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48" r:id="rId2"/>
    <p:sldMasterId id="2147483696" r:id="rId3"/>
  </p:sldMasterIdLst>
  <p:notesMasterIdLst>
    <p:notesMasterId r:id="rId35"/>
  </p:notesMasterIdLst>
  <p:handoutMasterIdLst>
    <p:handoutMasterId r:id="rId36"/>
  </p:handoutMasterIdLst>
  <p:sldIdLst>
    <p:sldId id="330" r:id="rId4"/>
    <p:sldId id="270" r:id="rId5"/>
    <p:sldId id="274" r:id="rId6"/>
    <p:sldId id="301" r:id="rId7"/>
    <p:sldId id="283" r:id="rId8"/>
    <p:sldId id="318" r:id="rId9"/>
    <p:sldId id="281" r:id="rId10"/>
    <p:sldId id="277" r:id="rId11"/>
    <p:sldId id="280" r:id="rId12"/>
    <p:sldId id="284" r:id="rId13"/>
    <p:sldId id="278" r:id="rId14"/>
    <p:sldId id="276" r:id="rId15"/>
    <p:sldId id="287" r:id="rId16"/>
    <p:sldId id="290" r:id="rId17"/>
    <p:sldId id="294" r:id="rId18"/>
    <p:sldId id="298" r:id="rId19"/>
    <p:sldId id="288" r:id="rId20"/>
    <p:sldId id="299" r:id="rId21"/>
    <p:sldId id="331" r:id="rId22"/>
    <p:sldId id="332" r:id="rId23"/>
    <p:sldId id="333" r:id="rId24"/>
    <p:sldId id="334" r:id="rId25"/>
    <p:sldId id="335" r:id="rId26"/>
    <p:sldId id="336" r:id="rId27"/>
    <p:sldId id="337" r:id="rId28"/>
    <p:sldId id="338" r:id="rId29"/>
    <p:sldId id="339" r:id="rId30"/>
    <p:sldId id="293" r:id="rId31"/>
    <p:sldId id="327" r:id="rId32"/>
    <p:sldId id="275" r:id="rId33"/>
    <p:sldId id="300" r:id="rId34"/>
  </p:sldIdLst>
  <p:sldSz cx="9144000" cy="6858000" type="screen4x3"/>
  <p:notesSz cx="6797675" cy="9928225"/>
  <p:custDataLst>
    <p:tags r:id="rId3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p15:clr>
            <a:srgbClr val="A4A3A4"/>
          </p15:clr>
        </p15:guide>
        <p15:guide id="2" orient="horz" pos="801" userDrawn="1">
          <p15:clr>
            <a:srgbClr val="A4A3A4"/>
          </p15:clr>
        </p15:guide>
        <p15:guide id="4" pos="4468">
          <p15:clr>
            <a:srgbClr val="A4A3A4"/>
          </p15:clr>
        </p15:guide>
        <p15:guide id="5" pos="451" userDrawn="1">
          <p15:clr>
            <a:srgbClr val="A4A3A4"/>
          </p15:clr>
        </p15:guide>
        <p15:guide id="6" pos="5326" userDrawn="1">
          <p15:clr>
            <a:srgbClr val="A4A3A4"/>
          </p15:clr>
        </p15:guide>
        <p15:guide id="7" orient="horz" pos="339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ne Danielsson" initials="MD" lastIdx="29" clrIdx="0">
    <p:extLst/>
  </p:cmAuthor>
  <p:cmAuthor id="2" name="Birgitta Lesko" initials="BL" lastIdx="10" clrIdx="1">
    <p:extLst/>
  </p:cmAuthor>
  <p:cmAuthor id="3" name="Tiia Lepp" initials="TL" lastIdx="9" clrIdx="2">
    <p:extLst>
      <p:ext uri="{19B8F6BF-5375-455C-9EA6-DF929625EA0E}">
        <p15:presenceInfo xmlns:p15="http://schemas.microsoft.com/office/powerpoint/2012/main" userId="S-1-5-21-1634941473-1398440489-521539862-2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2" autoAdjust="0"/>
    <p:restoredTop sz="78941" autoAdjust="0"/>
  </p:normalViewPr>
  <p:slideViewPr>
    <p:cSldViewPr showGuides="1">
      <p:cViewPr varScale="1">
        <p:scale>
          <a:sx n="91" d="100"/>
          <a:sy n="91" d="100"/>
        </p:scale>
        <p:origin x="414" y="78"/>
      </p:cViewPr>
      <p:guideLst>
        <p:guide orient="horz" pos="4020"/>
        <p:guide orient="horz" pos="801"/>
        <p:guide pos="4468"/>
        <p:guide pos="451"/>
        <p:guide pos="5326"/>
        <p:guide orient="horz" pos="3398"/>
      </p:guideLst>
    </p:cSldViewPr>
  </p:slideViewPr>
  <p:notesTextViewPr>
    <p:cViewPr>
      <p:scale>
        <a:sx n="1" d="1"/>
        <a:sy n="1" d="1"/>
      </p:scale>
      <p:origin x="0" y="0"/>
    </p:cViewPr>
  </p:notesTextViewPr>
  <p:notesViewPr>
    <p:cSldViewPr showGuides="1">
      <p:cViewPr varScale="1">
        <p:scale>
          <a:sx n="67" d="100"/>
          <a:sy n="67" d="100"/>
        </p:scale>
        <p:origin x="-32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'fall per månad 2007-'!$C$16</c:f>
              <c:strCache>
                <c:ptCount val="1"/>
                <c:pt idx="0">
                  <c:v>Antal fall</c:v>
                </c:pt>
              </c:strCache>
            </c:strRef>
          </c:tx>
          <c:spPr>
            <a:ln w="38100" cap="rnd">
              <a:solidFill>
                <a:srgbClr val="009FE3"/>
              </a:solidFill>
              <a:round/>
            </a:ln>
            <a:effectLst/>
          </c:spPr>
          <c:marker>
            <c:symbol val="none"/>
          </c:marker>
          <c:cat>
            <c:multiLvlStrRef>
              <c:f>'fall per månad 2007-'!$A$17:$B$131</c:f>
              <c:multiLvlStrCache>
                <c:ptCount val="115"/>
                <c:lvl>
                  <c:pt idx="0">
                    <c:v>januari</c:v>
                  </c:pt>
                  <c:pt idx="1">
                    <c:v>feb</c:v>
                  </c:pt>
                  <c:pt idx="2">
                    <c:v>mars</c:v>
                  </c:pt>
                  <c:pt idx="3">
                    <c:v>april</c:v>
                  </c:pt>
                  <c:pt idx="4">
                    <c:v>maj</c:v>
                  </c:pt>
                  <c:pt idx="5">
                    <c:v>juni</c:v>
                  </c:pt>
                  <c:pt idx="6">
                    <c:v>juli</c:v>
                  </c:pt>
                  <c:pt idx="7">
                    <c:v>augusti</c:v>
                  </c:pt>
                  <c:pt idx="8">
                    <c:v>september</c:v>
                  </c:pt>
                  <c:pt idx="9">
                    <c:v>oktober</c:v>
                  </c:pt>
                  <c:pt idx="10">
                    <c:v>november</c:v>
                  </c:pt>
                  <c:pt idx="11">
                    <c:v>december</c:v>
                  </c:pt>
                  <c:pt idx="12">
                    <c:v>januari</c:v>
                  </c:pt>
                  <c:pt idx="13">
                    <c:v>feb</c:v>
                  </c:pt>
                  <c:pt idx="14">
                    <c:v>mars</c:v>
                  </c:pt>
                  <c:pt idx="15">
                    <c:v>april</c:v>
                  </c:pt>
                  <c:pt idx="16">
                    <c:v>maj</c:v>
                  </c:pt>
                  <c:pt idx="17">
                    <c:v>juni</c:v>
                  </c:pt>
                  <c:pt idx="18">
                    <c:v>juli</c:v>
                  </c:pt>
                  <c:pt idx="19">
                    <c:v>augusti</c:v>
                  </c:pt>
                  <c:pt idx="20">
                    <c:v>september</c:v>
                  </c:pt>
                  <c:pt idx="21">
                    <c:v>oktober</c:v>
                  </c:pt>
                  <c:pt idx="22">
                    <c:v>november</c:v>
                  </c:pt>
                  <c:pt idx="23">
                    <c:v>december</c:v>
                  </c:pt>
                  <c:pt idx="24">
                    <c:v>januari</c:v>
                  </c:pt>
                  <c:pt idx="25">
                    <c:v>februari</c:v>
                  </c:pt>
                  <c:pt idx="26">
                    <c:v>mars</c:v>
                  </c:pt>
                  <c:pt idx="27">
                    <c:v>april</c:v>
                  </c:pt>
                  <c:pt idx="28">
                    <c:v>maj</c:v>
                  </c:pt>
                  <c:pt idx="29">
                    <c:v>juni</c:v>
                  </c:pt>
                  <c:pt idx="30">
                    <c:v>juli</c:v>
                  </c:pt>
                  <c:pt idx="31">
                    <c:v>augusti</c:v>
                  </c:pt>
                  <c:pt idx="32">
                    <c:v>september</c:v>
                  </c:pt>
                  <c:pt idx="33">
                    <c:v>oktober</c:v>
                  </c:pt>
                  <c:pt idx="34">
                    <c:v>november</c:v>
                  </c:pt>
                  <c:pt idx="35">
                    <c:v>december</c:v>
                  </c:pt>
                  <c:pt idx="36">
                    <c:v>januari</c:v>
                  </c:pt>
                  <c:pt idx="37">
                    <c:v>februari</c:v>
                  </c:pt>
                  <c:pt idx="38">
                    <c:v>mars</c:v>
                  </c:pt>
                  <c:pt idx="39">
                    <c:v>april</c:v>
                  </c:pt>
                  <c:pt idx="40">
                    <c:v>maj</c:v>
                  </c:pt>
                  <c:pt idx="41">
                    <c:v>juni</c:v>
                  </c:pt>
                  <c:pt idx="42">
                    <c:v>juli</c:v>
                  </c:pt>
                  <c:pt idx="43">
                    <c:v>augusti</c:v>
                  </c:pt>
                  <c:pt idx="44">
                    <c:v>september</c:v>
                  </c:pt>
                  <c:pt idx="45">
                    <c:v>oktober</c:v>
                  </c:pt>
                  <c:pt idx="46">
                    <c:v>november</c:v>
                  </c:pt>
                  <c:pt idx="47">
                    <c:v>december</c:v>
                  </c:pt>
                  <c:pt idx="48">
                    <c:v>januari</c:v>
                  </c:pt>
                  <c:pt idx="49">
                    <c:v>februari</c:v>
                  </c:pt>
                  <c:pt idx="50">
                    <c:v>mars</c:v>
                  </c:pt>
                  <c:pt idx="51">
                    <c:v>april</c:v>
                  </c:pt>
                  <c:pt idx="52">
                    <c:v>maj</c:v>
                  </c:pt>
                  <c:pt idx="53">
                    <c:v>juni</c:v>
                  </c:pt>
                  <c:pt idx="54">
                    <c:v>juli</c:v>
                  </c:pt>
                  <c:pt idx="55">
                    <c:v>augusti</c:v>
                  </c:pt>
                  <c:pt idx="56">
                    <c:v>september</c:v>
                  </c:pt>
                  <c:pt idx="57">
                    <c:v>oktober</c:v>
                  </c:pt>
                  <c:pt idx="58">
                    <c:v>november</c:v>
                  </c:pt>
                  <c:pt idx="59">
                    <c:v>december</c:v>
                  </c:pt>
                  <c:pt idx="60">
                    <c:v>januari</c:v>
                  </c:pt>
                  <c:pt idx="61">
                    <c:v>februari</c:v>
                  </c:pt>
                  <c:pt idx="62">
                    <c:v>mars</c:v>
                  </c:pt>
                  <c:pt idx="63">
                    <c:v>april</c:v>
                  </c:pt>
                  <c:pt idx="64">
                    <c:v>maj</c:v>
                  </c:pt>
                  <c:pt idx="65">
                    <c:v>juni</c:v>
                  </c:pt>
                  <c:pt idx="66">
                    <c:v>juli</c:v>
                  </c:pt>
                  <c:pt idx="67">
                    <c:v>augusti</c:v>
                  </c:pt>
                  <c:pt idx="68">
                    <c:v>september</c:v>
                  </c:pt>
                  <c:pt idx="69">
                    <c:v>oktober</c:v>
                  </c:pt>
                  <c:pt idx="70">
                    <c:v>november</c:v>
                  </c:pt>
                  <c:pt idx="71">
                    <c:v>december</c:v>
                  </c:pt>
                  <c:pt idx="72">
                    <c:v>januari</c:v>
                  </c:pt>
                  <c:pt idx="73">
                    <c:v>februari</c:v>
                  </c:pt>
                  <c:pt idx="74">
                    <c:v>mars</c:v>
                  </c:pt>
                  <c:pt idx="75">
                    <c:v>april</c:v>
                  </c:pt>
                  <c:pt idx="76">
                    <c:v>maj</c:v>
                  </c:pt>
                  <c:pt idx="77">
                    <c:v>juni</c:v>
                  </c:pt>
                  <c:pt idx="78">
                    <c:v>juli</c:v>
                  </c:pt>
                  <c:pt idx="79">
                    <c:v>augusti</c:v>
                  </c:pt>
                  <c:pt idx="80">
                    <c:v>september</c:v>
                  </c:pt>
                  <c:pt idx="81">
                    <c:v>oktober</c:v>
                  </c:pt>
                  <c:pt idx="82">
                    <c:v>november</c:v>
                  </c:pt>
                  <c:pt idx="83">
                    <c:v>december</c:v>
                  </c:pt>
                  <c:pt idx="84">
                    <c:v>januari</c:v>
                  </c:pt>
                  <c:pt idx="85">
                    <c:v>februari</c:v>
                  </c:pt>
                  <c:pt idx="86">
                    <c:v>mars</c:v>
                  </c:pt>
                  <c:pt idx="87">
                    <c:v>april</c:v>
                  </c:pt>
                  <c:pt idx="88">
                    <c:v>maj</c:v>
                  </c:pt>
                  <c:pt idx="89">
                    <c:v>juni</c:v>
                  </c:pt>
                  <c:pt idx="90">
                    <c:v>juli</c:v>
                  </c:pt>
                  <c:pt idx="91">
                    <c:v>augusti</c:v>
                  </c:pt>
                  <c:pt idx="92">
                    <c:v>september</c:v>
                  </c:pt>
                  <c:pt idx="93">
                    <c:v>oktober</c:v>
                  </c:pt>
                  <c:pt idx="94">
                    <c:v>november</c:v>
                  </c:pt>
                  <c:pt idx="95">
                    <c:v>december</c:v>
                  </c:pt>
                  <c:pt idx="96">
                    <c:v>januari</c:v>
                  </c:pt>
                  <c:pt idx="97">
                    <c:v>februari</c:v>
                  </c:pt>
                  <c:pt idx="98">
                    <c:v>mars</c:v>
                  </c:pt>
                  <c:pt idx="99">
                    <c:v>april</c:v>
                  </c:pt>
                  <c:pt idx="100">
                    <c:v>maj</c:v>
                  </c:pt>
                  <c:pt idx="101">
                    <c:v>juni</c:v>
                  </c:pt>
                  <c:pt idx="102">
                    <c:v>juli</c:v>
                  </c:pt>
                  <c:pt idx="103">
                    <c:v>augusti</c:v>
                  </c:pt>
                  <c:pt idx="104">
                    <c:v>september</c:v>
                  </c:pt>
                  <c:pt idx="105">
                    <c:v>oktober</c:v>
                  </c:pt>
                  <c:pt idx="106">
                    <c:v>november</c:v>
                  </c:pt>
                  <c:pt idx="107">
                    <c:v>december</c:v>
                  </c:pt>
                  <c:pt idx="108">
                    <c:v>januari</c:v>
                  </c:pt>
                  <c:pt idx="109">
                    <c:v>februari</c:v>
                  </c:pt>
                  <c:pt idx="110">
                    <c:v>mars</c:v>
                  </c:pt>
                  <c:pt idx="111">
                    <c:v>april</c:v>
                  </c:pt>
                  <c:pt idx="112">
                    <c:v>maj</c:v>
                  </c:pt>
                  <c:pt idx="113">
                    <c:v>juni</c:v>
                  </c:pt>
                  <c:pt idx="114">
                    <c:v>juli</c:v>
                  </c:pt>
                </c:lvl>
                <c:lvl>
                  <c:pt idx="0">
                    <c:v>2007</c:v>
                  </c:pt>
                  <c:pt idx="12">
                    <c:v>2008</c:v>
                  </c:pt>
                  <c:pt idx="24">
                    <c:v>2009</c:v>
                  </c:pt>
                  <c:pt idx="36">
                    <c:v>2010</c:v>
                  </c:pt>
                  <c:pt idx="48">
                    <c:v>2011</c:v>
                  </c:pt>
                  <c:pt idx="60">
                    <c:v>2012</c:v>
                  </c:pt>
                  <c:pt idx="72">
                    <c:v>2013</c:v>
                  </c:pt>
                  <c:pt idx="84">
                    <c:v>2014</c:v>
                  </c:pt>
                  <c:pt idx="96">
                    <c:v>2015</c:v>
                  </c:pt>
                  <c:pt idx="108">
                    <c:v>2016</c:v>
                  </c:pt>
                </c:lvl>
              </c:multiLvlStrCache>
            </c:multiLvlStrRef>
          </c:cat>
          <c:val>
            <c:numRef>
              <c:f>'fall per månad 2007-'!$C$17:$C$131</c:f>
              <c:numCache>
                <c:formatCode>General</c:formatCode>
                <c:ptCount val="115"/>
                <c:pt idx="0">
                  <c:v>87</c:v>
                </c:pt>
                <c:pt idx="1">
                  <c:v>98</c:v>
                </c:pt>
                <c:pt idx="2">
                  <c:v>64</c:v>
                </c:pt>
                <c:pt idx="3">
                  <c:v>35</c:v>
                </c:pt>
                <c:pt idx="4">
                  <c:v>65</c:v>
                </c:pt>
                <c:pt idx="5">
                  <c:v>48</c:v>
                </c:pt>
                <c:pt idx="6">
                  <c:v>72</c:v>
                </c:pt>
                <c:pt idx="7">
                  <c:v>49</c:v>
                </c:pt>
                <c:pt idx="8">
                  <c:v>51</c:v>
                </c:pt>
                <c:pt idx="9">
                  <c:v>55</c:v>
                </c:pt>
                <c:pt idx="10">
                  <c:v>41</c:v>
                </c:pt>
                <c:pt idx="11">
                  <c:v>25</c:v>
                </c:pt>
                <c:pt idx="12">
                  <c:v>53</c:v>
                </c:pt>
                <c:pt idx="13">
                  <c:v>36</c:v>
                </c:pt>
                <c:pt idx="14">
                  <c:v>25</c:v>
                </c:pt>
                <c:pt idx="15">
                  <c:v>60</c:v>
                </c:pt>
                <c:pt idx="16">
                  <c:v>35</c:v>
                </c:pt>
                <c:pt idx="17">
                  <c:v>35</c:v>
                </c:pt>
                <c:pt idx="18">
                  <c:v>14</c:v>
                </c:pt>
                <c:pt idx="19">
                  <c:v>31</c:v>
                </c:pt>
                <c:pt idx="20">
                  <c:v>64</c:v>
                </c:pt>
                <c:pt idx="21">
                  <c:v>53</c:v>
                </c:pt>
                <c:pt idx="22">
                  <c:v>22</c:v>
                </c:pt>
                <c:pt idx="23">
                  <c:v>31</c:v>
                </c:pt>
                <c:pt idx="24">
                  <c:v>30</c:v>
                </c:pt>
                <c:pt idx="25">
                  <c:v>28</c:v>
                </c:pt>
                <c:pt idx="26">
                  <c:v>26</c:v>
                </c:pt>
                <c:pt idx="27">
                  <c:v>27</c:v>
                </c:pt>
                <c:pt idx="28">
                  <c:v>15</c:v>
                </c:pt>
                <c:pt idx="29">
                  <c:v>22</c:v>
                </c:pt>
                <c:pt idx="30">
                  <c:v>19</c:v>
                </c:pt>
                <c:pt idx="31">
                  <c:v>25</c:v>
                </c:pt>
                <c:pt idx="32">
                  <c:v>29</c:v>
                </c:pt>
                <c:pt idx="33">
                  <c:v>23</c:v>
                </c:pt>
                <c:pt idx="34">
                  <c:v>10</c:v>
                </c:pt>
                <c:pt idx="35">
                  <c:v>27</c:v>
                </c:pt>
                <c:pt idx="36">
                  <c:v>32</c:v>
                </c:pt>
                <c:pt idx="37">
                  <c:v>16</c:v>
                </c:pt>
                <c:pt idx="38">
                  <c:v>20</c:v>
                </c:pt>
                <c:pt idx="39">
                  <c:v>21</c:v>
                </c:pt>
                <c:pt idx="40">
                  <c:v>17</c:v>
                </c:pt>
                <c:pt idx="41">
                  <c:v>25</c:v>
                </c:pt>
                <c:pt idx="42">
                  <c:v>15</c:v>
                </c:pt>
                <c:pt idx="43">
                  <c:v>22</c:v>
                </c:pt>
                <c:pt idx="44">
                  <c:v>11</c:v>
                </c:pt>
                <c:pt idx="45">
                  <c:v>28</c:v>
                </c:pt>
                <c:pt idx="46">
                  <c:v>29</c:v>
                </c:pt>
                <c:pt idx="47">
                  <c:v>30</c:v>
                </c:pt>
                <c:pt idx="48">
                  <c:v>17</c:v>
                </c:pt>
                <c:pt idx="49">
                  <c:v>9</c:v>
                </c:pt>
                <c:pt idx="50">
                  <c:v>18</c:v>
                </c:pt>
                <c:pt idx="51">
                  <c:v>15</c:v>
                </c:pt>
                <c:pt idx="52">
                  <c:v>10</c:v>
                </c:pt>
                <c:pt idx="53">
                  <c:v>7</c:v>
                </c:pt>
                <c:pt idx="54">
                  <c:v>14</c:v>
                </c:pt>
                <c:pt idx="55">
                  <c:v>19</c:v>
                </c:pt>
                <c:pt idx="56">
                  <c:v>20</c:v>
                </c:pt>
                <c:pt idx="57">
                  <c:v>27</c:v>
                </c:pt>
                <c:pt idx="58">
                  <c:v>9</c:v>
                </c:pt>
                <c:pt idx="59">
                  <c:v>12</c:v>
                </c:pt>
                <c:pt idx="60">
                  <c:v>16</c:v>
                </c:pt>
                <c:pt idx="61">
                  <c:v>12</c:v>
                </c:pt>
                <c:pt idx="62">
                  <c:v>16</c:v>
                </c:pt>
                <c:pt idx="63">
                  <c:v>14</c:v>
                </c:pt>
                <c:pt idx="64">
                  <c:v>10</c:v>
                </c:pt>
                <c:pt idx="65">
                  <c:v>3</c:v>
                </c:pt>
                <c:pt idx="66">
                  <c:v>15</c:v>
                </c:pt>
                <c:pt idx="67">
                  <c:v>31</c:v>
                </c:pt>
                <c:pt idx="68">
                  <c:v>32</c:v>
                </c:pt>
                <c:pt idx="69">
                  <c:v>40</c:v>
                </c:pt>
                <c:pt idx="70">
                  <c:v>51</c:v>
                </c:pt>
                <c:pt idx="71">
                  <c:v>49</c:v>
                </c:pt>
                <c:pt idx="72">
                  <c:v>40</c:v>
                </c:pt>
                <c:pt idx="73">
                  <c:v>18</c:v>
                </c:pt>
                <c:pt idx="74">
                  <c:v>10</c:v>
                </c:pt>
                <c:pt idx="75">
                  <c:v>10</c:v>
                </c:pt>
                <c:pt idx="76">
                  <c:v>8</c:v>
                </c:pt>
                <c:pt idx="77">
                  <c:v>9</c:v>
                </c:pt>
                <c:pt idx="78">
                  <c:v>19</c:v>
                </c:pt>
                <c:pt idx="79">
                  <c:v>44</c:v>
                </c:pt>
                <c:pt idx="80">
                  <c:v>26</c:v>
                </c:pt>
                <c:pt idx="81">
                  <c:v>15</c:v>
                </c:pt>
                <c:pt idx="82">
                  <c:v>20</c:v>
                </c:pt>
                <c:pt idx="83">
                  <c:v>18</c:v>
                </c:pt>
                <c:pt idx="84">
                  <c:v>17</c:v>
                </c:pt>
                <c:pt idx="85">
                  <c:v>9</c:v>
                </c:pt>
                <c:pt idx="86">
                  <c:v>9</c:v>
                </c:pt>
                <c:pt idx="87">
                  <c:v>13</c:v>
                </c:pt>
                <c:pt idx="88">
                  <c:v>20</c:v>
                </c:pt>
                <c:pt idx="89">
                  <c:v>30</c:v>
                </c:pt>
                <c:pt idx="90">
                  <c:v>47</c:v>
                </c:pt>
                <c:pt idx="91">
                  <c:v>91</c:v>
                </c:pt>
                <c:pt idx="92">
                  <c:v>156</c:v>
                </c:pt>
                <c:pt idx="93">
                  <c:v>113</c:v>
                </c:pt>
                <c:pt idx="94">
                  <c:v>94</c:v>
                </c:pt>
                <c:pt idx="95">
                  <c:v>106</c:v>
                </c:pt>
                <c:pt idx="96">
                  <c:v>75</c:v>
                </c:pt>
                <c:pt idx="97">
                  <c:v>66</c:v>
                </c:pt>
                <c:pt idx="98">
                  <c:v>41</c:v>
                </c:pt>
                <c:pt idx="99">
                  <c:v>50</c:v>
                </c:pt>
                <c:pt idx="100">
                  <c:v>40</c:v>
                </c:pt>
                <c:pt idx="101">
                  <c:v>31</c:v>
                </c:pt>
                <c:pt idx="102">
                  <c:v>37</c:v>
                </c:pt>
                <c:pt idx="103">
                  <c:v>65</c:v>
                </c:pt>
                <c:pt idx="104">
                  <c:v>69</c:v>
                </c:pt>
                <c:pt idx="105">
                  <c:v>53</c:v>
                </c:pt>
                <c:pt idx="106">
                  <c:v>36</c:v>
                </c:pt>
                <c:pt idx="107">
                  <c:v>42</c:v>
                </c:pt>
                <c:pt idx="108">
                  <c:v>25</c:v>
                </c:pt>
                <c:pt idx="109">
                  <c:v>34</c:v>
                </c:pt>
                <c:pt idx="110">
                  <c:v>22</c:v>
                </c:pt>
                <c:pt idx="111">
                  <c:v>23</c:v>
                </c:pt>
                <c:pt idx="112">
                  <c:v>21</c:v>
                </c:pt>
                <c:pt idx="113">
                  <c:v>27</c:v>
                </c:pt>
                <c:pt idx="114">
                  <c:v>27</c:v>
                </c:pt>
              </c:numCache>
            </c:numRef>
          </c:val>
          <c:smooth val="0"/>
          <c:extLst>
            <c:ext xmlns:c16="http://schemas.microsoft.com/office/drawing/2014/chart" uri="{C3380CC4-5D6E-409C-BE32-E72D297353CC}">
              <c16:uniqueId val="{00000000-6A75-4FE0-A360-FCA9BBC8FAF2}"/>
            </c:ext>
          </c:extLst>
        </c:ser>
        <c:dLbls>
          <c:showLegendKey val="0"/>
          <c:showVal val="0"/>
          <c:showCatName val="0"/>
          <c:showSerName val="0"/>
          <c:showPercent val="0"/>
          <c:showBubbleSize val="0"/>
        </c:dLbls>
        <c:smooth val="0"/>
        <c:axId val="238207416"/>
        <c:axId val="238207808"/>
      </c:lineChart>
      <c:catAx>
        <c:axId val="23820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sv-SE"/>
          </a:p>
        </c:txPr>
        <c:crossAx val="238207808"/>
        <c:crosses val="autoZero"/>
        <c:auto val="1"/>
        <c:lblAlgn val="ctr"/>
        <c:lblOffset val="100"/>
        <c:noMultiLvlLbl val="0"/>
      </c:catAx>
      <c:valAx>
        <c:axId val="23820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aseline="0">
                    <a:solidFill>
                      <a:sysClr val="windowText" lastClr="000000"/>
                    </a:solidFill>
                  </a:rPr>
                  <a:t>Antal fall</a:t>
                </a:r>
              </a:p>
            </c:rich>
          </c:tx>
          <c:layout>
            <c:manualLayout>
              <c:xMode val="edge"/>
              <c:yMode val="edge"/>
              <c:x val="0"/>
              <c:y val="0.3726180470215789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sv-SE"/>
          </a:p>
        </c:txPr>
        <c:crossAx val="238207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sv-SE" dirty="0"/>
          </a:p>
        </p:txBody>
      </p:sp>
      <p:sp>
        <p:nvSpPr>
          <p:cNvPr id="3" name="Platshållare för datum 2"/>
          <p:cNvSpPr>
            <a:spLocks noGrp="1"/>
          </p:cNvSpPr>
          <p:nvPr>
            <p:ph type="dt" sz="quarter" idx="1"/>
          </p:nvPr>
        </p:nvSpPr>
        <p:spPr>
          <a:xfrm>
            <a:off x="3850443" y="0"/>
            <a:ext cx="2945659" cy="496412"/>
          </a:xfrm>
          <a:prstGeom prst="rect">
            <a:avLst/>
          </a:prstGeom>
        </p:spPr>
        <p:txBody>
          <a:bodyPr vert="horz" lIns="95571" tIns="47786" rIns="95571" bIns="47786" rtlCol="0"/>
          <a:lstStyle>
            <a:lvl1pPr algn="r">
              <a:defRPr sz="1300"/>
            </a:lvl1pPr>
          </a:lstStyle>
          <a:p>
            <a:fld id="{41AE9EB3-8931-49C7-BE2C-A6174C33ACB4}" type="datetimeFigureOut">
              <a:rPr lang="sv-SE" smtClean="0"/>
              <a:t>2020-06-22</a:t>
            </a:fld>
            <a:endParaRPr lang="sv-SE" dirty="0"/>
          </a:p>
        </p:txBody>
      </p:sp>
      <p:sp>
        <p:nvSpPr>
          <p:cNvPr id="5" name="Platshållare för bildnummer 4"/>
          <p:cNvSpPr>
            <a:spLocks noGrp="1"/>
          </p:cNvSpPr>
          <p:nvPr>
            <p:ph type="sldNum" sz="quarter" idx="3"/>
          </p:nvPr>
        </p:nvSpPr>
        <p:spPr>
          <a:xfrm>
            <a:off x="3850443" y="9430091"/>
            <a:ext cx="2945659" cy="496412"/>
          </a:xfrm>
          <a:prstGeom prst="rect">
            <a:avLst/>
          </a:prstGeom>
        </p:spPr>
        <p:txBody>
          <a:bodyPr vert="horz" lIns="95571" tIns="47786" rIns="95571" bIns="47786" rtlCol="0" anchor="b"/>
          <a:lstStyle>
            <a:lvl1pPr algn="r">
              <a:defRPr sz="1300"/>
            </a:lvl1pPr>
          </a:lstStyle>
          <a:p>
            <a:fld id="{37EE2D9D-F385-4CF0-A100-034B5F23D549}" type="slidenum">
              <a:rPr lang="sv-SE" smtClean="0"/>
              <a:t>‹#›</a:t>
            </a:fld>
            <a:endParaRPr lang="sv-SE" dirty="0"/>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sv-SE" dirty="0"/>
          </a:p>
        </p:txBody>
      </p:sp>
      <p:sp>
        <p:nvSpPr>
          <p:cNvPr id="3" name="Platshållare för datum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33324598-625F-4279-8712-6568122A40DD}" type="datetimeFigureOut">
              <a:rPr lang="sv-SE" smtClean="0"/>
              <a:t>2020-06-22</a:t>
            </a:fld>
            <a:endParaRPr lang="sv-SE" dirty="0"/>
          </a:p>
        </p:txBody>
      </p:sp>
      <p:sp>
        <p:nvSpPr>
          <p:cNvPr id="4" name="Platshållare för bildobjekt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sv-SE" dirty="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5571" tIns="47786" rIns="95571" bIns="47786"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8B5362E9-56F8-4489-B0BC-0270E33C950D}" type="slidenum">
              <a:rPr lang="sv-SE" smtClean="0"/>
              <a:t>‹#›</a:t>
            </a:fld>
            <a:endParaRPr lang="sv-SE" dirty="0"/>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lkhalsomyndigheten.se/publicerat-material/foreskrifter-och-allmanna-rad/hslf-fs-20165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Sedan Sverige återinförde barnvaccination mot kikhosta 1996 har insjuknandet </a:t>
            </a:r>
            <a:r>
              <a:rPr lang="sv-SE" sz="1200" kern="1200" baseline="0" dirty="0" smtClean="0">
                <a:solidFill>
                  <a:srgbClr val="FF0000"/>
                </a:solidFill>
                <a:effectLst/>
                <a:latin typeface="+mn-lt"/>
                <a:ea typeface="+mn-ea"/>
                <a:cs typeface="+mn-cs"/>
              </a:rPr>
              <a:t>minskat</a:t>
            </a:r>
            <a:r>
              <a:rPr lang="sv-SE" sz="1200" kern="1200" dirty="0" smtClean="0">
                <a:solidFill>
                  <a:srgbClr val="FF0000"/>
                </a:solidFill>
                <a:effectLst/>
                <a:latin typeface="+mn-lt"/>
                <a:ea typeface="+mn-ea"/>
                <a:cs typeface="+mn-cs"/>
              </a:rPr>
              <a:t> </a:t>
            </a:r>
            <a:r>
              <a:rPr lang="sv-SE" sz="1200" kern="1200" dirty="0" smtClean="0">
                <a:solidFill>
                  <a:schemeClr val="tx1"/>
                </a:solidFill>
                <a:effectLst/>
                <a:latin typeface="+mn-lt"/>
                <a:ea typeface="+mn-ea"/>
                <a:cs typeface="+mn-cs"/>
              </a:rPr>
              <a:t>kraftigt. </a:t>
            </a:r>
            <a:r>
              <a:rPr lang="sv-SE" sz="1200" strike="noStrike" kern="1200" baseline="0" dirty="0" smtClean="0">
                <a:solidFill>
                  <a:schemeClr val="tx1"/>
                </a:solidFill>
                <a:effectLst/>
                <a:latin typeface="+mn-lt"/>
                <a:ea typeface="+mn-ea"/>
                <a:cs typeface="+mn-cs"/>
              </a:rPr>
              <a:t>Sjukdomen finns dock kvar </a:t>
            </a:r>
            <a:r>
              <a:rPr lang="sv-SE" sz="1200" kern="1200" dirty="0" smtClean="0">
                <a:solidFill>
                  <a:schemeClr val="tx1"/>
                </a:solidFill>
                <a:effectLst/>
                <a:latin typeface="+mn-lt"/>
                <a:ea typeface="+mn-ea"/>
                <a:cs typeface="+mn-cs"/>
              </a:rPr>
              <a:t>i befolkningen och särskilt barn under ett år kan bli svårt sjuka om de får kikhosta. De har ibland varken hunnit påbörja vaccination eller ännu fått tillräckligt skydd av de första vaccinationerna. Under de senaste åren har man sett en ökning av kikhosta i flera andra länder, och även i Sverige såg man en uppgång i antal fall under 2014.</a:t>
            </a:r>
            <a:r>
              <a:rPr lang="sv-SE" sz="1200" kern="1200" baseline="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Detta är anledningen till att Folkhälsomyndigheten nu tagit fram nya rekommendationer för att stärka skyddet mot kikhosta bland spädbarn. Rekommendationerna bygger på tre strategier: </a:t>
            </a:r>
          </a:p>
          <a:p>
            <a:pPr lvl="0"/>
            <a:r>
              <a:rPr lang="sv-SE" sz="1200" kern="1200" dirty="0" smtClean="0">
                <a:solidFill>
                  <a:schemeClr val="tx1"/>
                </a:solidFill>
                <a:effectLst/>
                <a:latin typeface="+mn-lt"/>
                <a:ea typeface="+mn-ea"/>
                <a:cs typeface="+mn-cs"/>
              </a:rPr>
              <a:t>- Vaccination i tid</a:t>
            </a:r>
          </a:p>
          <a:p>
            <a:pPr lvl="0"/>
            <a:r>
              <a:rPr lang="sv-SE" sz="1200" kern="1200" dirty="0" smtClean="0">
                <a:solidFill>
                  <a:schemeClr val="tx1"/>
                </a:solidFill>
                <a:effectLst/>
                <a:latin typeface="+mn-lt"/>
                <a:ea typeface="+mn-ea"/>
                <a:cs typeface="+mn-cs"/>
              </a:rPr>
              <a:t>- Tidig diagnostik och behandling</a:t>
            </a:r>
          </a:p>
          <a:p>
            <a:pPr lvl="0"/>
            <a:r>
              <a:rPr lang="sv-SE" sz="1200" kern="1200" dirty="0" smtClean="0">
                <a:solidFill>
                  <a:schemeClr val="tx1"/>
                </a:solidFill>
                <a:effectLst/>
                <a:latin typeface="+mn-lt"/>
                <a:ea typeface="+mn-ea"/>
                <a:cs typeface="+mn-cs"/>
              </a:rPr>
              <a:t>- Ökad uppmärksamhet kring kikhosta</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a:t>
            </a:fld>
            <a:endParaRPr lang="sv-SE" dirty="0"/>
          </a:p>
        </p:txBody>
      </p:sp>
    </p:spTree>
    <p:extLst>
      <p:ext uri="{BB962C8B-B14F-4D97-AF65-F5344CB8AC3E}">
        <p14:creationId xmlns:p14="http://schemas.microsoft.com/office/powerpoint/2010/main" val="310211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antalet fall av kikhosta ökar blir också</a:t>
            </a:r>
            <a:r>
              <a:rPr lang="sv-SE" baseline="0" dirty="0" smtClean="0"/>
              <a:t> </a:t>
            </a:r>
            <a:r>
              <a:rPr lang="sv-SE" dirty="0" smtClean="0"/>
              <a:t>fler spädbarn sjuka. Bilden illustrerar alla åldersgrupper. </a:t>
            </a:r>
          </a:p>
          <a:p>
            <a:r>
              <a:rPr lang="sv-SE" sz="1200" b="1" kern="1200" dirty="0" smtClean="0">
                <a:solidFill>
                  <a:schemeClr val="tx1"/>
                </a:solidFill>
                <a:effectLst/>
                <a:latin typeface="+mn-lt"/>
                <a:ea typeface="+mn-ea"/>
                <a:cs typeface="+mn-cs"/>
              </a:rPr>
              <a:t>Rapporterade fall av kikhosta i Sverige 2007</a:t>
            </a:r>
            <a:r>
              <a:rPr lang="sv-SE" sz="1200" b="1" kern="1200" smtClean="0">
                <a:solidFill>
                  <a:schemeClr val="tx1"/>
                </a:solidFill>
                <a:effectLst/>
                <a:latin typeface="+mn-lt"/>
                <a:ea typeface="+mn-ea"/>
                <a:cs typeface="+mn-cs"/>
              </a:rPr>
              <a:t>– juli </a:t>
            </a:r>
            <a:r>
              <a:rPr lang="sv-SE" sz="1200" b="1" kern="1200" dirty="0" smtClean="0">
                <a:solidFill>
                  <a:schemeClr val="tx1"/>
                </a:solidFill>
                <a:effectLst/>
                <a:latin typeface="+mn-lt"/>
                <a:ea typeface="+mn-ea"/>
                <a:cs typeface="+mn-cs"/>
              </a:rPr>
              <a:t>2016</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Sverige har vi under flera år haft en stabilt låg förekomst av kikhosta. En ökning av antalet fall inträffade under 2014. Under 2015 minskade antalet fall, men låg fortfarande kvar på en högre nivå än under tidigare period. Möjligen kan ökningen bero på en naturlig variation, men det är för tidigt att säga ännu.</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11</a:t>
            </a:fld>
            <a:endParaRPr lang="sv-SE" dirty="0"/>
          </a:p>
        </p:txBody>
      </p:sp>
    </p:spTree>
    <p:extLst>
      <p:ext uri="{BB962C8B-B14F-4D97-AF65-F5344CB8AC3E}">
        <p14:creationId xmlns:p14="http://schemas.microsoft.com/office/powerpoint/2010/main" val="112080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Stärka de förebyggande insatserna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Vaccinationsprogrammet är grunden för skyddet mot kikhosta, men eftersom skyddet varken är heltäckande eller livslångt förekommer sjukdomen fortfarande i samhället. Det är bakgrunden till att Folkhälsomyndigheten nu ger ut rekommendationer som syftar till att stärka skyddet mot kikhosta bland spädbarn. Rekommendationerna bygger på tre strategier: </a:t>
            </a:r>
            <a:r>
              <a:rPr lang="sv-SE" sz="1200" strike="noStrike" kern="1200" baseline="0" dirty="0" smtClean="0">
                <a:solidFill>
                  <a:schemeClr val="tx1"/>
                </a:solidFill>
                <a:effectLst/>
                <a:latin typeface="+mn-lt"/>
                <a:ea typeface="+mn-ea"/>
                <a:cs typeface="+mn-cs"/>
              </a:rPr>
              <a:t>v</a:t>
            </a:r>
            <a:r>
              <a:rPr lang="sv-SE" sz="1200" kern="1200" dirty="0" smtClean="0">
                <a:solidFill>
                  <a:schemeClr val="tx1"/>
                </a:solidFill>
                <a:effectLst/>
                <a:latin typeface="+mn-lt"/>
                <a:ea typeface="+mn-ea"/>
                <a:cs typeface="+mn-cs"/>
              </a:rPr>
              <a:t>accination i tid, tidig diagnostik och behandling samt ökad uppmärksamhet kring att kikhosta fortfarande finns kvar i samhället.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13</a:t>
            </a:fld>
            <a:endParaRPr lang="sv-SE" dirty="0"/>
          </a:p>
        </p:txBody>
      </p:sp>
    </p:spTree>
    <p:extLst>
      <p:ext uri="{BB962C8B-B14F-4D97-AF65-F5344CB8AC3E}">
        <p14:creationId xmlns:p14="http://schemas.microsoft.com/office/powerpoint/2010/main" val="364024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Erbjuda vaccination i tid</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Enligt det svenska barnvaccinationsprogrammet erbjuds den första dosen vaccin mot kikhosta vid tre månaders ålder. Det är viktigt att denna första dos ges i tid, så att barnet får ett skydd mot kikhosta så tidigt som möjligt. Dosen bör därför inte försenas. I barnvaccinations-föreskriften framgår att den första dosen får ges redan från 2,5 månaders ålder (HSLF-FS 2016:51  </a:t>
            </a:r>
            <a:r>
              <a:rPr lang="sv-SE" sz="1200" u="sng" kern="1200" dirty="0" smtClean="0">
                <a:solidFill>
                  <a:schemeClr val="tx1"/>
                </a:solidFill>
                <a:effectLst/>
                <a:latin typeface="+mn-lt"/>
                <a:ea typeface="+mn-ea"/>
                <a:cs typeface="+mn-cs"/>
                <a:hlinkClick r:id="rId3"/>
              </a:rPr>
              <a:t>https://www.folkhalsomyndigheten.se/publicerat-material/foreskrifter-och-allmanna-rad/hslf-fs-201651/</a:t>
            </a:r>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14</a:t>
            </a:fld>
            <a:endParaRPr lang="sv-SE" dirty="0"/>
          </a:p>
        </p:txBody>
      </p:sp>
    </p:spTree>
    <p:extLst>
      <p:ext uri="{BB962C8B-B14F-4D97-AF65-F5344CB8AC3E}">
        <p14:creationId xmlns:p14="http://schemas.microsoft.com/office/powerpoint/2010/main" val="301855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Vaccinationsschemat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Vaccination mot kikhosta ges i ett kombinationsvaccin tillsammans med vaccin mot andra sjukdomar.</a:t>
            </a:r>
          </a:p>
          <a:p>
            <a:r>
              <a:rPr lang="sv-SE" sz="1200" kern="1200" dirty="0" smtClean="0">
                <a:solidFill>
                  <a:schemeClr val="tx1"/>
                </a:solidFill>
                <a:effectLst/>
                <a:latin typeface="+mn-lt"/>
                <a:ea typeface="+mn-ea"/>
                <a:cs typeface="+mn-cs"/>
              </a:rPr>
              <a:t>5 doser vaccin mot kikhosta ges under barnaåren enligt det svenska schemat. Vaccinationstidpunkterna för kikhosta är 3 månader, 5 månader och 12 månaders ålder, dos 4 ges vid 5</a:t>
            </a:r>
            <a:r>
              <a:rPr lang="sv-SE" sz="1200" strike="noStrike"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år och dos 5 i årskurs 8-9.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15</a:t>
            </a:fld>
            <a:endParaRPr lang="sv-SE" dirty="0"/>
          </a:p>
        </p:txBody>
      </p:sp>
    </p:spTree>
    <p:extLst>
      <p:ext uri="{BB962C8B-B14F-4D97-AF65-F5344CB8AC3E}">
        <p14:creationId xmlns:p14="http://schemas.microsoft.com/office/powerpoint/2010/main" val="95833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Diagnostisera och behandla tidigt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Genom att </a:t>
            </a:r>
            <a:r>
              <a:rPr lang="sv-SE" sz="1200" kern="1200" dirty="0" err="1" smtClean="0">
                <a:solidFill>
                  <a:schemeClr val="tx1"/>
                </a:solidFill>
                <a:effectLst/>
                <a:latin typeface="+mn-lt"/>
                <a:ea typeface="+mn-ea"/>
                <a:cs typeface="+mn-cs"/>
              </a:rPr>
              <a:t>provta</a:t>
            </a:r>
            <a:r>
              <a:rPr lang="sv-SE" sz="1200" kern="1200" dirty="0" smtClean="0">
                <a:solidFill>
                  <a:schemeClr val="tx1"/>
                </a:solidFill>
                <a:effectLst/>
                <a:latin typeface="+mn-lt"/>
                <a:ea typeface="+mn-ea"/>
                <a:cs typeface="+mn-cs"/>
              </a:rPr>
              <a:t> för kikhosta (</a:t>
            </a:r>
            <a:r>
              <a:rPr lang="sv-SE" sz="1200" kern="1200" dirty="0" err="1" smtClean="0">
                <a:solidFill>
                  <a:schemeClr val="tx1"/>
                </a:solidFill>
                <a:effectLst/>
                <a:latin typeface="+mn-lt"/>
                <a:ea typeface="+mn-ea"/>
                <a:cs typeface="+mn-cs"/>
              </a:rPr>
              <a:t>nasofarynxsekret</a:t>
            </a:r>
            <a:r>
              <a:rPr lang="sv-SE" sz="1200" kern="1200" dirty="0" smtClean="0">
                <a:solidFill>
                  <a:schemeClr val="tx1"/>
                </a:solidFill>
                <a:effectLst/>
                <a:latin typeface="+mn-lt"/>
                <a:ea typeface="+mn-ea"/>
                <a:cs typeface="+mn-cs"/>
              </a:rPr>
              <a:t> för PCR och ev. odling) och fråga om patienten har nära kontakt med spädbarn ges möjlighet till förebyggande åtgärder för att skydda spädbarnet. Har kikhosta diagnostiserats/konstaterats hos en person med spädbarn i sin närhet: ge antibiotikaprofylax till barnet om det är under 6 månader </a:t>
            </a:r>
            <a:r>
              <a:rPr lang="sv-SE" sz="1200" i="1" kern="1200" dirty="0" smtClean="0">
                <a:solidFill>
                  <a:schemeClr val="tx1"/>
                </a:solidFill>
                <a:effectLst/>
                <a:latin typeface="+mn-lt"/>
                <a:ea typeface="+mn-ea"/>
                <a:cs typeface="+mn-cs"/>
              </a:rPr>
              <a:t>redan vid misstanke om att de utsatts för smitta med kikhosta</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Ett spädbarn under 12 månader med symtom som inger misstanke om </a:t>
            </a:r>
            <a:r>
              <a:rPr lang="sv-SE" sz="1200" i="1" kern="1200" dirty="0" smtClean="0">
                <a:solidFill>
                  <a:schemeClr val="tx1"/>
                </a:solidFill>
                <a:effectLst/>
                <a:latin typeface="+mn-lt"/>
                <a:ea typeface="+mn-ea"/>
                <a:cs typeface="+mn-cs"/>
              </a:rPr>
              <a:t>kikhosta bör </a:t>
            </a:r>
            <a:r>
              <a:rPr lang="sv-SE" sz="1200" i="1" kern="1200" dirty="0" err="1" smtClean="0">
                <a:solidFill>
                  <a:schemeClr val="tx1"/>
                </a:solidFill>
                <a:effectLst/>
                <a:latin typeface="+mn-lt"/>
                <a:ea typeface="+mn-ea"/>
                <a:cs typeface="+mn-cs"/>
              </a:rPr>
              <a:t>provtas</a:t>
            </a:r>
            <a:r>
              <a:rPr lang="sv-SE" sz="1200" i="1" kern="1200" dirty="0" smtClean="0">
                <a:solidFill>
                  <a:schemeClr val="tx1"/>
                </a:solidFill>
                <a:effectLst/>
                <a:latin typeface="+mn-lt"/>
                <a:ea typeface="+mn-ea"/>
                <a:cs typeface="+mn-cs"/>
              </a:rPr>
              <a:t> och behandling sätts in direkt, utan att vänta på provsvar.</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16</a:t>
            </a:fld>
            <a:endParaRPr lang="sv-SE" dirty="0"/>
          </a:p>
        </p:txBody>
      </p:sp>
    </p:spTree>
    <p:extLst>
      <p:ext uri="{BB962C8B-B14F-4D97-AF65-F5344CB8AC3E}">
        <p14:creationId xmlns:p14="http://schemas.microsoft.com/office/powerpoint/2010/main" val="425482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Symtom hos spädbarn som motiverar provtagning för kikhosta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Hosta med kikningar är det klassiska symtomet på kikhosta, men inte alla barn kiknar. Särskilt tidigt i förloppet kan barnet ha bara hosta utan andra symtom. Hostan kan vara kombinerad med blåaktig missfärgning av huden (cyanos), eller kräkning och i vissa fall andningsuppehåll (apné). Andningsuppehåll kan även förekomma utan hosta.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Prov tas från </a:t>
            </a:r>
            <a:r>
              <a:rPr lang="sv-SE" sz="1200" kern="1200" dirty="0" err="1" smtClean="0">
                <a:solidFill>
                  <a:schemeClr val="tx1"/>
                </a:solidFill>
                <a:effectLst/>
                <a:latin typeface="+mn-lt"/>
                <a:ea typeface="+mn-ea"/>
                <a:cs typeface="+mn-cs"/>
              </a:rPr>
              <a:t>nasofarynx</a:t>
            </a:r>
            <a:r>
              <a:rPr lang="sv-SE" sz="1200" kern="1200" dirty="0" smtClean="0">
                <a:solidFill>
                  <a:schemeClr val="tx1"/>
                </a:solidFill>
                <a:effectLst/>
                <a:latin typeface="+mn-lt"/>
                <a:ea typeface="+mn-ea"/>
                <a:cs typeface="+mn-cs"/>
              </a:rPr>
              <a:t> (näsa/svalg) för att ta reda på om det kan röra sig om kikhosta om spädbarnet har något av dessa symtom eller om föräldrarna berättar att de observerat barnet med något av dessa symtom. Överväg att sätta in antibiotikabehandling.</a:t>
            </a:r>
            <a:r>
              <a:rPr lang="sv-SE" sz="1200" kern="1200" baseline="0" dirty="0" smtClean="0">
                <a:solidFill>
                  <a:schemeClr val="tx1"/>
                </a:solidFill>
                <a:effectLst/>
                <a:latin typeface="+mn-lt"/>
                <a:ea typeface="+mn-ea"/>
                <a:cs typeface="+mn-cs"/>
              </a:rPr>
              <a:t> </a:t>
            </a:r>
            <a:r>
              <a:rPr lang="sv-SE" sz="1200" i="1" kern="1200" dirty="0" smtClean="0">
                <a:solidFill>
                  <a:schemeClr val="tx1"/>
                </a:solidFill>
                <a:effectLst/>
                <a:latin typeface="+mn-lt"/>
                <a:ea typeface="+mn-ea"/>
                <a:cs typeface="+mn-cs"/>
              </a:rPr>
              <a:t>Barn under 12 månaders ålder bör få behandling vid symtom som tyder på kikhosta, även om sjukdomen ännu inte är verifierad.</a:t>
            </a:r>
            <a:r>
              <a:rPr lang="sv-SE" sz="1200"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17</a:t>
            </a:fld>
            <a:endParaRPr lang="sv-SE" dirty="0"/>
          </a:p>
        </p:txBody>
      </p:sp>
    </p:spTree>
    <p:extLst>
      <p:ext uri="{BB962C8B-B14F-4D97-AF65-F5344CB8AC3E}">
        <p14:creationId xmlns:p14="http://schemas.microsoft.com/office/powerpoint/2010/main" val="98577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Symtom hos barn och vuxna som motiverar provtagning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Hosta kombinerat med närkontakt med spädbarn är en varningssignal. Symtomen kan vara milda och allmänna hos det äldre barnet eller den vuxne, och därför är det angeläget med frikostig provtagning om det förekommer eller har förekommit närkontakt mellan den som är sjuk och spädbarn. Ibland kan hostan vara långvarig.</a:t>
            </a:r>
          </a:p>
          <a:p>
            <a:r>
              <a:rPr lang="sv-SE" sz="1200" kern="1200" dirty="0" smtClean="0">
                <a:solidFill>
                  <a:schemeClr val="tx1"/>
                </a:solidFill>
                <a:effectLst/>
                <a:latin typeface="+mn-lt"/>
                <a:ea typeface="+mn-ea"/>
                <a:cs typeface="+mn-cs"/>
              </a:rPr>
              <a:t>Gravida som insjuknar med hosta i slutet av graviditeten bör </a:t>
            </a:r>
            <a:r>
              <a:rPr lang="sv-SE" sz="1200" kern="1200" dirty="0" err="1" smtClean="0">
                <a:solidFill>
                  <a:schemeClr val="tx1"/>
                </a:solidFill>
                <a:effectLst/>
                <a:latin typeface="+mn-lt"/>
                <a:ea typeface="+mn-ea"/>
                <a:cs typeface="+mn-cs"/>
              </a:rPr>
              <a:t>provtas</a:t>
            </a:r>
            <a:r>
              <a:rPr lang="sv-SE" sz="1200" kern="1200" dirty="0" smtClean="0">
                <a:solidFill>
                  <a:schemeClr val="tx1"/>
                </a:solidFill>
                <a:effectLst/>
                <a:latin typeface="+mn-lt"/>
                <a:ea typeface="+mn-ea"/>
                <a:cs typeface="+mn-cs"/>
              </a:rPr>
              <a:t> för kikhosta. Risken finns att de smittar sitt nyfödda barn.</a:t>
            </a:r>
          </a:p>
          <a:p>
            <a:r>
              <a:rPr lang="sv-SE" sz="1200" kern="1200" dirty="0" smtClean="0">
                <a:solidFill>
                  <a:schemeClr val="tx1"/>
                </a:solidFill>
                <a:effectLst/>
                <a:latin typeface="+mn-lt"/>
                <a:ea typeface="+mn-ea"/>
                <a:cs typeface="+mn-cs"/>
              </a:rPr>
              <a:t>Sätt in tidig profylaktisk antibiotikabehandling till spädbarn som utsatts för risk för smitta, redan innan provsvar kommit.</a:t>
            </a:r>
            <a:r>
              <a:rPr lang="sv-SE" sz="1200" kern="1200" baseline="0" dirty="0" smtClean="0">
                <a:solidFill>
                  <a:schemeClr val="tx1"/>
                </a:solidFill>
                <a:effectLst/>
                <a:latin typeface="+mn-lt"/>
                <a:ea typeface="+mn-ea"/>
                <a:cs typeface="+mn-cs"/>
              </a:rPr>
              <a:t> </a:t>
            </a:r>
            <a:r>
              <a:rPr lang="sv-SE" sz="1200" i="1" kern="1200" dirty="0" smtClean="0">
                <a:solidFill>
                  <a:schemeClr val="tx1"/>
                </a:solidFill>
                <a:effectLst/>
                <a:latin typeface="+mn-lt"/>
                <a:ea typeface="+mn-ea"/>
                <a:cs typeface="+mn-cs"/>
              </a:rPr>
              <a:t>Spädbarn under sex månaders ålder bör få antibiotikaprofylax redan vid misstanke om att de utsatts för smitta med kikhosta.</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18</a:t>
            </a:fld>
            <a:endParaRPr lang="sv-SE" dirty="0"/>
          </a:p>
        </p:txBody>
      </p:sp>
    </p:spTree>
    <p:extLst>
      <p:ext uri="{BB962C8B-B14F-4D97-AF65-F5344CB8AC3E}">
        <p14:creationId xmlns:p14="http://schemas.microsoft.com/office/powerpoint/2010/main" val="113763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Diagnosmetoder vid kikhostans faser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Sjukdomsförloppet vid kikhosta kan hålla på flera månader och bilden illustrerar kikhostans olika sjukdomsfaser. I den nedre delen av bilden, under sjukdomsfaserna, ses tidpunkterna när man har störst chans att diagnosticera kikhosta med de olika laboratoriemetoderna inlagda, dvs.  PCR respektive odling från </a:t>
            </a:r>
            <a:r>
              <a:rPr lang="sv-SE" sz="1200" kern="1200" dirty="0" err="1" smtClean="0">
                <a:solidFill>
                  <a:schemeClr val="tx1"/>
                </a:solidFill>
                <a:effectLst/>
                <a:latin typeface="+mn-lt"/>
                <a:ea typeface="+mn-ea"/>
                <a:cs typeface="+mn-cs"/>
              </a:rPr>
              <a:t>nasofarynxsekret</a:t>
            </a:r>
            <a:r>
              <a:rPr lang="sv-SE" sz="1200" kern="1200" dirty="0" smtClean="0">
                <a:solidFill>
                  <a:schemeClr val="tx1"/>
                </a:solidFill>
                <a:effectLst/>
                <a:latin typeface="+mn-lt"/>
                <a:ea typeface="+mn-ea"/>
                <a:cs typeface="+mn-cs"/>
              </a:rPr>
              <a:t> (näsa/svalg) samt blodprov för serologi (utveckling av antikroppar mot kikhosta). Observera att tidpunkterna är ungefärliga och visar hur förloppet vanligen ter sig.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19</a:t>
            </a:fld>
            <a:endParaRPr lang="sv-SE" dirty="0"/>
          </a:p>
        </p:txBody>
      </p:sp>
    </p:spTree>
    <p:extLst>
      <p:ext uri="{BB962C8B-B14F-4D97-AF65-F5344CB8AC3E}">
        <p14:creationId xmlns:p14="http://schemas.microsoft.com/office/powerpoint/2010/main" val="255515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Inkubationsperiod</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vanliga förloppet är en inkubationsperiod utan symtom på 1-2 veckor efter smittotillfället, inkubationstiden är som längst 21 dagar. Under denna period förökar sig antalet bakterier.</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20</a:t>
            </a:fld>
            <a:endParaRPr lang="sv-SE" dirty="0"/>
          </a:p>
        </p:txBody>
      </p:sp>
    </p:spTree>
    <p:extLst>
      <p:ext uri="{BB962C8B-B14F-4D97-AF65-F5344CB8AC3E}">
        <p14:creationId xmlns:p14="http://schemas.microsoft.com/office/powerpoint/2010/main" val="53431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Fas 1 </a:t>
            </a:r>
            <a:r>
              <a:rPr lang="sv-SE" sz="1200" b="1" kern="1200" dirty="0" smtClean="0">
                <a:solidFill>
                  <a:schemeClr val="tx1"/>
                </a:solidFill>
                <a:effectLst/>
                <a:latin typeface="+mn-lt"/>
                <a:ea typeface="+mn-ea"/>
                <a:cs typeface="+mn-cs"/>
              </a:rPr>
              <a:t>Förkylningsfas</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Efter inkubationsperioden börjar symtomen, ofta i form av en förkylning. De tidigaste symtomen är t.ex. snuva, hosta och eventuellt lätt feber.</a:t>
            </a:r>
          </a:p>
          <a:p>
            <a:r>
              <a:rPr lang="sv-SE" sz="1200" kern="1200" dirty="0" smtClean="0">
                <a:solidFill>
                  <a:schemeClr val="tx1"/>
                </a:solidFill>
                <a:effectLst/>
                <a:latin typeface="+mn-lt"/>
                <a:ea typeface="+mn-ea"/>
                <a:cs typeface="+mn-cs"/>
              </a:rPr>
              <a:t>Spädbarn kan ha andningsuppehåll, apné, som enda symtom. Förkylningsfasen varar i 1–2 veckor.</a:t>
            </a:r>
          </a:p>
          <a:p>
            <a:r>
              <a:rPr lang="sv-SE" sz="1200" b="1" kern="1200" dirty="0" smtClean="0">
                <a:solidFill>
                  <a:schemeClr val="tx1"/>
                </a:solidFill>
                <a:effectLst/>
                <a:latin typeface="+mn-lt"/>
                <a:ea typeface="+mn-ea"/>
                <a:cs typeface="+mn-cs"/>
              </a:rPr>
              <a:t>Smittsamhet:</a:t>
            </a:r>
            <a:r>
              <a:rPr lang="sv-SE" sz="1200" kern="1200" dirty="0" smtClean="0">
                <a:solidFill>
                  <a:schemeClr val="tx1"/>
                </a:solidFill>
                <a:effectLst/>
                <a:latin typeface="+mn-lt"/>
                <a:ea typeface="+mn-ea"/>
                <a:cs typeface="+mn-cs"/>
              </a:rPr>
              <a:t> Personen är nu smittsam (och kan ha varit det redan från slutet av inkubationsperioden) och kan i sin tur smitta andra. Smittämnet finns i luftvägarna hos den sjuke och sprids som droppsmitta. Smittsamheten är mycket hög, särskilt under den första sjukdomsfasen</a:t>
            </a:r>
            <a:r>
              <a:rPr lang="sv-SE" sz="1200" kern="1200" baseline="0" dirty="0" smtClean="0">
                <a:solidFill>
                  <a:schemeClr val="tx1"/>
                </a:solidFill>
                <a:effectLst/>
                <a:latin typeface="+mn-lt"/>
                <a:ea typeface="+mn-ea"/>
                <a:cs typeface="+mn-cs"/>
              </a:rPr>
              <a:t> till</a:t>
            </a:r>
            <a:r>
              <a:rPr lang="sv-SE" sz="1200" u="none" kern="1200" baseline="0" dirty="0" smtClean="0">
                <a:solidFill>
                  <a:schemeClr val="tx1"/>
                </a:solidFill>
                <a:effectLst/>
                <a:latin typeface="+mn-lt"/>
                <a:ea typeface="+mn-ea"/>
                <a:cs typeface="+mn-cs"/>
              </a:rPr>
              <a:t> </a:t>
            </a:r>
            <a:r>
              <a:rPr lang="sv-SE" sz="1200" u="none" kern="1200" dirty="0" smtClean="0">
                <a:solidFill>
                  <a:schemeClr val="tx1"/>
                </a:solidFill>
                <a:effectLst/>
                <a:latin typeface="+mn-lt"/>
                <a:ea typeface="+mn-ea"/>
                <a:cs typeface="+mn-cs"/>
              </a:rPr>
              <a:t>cirka 3 veckor efter symtomdebuten.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21</a:t>
            </a:fld>
            <a:endParaRPr lang="sv-SE" dirty="0"/>
          </a:p>
        </p:txBody>
      </p:sp>
    </p:spTree>
    <p:extLst>
      <p:ext uri="{BB962C8B-B14F-4D97-AF65-F5344CB8AC3E}">
        <p14:creationId xmlns:p14="http://schemas.microsoft.com/office/powerpoint/2010/main" val="221084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Denna presentation är ett kunskapsstöd för rekommendationerna om kikhosta och består av tre delar. Den första delen handlar om kikhosta idag i Sverige och världen.  Den berättar om förekomsten av kikhosta, och varför vaccination inte räcker som enda förebyggande åtgärd mot sjukdomen. Den andra delen tar upp de nya rekommendationerna för att stärka skyddet mot kikhosta bland spädbarn, och här finns också information om de olika sjukdomsfaserna och diagnostik av kikhosta.  I den tredje delen finns länkar till ytterligare information.</a:t>
            </a: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a:t>
            </a:fld>
            <a:endParaRPr lang="sv-SE" dirty="0"/>
          </a:p>
        </p:txBody>
      </p:sp>
    </p:spTree>
    <p:extLst>
      <p:ext uri="{BB962C8B-B14F-4D97-AF65-F5344CB8AC3E}">
        <p14:creationId xmlns:p14="http://schemas.microsoft.com/office/powerpoint/2010/main" val="259693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Fas 2. </a:t>
            </a:r>
            <a:r>
              <a:rPr lang="sv-SE" sz="1200" b="1" kern="1200" dirty="0" smtClean="0">
                <a:solidFill>
                  <a:schemeClr val="tx1"/>
                </a:solidFill>
                <a:effectLst/>
                <a:latin typeface="+mn-lt"/>
                <a:ea typeface="+mn-ea"/>
                <a:cs typeface="+mn-cs"/>
              </a:rPr>
              <a:t>Hosta och hosta i attacker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Fas 2 innebär ökad hosta som kommer i attacker. Kikningar, kräkningar och cyanos (blåaktigt tonad hud, läppar) kan förekomma i samband med hosta. Spädbarn kan i denna fas snabbt utveckla allvarlig och ibland livshotande sjukdom som kräver sjukhusvård. Äldre barn, tonåringar och vuxna kan ha hosta utan kikningar. Fas 2 varar i regel i 3–8 veckor, men kan pågå i flera månader och då leda till kraftig viktminskning.</a:t>
            </a:r>
          </a:p>
          <a:p>
            <a:r>
              <a:rPr lang="sv-SE" sz="1200" kern="1200" dirty="0" smtClean="0">
                <a:solidFill>
                  <a:schemeClr val="tx1"/>
                </a:solidFill>
                <a:effectLst/>
                <a:latin typeface="+mn-lt"/>
                <a:ea typeface="+mn-ea"/>
                <a:cs typeface="+mn-cs"/>
              </a:rPr>
              <a:t>Under denna fas kan komplikationer som lunginflammation på grund av sekundär bakteriell infektion förekomma, och i sällsynta fall ses neurologiska komplikationer, som t ex kramper och </a:t>
            </a:r>
            <a:r>
              <a:rPr lang="sv-SE" sz="1200" kern="1200" dirty="0" err="1" smtClean="0">
                <a:solidFill>
                  <a:schemeClr val="tx1"/>
                </a:solidFill>
                <a:effectLst/>
                <a:latin typeface="+mn-lt"/>
                <a:ea typeface="+mn-ea"/>
                <a:cs typeface="+mn-cs"/>
              </a:rPr>
              <a:t>encefalopati</a:t>
            </a:r>
            <a:r>
              <a:rPr lang="sv-SE" sz="1200" kern="1200" dirty="0" smtClean="0">
                <a:solidFill>
                  <a:schemeClr val="tx1"/>
                </a:solidFill>
                <a:effectLst/>
                <a:latin typeface="+mn-lt"/>
                <a:ea typeface="+mn-ea"/>
                <a:cs typeface="+mn-cs"/>
              </a:rPr>
              <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22</a:t>
            </a:fld>
            <a:endParaRPr lang="sv-SE" dirty="0"/>
          </a:p>
        </p:txBody>
      </p:sp>
    </p:spTree>
    <p:extLst>
      <p:ext uri="{BB962C8B-B14F-4D97-AF65-F5344CB8AC3E}">
        <p14:creationId xmlns:p14="http://schemas.microsoft.com/office/powerpoint/2010/main" val="391425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Fas 3. </a:t>
            </a:r>
            <a:r>
              <a:rPr lang="sv-SE" sz="1200" b="1" kern="1200" dirty="0" smtClean="0">
                <a:solidFill>
                  <a:schemeClr val="tx1"/>
                </a:solidFill>
                <a:effectLst/>
                <a:latin typeface="+mn-lt"/>
                <a:ea typeface="+mn-ea"/>
                <a:cs typeface="+mn-cs"/>
              </a:rPr>
              <a:t>Återhämtningsfas</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Därefter följer en återhämtningsfas med minskande symtom. Fas 3 varar upp till 12 veckor.</a:t>
            </a:r>
          </a:p>
          <a:p>
            <a:r>
              <a:rPr lang="sv-SE" sz="1200" kern="1200" dirty="0" smtClean="0">
                <a:solidFill>
                  <a:schemeClr val="tx1"/>
                </a:solidFill>
                <a:effectLst/>
                <a:latin typeface="+mn-lt"/>
                <a:ea typeface="+mn-ea"/>
                <a:cs typeface="+mn-cs"/>
              </a:rPr>
              <a:t>Under denna fas är spädbarnet ofta känslig för andra infektioner och kikningar kan återkomma vid nästa luftvägsinfektion.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23</a:t>
            </a:fld>
            <a:endParaRPr lang="sv-SE" dirty="0"/>
          </a:p>
        </p:txBody>
      </p:sp>
    </p:spTree>
    <p:extLst>
      <p:ext uri="{BB962C8B-B14F-4D97-AF65-F5344CB8AC3E}">
        <p14:creationId xmlns:p14="http://schemas.microsoft.com/office/powerpoint/2010/main" val="290100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Diagnosmetoder och faser </a:t>
            </a:r>
          </a:p>
          <a:p>
            <a:r>
              <a:rPr lang="sv-SE" sz="1200" b="1" kern="1200" dirty="0" smtClean="0">
                <a:solidFill>
                  <a:schemeClr val="tx1"/>
                </a:solidFill>
                <a:effectLst/>
                <a:latin typeface="+mn-lt"/>
                <a:ea typeface="+mn-ea"/>
                <a:cs typeface="+mn-cs"/>
              </a:rPr>
              <a:t>Provtagning</a:t>
            </a:r>
            <a:r>
              <a:rPr lang="sv-SE" sz="1200" kern="1200" dirty="0" smtClean="0">
                <a:solidFill>
                  <a:schemeClr val="tx1"/>
                </a:solidFill>
                <a:effectLst/>
                <a:latin typeface="+mn-lt"/>
                <a:ea typeface="+mn-ea"/>
                <a:cs typeface="+mn-cs"/>
              </a:rPr>
              <a:t>: Prov från </a:t>
            </a:r>
            <a:r>
              <a:rPr lang="sv-SE" sz="1200" kern="1200" dirty="0" err="1" smtClean="0">
                <a:solidFill>
                  <a:schemeClr val="tx1"/>
                </a:solidFill>
                <a:effectLst/>
                <a:latin typeface="+mn-lt"/>
                <a:ea typeface="+mn-ea"/>
                <a:cs typeface="+mn-cs"/>
              </a:rPr>
              <a:t>nasofarynx</a:t>
            </a:r>
            <a:r>
              <a:rPr lang="sv-SE" sz="1200" kern="1200" dirty="0" smtClean="0">
                <a:solidFill>
                  <a:schemeClr val="tx1"/>
                </a:solidFill>
                <a:effectLst/>
                <a:latin typeface="+mn-lt"/>
                <a:ea typeface="+mn-ea"/>
                <a:cs typeface="+mn-cs"/>
              </a:rPr>
              <a:t> tas för diagnostik med PCR eller odling. Blodprov tas för serologi (förekomst av antikroppar i blodet).</a:t>
            </a:r>
          </a:p>
          <a:p>
            <a:r>
              <a:rPr lang="sv-SE" sz="1200" b="1" kern="1200" dirty="0" smtClean="0">
                <a:solidFill>
                  <a:schemeClr val="tx1"/>
                </a:solidFill>
                <a:effectLst/>
                <a:latin typeface="+mn-lt"/>
                <a:ea typeface="+mn-ea"/>
                <a:cs typeface="+mn-cs"/>
              </a:rPr>
              <a:t>PCR:</a:t>
            </a:r>
            <a:r>
              <a:rPr lang="sv-SE" sz="1200" kern="1200" dirty="0" smtClean="0">
                <a:solidFill>
                  <a:schemeClr val="tx1"/>
                </a:solidFill>
                <a:effectLst/>
                <a:latin typeface="+mn-lt"/>
                <a:ea typeface="+mn-ea"/>
                <a:cs typeface="+mn-cs"/>
              </a:rPr>
              <a:t>  PCR-provet är positivt från att symtom visat sig, men kan även vara positivt under senare delen av inkubationsperioden. Störst sannolikhet till positivt prov för PCR är när provet tas vid insjuknande i fas 1 och upp till fem veckor framåt.  PCR-diagnostik på </a:t>
            </a:r>
            <a:r>
              <a:rPr lang="sv-SE" sz="1200" kern="1200" dirty="0" err="1" smtClean="0">
                <a:solidFill>
                  <a:schemeClr val="tx1"/>
                </a:solidFill>
                <a:effectLst/>
                <a:latin typeface="+mn-lt"/>
                <a:ea typeface="+mn-ea"/>
                <a:cs typeface="+mn-cs"/>
              </a:rPr>
              <a:t>nasofarynxsekret</a:t>
            </a:r>
            <a:r>
              <a:rPr lang="sv-SE" sz="1200" kern="1200" dirty="0" smtClean="0">
                <a:solidFill>
                  <a:schemeClr val="tx1"/>
                </a:solidFill>
                <a:effectLst/>
                <a:latin typeface="+mn-lt"/>
                <a:ea typeface="+mn-ea"/>
                <a:cs typeface="+mn-cs"/>
              </a:rPr>
              <a:t> är känsligare och är positivt en längre period jämfört med odling. PCR visar på DNA från kikhostebakterie (även icke levande bakterie), och provsvar fås vanligen inom 1–3 dygn.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24</a:t>
            </a:fld>
            <a:endParaRPr lang="sv-SE" dirty="0"/>
          </a:p>
        </p:txBody>
      </p:sp>
    </p:spTree>
    <p:extLst>
      <p:ext uri="{BB962C8B-B14F-4D97-AF65-F5344CB8AC3E}">
        <p14:creationId xmlns:p14="http://schemas.microsoft.com/office/powerpoint/2010/main" val="68120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Odling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Odling för kikhostebakterier är positivt från insjuknandet, men kan bli positivt redan under senare delen av inkubationsperioden, och därefter kvarstå positivt i 2–3 veckor från symtomdebut.</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25</a:t>
            </a:fld>
            <a:endParaRPr lang="sv-SE" dirty="0"/>
          </a:p>
        </p:txBody>
      </p:sp>
    </p:spTree>
    <p:extLst>
      <p:ext uri="{BB962C8B-B14F-4D97-AF65-F5344CB8AC3E}">
        <p14:creationId xmlns:p14="http://schemas.microsoft.com/office/powerpoint/2010/main" val="353042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Serologi</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Vid behov (beroende på tid från symtomdebut och bedömning av smittrisk) kan undersökningen kompletteras med blodprov för serologi. Serologi (antikroppsbestämning) mot kikhosta är en diagnostisk möjlighet om patienten haft hosta under en längre tid. Helst ska två blodprov tas med minst 2–4 veckors mellanrum. Antikroppsbildningen vid kikhosta börjar efter cirka 3–4 veckors sjukdom, med succesiv ökning av antikroppsnivåerna. För gravida kan diagnostiken kompletteras med parade serologiska prov där aktuellt prov vid sjukdom jämförs med tidigare insamlat prov som tagits tidigt under graviditeten (graviditetsscreening).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26</a:t>
            </a:fld>
            <a:endParaRPr lang="sv-SE" dirty="0"/>
          </a:p>
        </p:txBody>
      </p:sp>
    </p:spTree>
    <p:extLst>
      <p:ext uri="{BB962C8B-B14F-4D97-AF65-F5344CB8AC3E}">
        <p14:creationId xmlns:p14="http://schemas.microsoft.com/office/powerpoint/2010/main" val="313953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Diagnostik av kikhosta hos spädbarn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 spädbarn kan serologisk diagnostik vara svårt att värdera på grund av eventuella </a:t>
            </a:r>
            <a:r>
              <a:rPr lang="sv-SE" sz="1200" kern="1200" dirty="0" err="1" smtClean="0">
                <a:solidFill>
                  <a:schemeClr val="tx1"/>
                </a:solidFill>
                <a:effectLst/>
                <a:latin typeface="+mn-lt"/>
                <a:ea typeface="+mn-ea"/>
                <a:cs typeface="+mn-cs"/>
              </a:rPr>
              <a:t>maternella</a:t>
            </a:r>
            <a:r>
              <a:rPr lang="sv-SE" sz="1200" kern="1200" dirty="0" smtClean="0">
                <a:solidFill>
                  <a:schemeClr val="tx1"/>
                </a:solidFill>
                <a:effectLst/>
                <a:latin typeface="+mn-lt"/>
                <a:ea typeface="+mn-ea"/>
                <a:cs typeface="+mn-cs"/>
              </a:rPr>
              <a:t> antikroppar och antikroppar som uppstått efter vaccination. </a:t>
            </a:r>
          </a:p>
          <a:p>
            <a:r>
              <a:rPr lang="sv-SE" sz="1200" kern="1200" dirty="0" smtClean="0">
                <a:solidFill>
                  <a:schemeClr val="tx1"/>
                </a:solidFill>
                <a:effectLst/>
                <a:latin typeface="+mn-lt"/>
                <a:ea typeface="+mn-ea"/>
                <a:cs typeface="+mn-cs"/>
              </a:rPr>
              <a:t>PCR-diagnostik av kikhosta är att föredra för spädbarn, men kan kompletteras med odling.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27</a:t>
            </a:fld>
            <a:endParaRPr lang="sv-SE" dirty="0"/>
          </a:p>
        </p:txBody>
      </p:sp>
    </p:spTree>
    <p:extLst>
      <p:ext uri="{BB962C8B-B14F-4D97-AF65-F5344CB8AC3E}">
        <p14:creationId xmlns:p14="http://schemas.microsoft.com/office/powerpoint/2010/main" val="3602445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Öka uppmärksamheten på kikhosta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Finns det risk att spädbarnet har smittats eller riskerar att smittas? Var extra uppmärksam när det rör sig om ett helt nyfött barn och var observant om nyblivna föräldrarna, besökande vänner och familj hostar. Söker patient för hosta eller andra symtom som kan innebära risk för kikhosta, är det viktigt att hon eller han är informerad om att i möjligaste mån undvika kontakt med spädbarn fram till dess att smittrisken är avskriven eller infektionen behandlad.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28</a:t>
            </a:fld>
            <a:endParaRPr lang="sv-SE" dirty="0"/>
          </a:p>
        </p:txBody>
      </p:sp>
    </p:spTree>
    <p:extLst>
      <p:ext uri="{BB962C8B-B14F-4D97-AF65-F5344CB8AC3E}">
        <p14:creationId xmlns:p14="http://schemas.microsoft.com/office/powerpoint/2010/main" val="1479649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Att känna till</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Kikhosta förekommer och sprids under hela året. </a:t>
            </a:r>
          </a:p>
          <a:p>
            <a:r>
              <a:rPr lang="sv-SE" sz="1200" kern="1200" dirty="0" smtClean="0">
                <a:solidFill>
                  <a:schemeClr val="tx1"/>
                </a:solidFill>
                <a:effectLst/>
                <a:latin typeface="+mn-lt"/>
                <a:ea typeface="+mn-ea"/>
                <a:cs typeface="+mn-cs"/>
              </a:rPr>
              <a:t>Hosta hos barn kan vara kikhosta, även om barnet är vaccinerat. </a:t>
            </a:r>
          </a:p>
          <a:p>
            <a:r>
              <a:rPr lang="sv-SE" sz="1200" kern="1200" dirty="0" smtClean="0">
                <a:solidFill>
                  <a:schemeClr val="tx1"/>
                </a:solidFill>
                <a:effectLst/>
                <a:latin typeface="+mn-lt"/>
                <a:ea typeface="+mn-ea"/>
                <a:cs typeface="+mn-cs"/>
              </a:rPr>
              <a:t>Om hosta förekommer bland personer i ett spädbarns omgivning är det viktigt att tänka på kikhosta. När en gravid kvinna i slutet av graviditeten har hosta kan det vara kikhosta. </a:t>
            </a: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29</a:t>
            </a:fld>
            <a:endParaRPr lang="sv-SE" dirty="0"/>
          </a:p>
        </p:txBody>
      </p:sp>
    </p:spTree>
    <p:extLst>
      <p:ext uri="{BB962C8B-B14F-4D97-AF65-F5344CB8AC3E}">
        <p14:creationId xmlns:p14="http://schemas.microsoft.com/office/powerpoint/2010/main" val="384555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Detta är kikhosta</a:t>
            </a:r>
          </a:p>
          <a:p>
            <a:r>
              <a:rPr lang="sv-SE" sz="1200" kern="1200" dirty="0" smtClean="0">
                <a:solidFill>
                  <a:schemeClr val="tx1"/>
                </a:solidFill>
                <a:effectLst/>
                <a:latin typeface="+mn-lt"/>
                <a:ea typeface="+mn-ea"/>
                <a:cs typeface="+mn-cs"/>
              </a:rPr>
              <a:t>Bakterien </a:t>
            </a:r>
            <a:r>
              <a:rPr lang="sv-SE" sz="1200" i="1" kern="1200" dirty="0" err="1" smtClean="0">
                <a:solidFill>
                  <a:schemeClr val="tx1"/>
                </a:solidFill>
                <a:effectLst/>
                <a:latin typeface="+mn-lt"/>
                <a:ea typeface="+mn-ea"/>
                <a:cs typeface="+mn-cs"/>
              </a:rPr>
              <a:t>Bordetella</a:t>
            </a:r>
            <a:r>
              <a:rPr lang="sv-SE" sz="1200" i="1" kern="1200" dirty="0" smtClean="0">
                <a:solidFill>
                  <a:schemeClr val="tx1"/>
                </a:solidFill>
                <a:effectLst/>
                <a:latin typeface="+mn-lt"/>
                <a:ea typeface="+mn-ea"/>
                <a:cs typeface="+mn-cs"/>
              </a:rPr>
              <a:t> </a:t>
            </a:r>
            <a:r>
              <a:rPr lang="sv-SE" sz="1200" i="1" kern="1200" dirty="0" err="1" smtClean="0">
                <a:solidFill>
                  <a:schemeClr val="tx1"/>
                </a:solidFill>
                <a:effectLst/>
                <a:latin typeface="+mn-lt"/>
                <a:ea typeface="+mn-ea"/>
                <a:cs typeface="+mn-cs"/>
              </a:rPr>
              <a:t>pertussis</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infekterar luftvägarna och sprids från infekterade personer via droppsmitta, t.ex. när man hostar. </a:t>
            </a:r>
          </a:p>
          <a:p>
            <a:r>
              <a:rPr lang="sv-SE" sz="1200" kern="1200" dirty="0" smtClean="0">
                <a:solidFill>
                  <a:schemeClr val="tx1"/>
                </a:solidFill>
                <a:effectLst/>
                <a:latin typeface="+mn-lt"/>
                <a:ea typeface="+mn-ea"/>
                <a:cs typeface="+mn-cs"/>
              </a:rPr>
              <a:t>Inkubationstiden (tiden från smittotillfälle till insjuknande med symtom) är som längst 21 dagar. Symtomen kan i början av sjukdomsförloppet likna en förkylning. Vuxna och äldre barn har ofta ett milt förlopp med allmänna övre luftvägssymtom, och diagnosen kan därför missas.</a:t>
            </a:r>
            <a:r>
              <a:rPr lang="sv-SE" sz="1200" kern="1200" baseline="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För barn under 1 år (spädbarn) kan sjukdomen vara allvarlig och ibland livshotande. Barnet kan drabbas av andningspåverkan och andningsuppehåll (apné). Typiskt är hostan med kikningar. Huden kan bli </a:t>
            </a:r>
            <a:r>
              <a:rPr lang="sv-SE" sz="1200" kern="1200" dirty="0" err="1" smtClean="0">
                <a:solidFill>
                  <a:schemeClr val="tx1"/>
                </a:solidFill>
                <a:effectLst/>
                <a:latin typeface="+mn-lt"/>
                <a:ea typeface="+mn-ea"/>
                <a:cs typeface="+mn-cs"/>
              </a:rPr>
              <a:t>cyanotisk</a:t>
            </a:r>
            <a:r>
              <a:rPr lang="sv-SE" sz="1200" kern="1200" dirty="0" smtClean="0">
                <a:solidFill>
                  <a:schemeClr val="tx1"/>
                </a:solidFill>
                <a:effectLst/>
                <a:latin typeface="+mn-lt"/>
                <a:ea typeface="+mn-ea"/>
                <a:cs typeface="+mn-cs"/>
              </a:rPr>
              <a:t> (blåaktigt missfärgad) särskilt i samband med hostattackerna.  Uttorkning förekommer och i enstaka fall/sällsynta fall hjärnpåverkan (s.k. </a:t>
            </a:r>
            <a:r>
              <a:rPr lang="sv-SE" sz="1200" kern="1200" dirty="0" err="1" smtClean="0">
                <a:solidFill>
                  <a:schemeClr val="tx1"/>
                </a:solidFill>
                <a:effectLst/>
                <a:latin typeface="+mn-lt"/>
                <a:ea typeface="+mn-ea"/>
                <a:cs typeface="+mn-cs"/>
              </a:rPr>
              <a:t>encefalopati</a:t>
            </a:r>
            <a:r>
              <a:rPr lang="sv-SE" sz="1200" kern="1200" dirty="0" smtClean="0">
                <a:solidFill>
                  <a:schemeClr val="tx1"/>
                </a:solidFill>
                <a:effectLst/>
                <a:latin typeface="+mn-lt"/>
                <a:ea typeface="+mn-ea"/>
                <a:cs typeface="+mn-cs"/>
              </a:rPr>
              <a:t>). Lunginflammation är en känd komplikation.</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21020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Spädbarn blir svårast sjuka</a:t>
            </a:r>
            <a:endParaRPr lang="sv-SE" sz="1200" kern="1200" dirty="0" smtClean="0">
              <a:solidFill>
                <a:schemeClr val="tx1"/>
              </a:solidFill>
              <a:effectLst/>
              <a:latin typeface="+mn-lt"/>
              <a:ea typeface="+mn-ea"/>
              <a:cs typeface="+mn-cs"/>
            </a:endParaRPr>
          </a:p>
          <a:p>
            <a:r>
              <a:rPr lang="sv-SE" sz="1200" b="1" i="1" kern="1200" dirty="0" smtClean="0">
                <a:solidFill>
                  <a:schemeClr val="tx1"/>
                </a:solidFill>
                <a:effectLst/>
                <a:latin typeface="+mn-lt"/>
                <a:ea typeface="+mn-ea"/>
                <a:cs typeface="+mn-cs"/>
              </a:rPr>
              <a:t>Varför: </a:t>
            </a:r>
          </a:p>
          <a:p>
            <a:r>
              <a:rPr lang="sv-SE" sz="1200" kern="1200" dirty="0" smtClean="0">
                <a:solidFill>
                  <a:schemeClr val="tx1"/>
                </a:solidFill>
                <a:effectLst/>
                <a:latin typeface="+mn-lt"/>
                <a:ea typeface="+mn-ea"/>
                <a:cs typeface="+mn-cs"/>
              </a:rPr>
              <a:t>Barn under 6 månader drabbas svårast eftersom de många gånger saknar tillräckligt skydd mot kikhosta (ännu inte fått de första två vaccindoserna) och därmed har en högre risk för att </a:t>
            </a:r>
            <a:r>
              <a:rPr lang="sv-SE" sz="1200" strike="noStrike" kern="1200" baseline="0" dirty="0" smtClean="0">
                <a:solidFill>
                  <a:schemeClr val="tx1"/>
                </a:solidFill>
                <a:effectLst/>
                <a:latin typeface="+mn-lt"/>
                <a:ea typeface="+mn-ea"/>
                <a:cs typeface="+mn-cs"/>
              </a:rPr>
              <a:t>insjukna om</a:t>
            </a:r>
            <a:r>
              <a:rPr lang="sv-SE" sz="1200" kern="1200" dirty="0" smtClean="0">
                <a:solidFill>
                  <a:schemeClr val="tx1"/>
                </a:solidFill>
                <a:effectLst/>
                <a:latin typeface="+mn-lt"/>
                <a:ea typeface="+mn-ea"/>
                <a:cs typeface="+mn-cs"/>
              </a:rPr>
              <a:t> de utsätts för kikhosta. Dessutom riskerar barn under 12 månader att bli allvarligare sjuka än äldre åldersgrupper. Risken för svår sjukdom är alltså särskilt stor för de allra yngsta. Därför är rekommendationerna inriktade just på att skydda de allra yngsta barnen.</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Från vem smittas spädbarnen:</a:t>
            </a:r>
          </a:p>
          <a:p>
            <a:r>
              <a:rPr lang="sv-SE" sz="1200" kern="1200" dirty="0" smtClean="0">
                <a:solidFill>
                  <a:schemeClr val="tx1"/>
                </a:solidFill>
                <a:effectLst/>
                <a:latin typeface="+mn-lt"/>
                <a:ea typeface="+mn-ea"/>
                <a:cs typeface="+mn-cs"/>
              </a:rPr>
              <a:t>I den svenska uppföljningen av barn med kikhosta har man sett att spädbarn ofta har smittats av föräldrar eller syskon. Kikhosta behöver inte alltid ha den typiska symtombilden – vuxna och även vaccinerade barn kan få en lindrig sjukdomsbild men kan ändå vara smittsamma. Därför finns en risk att personer med nära kontakt till spädbarn inte är medvetna om att den luftvägsinfektion de drabbats av är just kikhosta.</a:t>
            </a: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110469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Klistra in länken i ett webbläsarfönster</a:t>
            </a:r>
            <a:r>
              <a:rPr lang="sv-SE" baseline="0" dirty="0" smtClean="0"/>
              <a:t> och visa filmen. </a:t>
            </a:r>
          </a:p>
          <a:p>
            <a:r>
              <a:rPr lang="sv-SE" sz="1200" b="1" kern="1200" dirty="0" smtClean="0">
                <a:solidFill>
                  <a:schemeClr val="tx1"/>
                </a:solidFill>
                <a:effectLst/>
                <a:latin typeface="+mn-lt"/>
                <a:ea typeface="+mn-ea"/>
                <a:cs typeface="+mn-cs"/>
              </a:rPr>
              <a:t>Detta är en kikning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Här kan vi se olika exempel på personer som har kikhosta. </a:t>
            </a:r>
          </a:p>
          <a:p>
            <a:r>
              <a:rPr lang="sv-SE" sz="1200" kern="1200" dirty="0" smtClean="0">
                <a:solidFill>
                  <a:schemeClr val="tx1"/>
                </a:solidFill>
                <a:effectLst/>
                <a:latin typeface="+mn-lt"/>
                <a:ea typeface="+mn-ea"/>
                <a:cs typeface="+mn-cs"/>
              </a:rPr>
              <a:t>- Första filmen visar ett spädbarn med kikhosta</a:t>
            </a:r>
          </a:p>
          <a:p>
            <a:r>
              <a:rPr lang="sv-SE" sz="1200" kern="1200" dirty="0" smtClean="0">
                <a:solidFill>
                  <a:schemeClr val="tx1"/>
                </a:solidFill>
                <a:effectLst/>
                <a:latin typeface="+mn-lt"/>
                <a:ea typeface="+mn-ea"/>
                <a:cs typeface="+mn-cs"/>
              </a:rPr>
              <a:t>- Andra filmen visar ett äldre barn med sjukdomen</a:t>
            </a:r>
          </a:p>
          <a:p>
            <a:r>
              <a:rPr lang="sv-SE" sz="1200" kern="1200" dirty="0" smtClean="0">
                <a:solidFill>
                  <a:schemeClr val="tx1"/>
                </a:solidFill>
                <a:effectLst/>
                <a:latin typeface="+mn-lt"/>
                <a:ea typeface="+mn-ea"/>
                <a:cs typeface="+mn-cs"/>
              </a:rPr>
              <a:t>- Tredje filmen en vuxen med kikhosta</a:t>
            </a:r>
          </a:p>
          <a:p>
            <a:r>
              <a:rPr lang="sv-SE" sz="1200" kern="1200" dirty="0" smtClean="0">
                <a:solidFill>
                  <a:schemeClr val="tx1"/>
                </a:solidFill>
                <a:effectLst/>
                <a:latin typeface="+mn-lt"/>
                <a:ea typeface="+mn-ea"/>
                <a:cs typeface="+mn-cs"/>
              </a:rPr>
              <a:t>(Olika exempel via filmer, länkar)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dirty="0"/>
          </a:p>
        </p:txBody>
      </p:sp>
    </p:spTree>
    <p:extLst>
      <p:ext uri="{BB962C8B-B14F-4D97-AF65-F5344CB8AC3E}">
        <p14:creationId xmlns:p14="http://schemas.microsoft.com/office/powerpoint/2010/main" val="47525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Kikhosta i världen och i Sverige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Kikhosta är en luftvägsinfektion som förekommer över hela världen. WHO uppskattar att globalt insjuknar cirka 16 miljoner personer årligen i kikhosta, den största andelen (95 %) i utvecklingsländerna. Sjukdomen orsakar cirka 195 000 dödsfall per år bland barn.</a:t>
            </a:r>
          </a:p>
          <a:p>
            <a:r>
              <a:rPr lang="sv-SE" sz="1200" kern="1200" dirty="0" smtClean="0">
                <a:solidFill>
                  <a:schemeClr val="tx1"/>
                </a:solidFill>
                <a:effectLst/>
                <a:latin typeface="+mn-lt"/>
                <a:ea typeface="+mn-ea"/>
                <a:cs typeface="+mn-cs"/>
              </a:rPr>
              <a:t>Infektionen förekommer året runt, utan säsongsvariation. Antalet fall varierar naturligt från år till år, men i flera länder som vaccinerar med det </a:t>
            </a:r>
            <a:r>
              <a:rPr lang="sv-SE" sz="1200" kern="1200" dirty="0" err="1" smtClean="0">
                <a:solidFill>
                  <a:schemeClr val="tx1"/>
                </a:solidFill>
                <a:effectLst/>
                <a:latin typeface="+mn-lt"/>
                <a:ea typeface="+mn-ea"/>
                <a:cs typeface="+mn-cs"/>
              </a:rPr>
              <a:t>acellulära</a:t>
            </a:r>
            <a:r>
              <a:rPr lang="sv-SE" sz="1200" kern="1200" dirty="0" smtClean="0">
                <a:solidFill>
                  <a:schemeClr val="tx1"/>
                </a:solidFill>
                <a:effectLst/>
                <a:latin typeface="+mn-lt"/>
                <a:ea typeface="+mn-ea"/>
                <a:cs typeface="+mn-cs"/>
              </a:rPr>
              <a:t> kikhostevaccinet (som används i det svenska vaccinationsprogrammet) har man sett en ökning av antalet fall till en högre nivå än tidigare. Anledningen kan vara att det </a:t>
            </a:r>
            <a:r>
              <a:rPr lang="sv-SE" sz="1200" kern="1200" dirty="0" err="1" smtClean="0">
                <a:solidFill>
                  <a:schemeClr val="tx1"/>
                </a:solidFill>
                <a:effectLst/>
                <a:latin typeface="+mn-lt"/>
                <a:ea typeface="+mn-ea"/>
                <a:cs typeface="+mn-cs"/>
              </a:rPr>
              <a:t>acellulära</a:t>
            </a:r>
            <a:r>
              <a:rPr lang="sv-SE" sz="1200" kern="1200" dirty="0" smtClean="0">
                <a:solidFill>
                  <a:schemeClr val="tx1"/>
                </a:solidFill>
                <a:effectLst/>
                <a:latin typeface="+mn-lt"/>
                <a:ea typeface="+mn-ea"/>
                <a:cs typeface="+mn-cs"/>
              </a:rPr>
              <a:t> vaccinet, trots att det ger ett gott skydd, har en relativt kortvarig skyddseffekt. I studier har man sett att skyddseffekten bland vaccinerade barn avtar efter cirka 5 år.</a:t>
            </a:r>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dirty="0"/>
          </a:p>
        </p:txBody>
      </p:sp>
    </p:spTree>
    <p:extLst>
      <p:ext uri="{BB962C8B-B14F-4D97-AF65-F5344CB8AC3E}">
        <p14:creationId xmlns:p14="http://schemas.microsoft.com/office/powerpoint/2010/main" val="82366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Kikhosta har minskat genom vaccination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Färre personer insjuknar i kikhosta i Sverige, jämfört med hur det var innan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det </a:t>
            </a:r>
            <a:r>
              <a:rPr lang="sv-SE" sz="1200" kern="1200" dirty="0" err="1" smtClean="0">
                <a:solidFill>
                  <a:schemeClr val="tx1"/>
                </a:solidFill>
                <a:effectLst/>
                <a:latin typeface="+mn-lt"/>
                <a:ea typeface="+mn-ea"/>
                <a:cs typeface="+mn-cs"/>
              </a:rPr>
              <a:t>acellulära</a:t>
            </a:r>
            <a:r>
              <a:rPr lang="sv-SE" sz="1200" kern="1200" dirty="0" smtClean="0">
                <a:solidFill>
                  <a:schemeClr val="tx1"/>
                </a:solidFill>
                <a:effectLst/>
                <a:latin typeface="+mn-lt"/>
                <a:ea typeface="+mn-ea"/>
                <a:cs typeface="+mn-cs"/>
              </a:rPr>
              <a:t> vaccinet mot kikhosta infördes i det svenska vaccinationsprogrammet 1996. Vaccinationsprogrammet har under åren justerats och påfyllnadsdoser har införts för att ytterligare förbättra skyddet. Trots det finns det fortfarande en risk att spädbarn insjuknar i kikhosta. Incidensen, mätt i hur många som insjuknar i kikhosta per 100 000 invånare, är högre för spädbarn än andra åldersgrupper. Spädbarn under 6 månader har en särskilt stor risk att insjukna i kikhosta jämfört med andra åldersgrupper eftersom de antingen är så unga att de inte hunnit påbörja vaccinationen eller inte hunnit få de båda första sprutorna som behövs för ett gott skydd mot smitta.  Därför behöver vaccinationsprogrammet kompletteras med andra förebyggande åtgärder för att skydda spädbarnen mot kikhosta.</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dirty="0"/>
          </a:p>
        </p:txBody>
      </p:sp>
    </p:spTree>
    <p:extLst>
      <p:ext uri="{BB962C8B-B14F-4D97-AF65-F5344CB8AC3E}">
        <p14:creationId xmlns:p14="http://schemas.microsoft.com/office/powerpoint/2010/main" val="161861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Kikhosta förekommer trots vaccination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Vaccinet ger ett bra men relativt kortvarigt skydd.  Redan den första vaccindosen vid tre månaders ålder ger ett ökat skydd mot kikhosta och även om spädbarnet fortfarande kan bli sjuk så medför vaccinationen att sjukdomsförloppet mildras. </a:t>
            </a:r>
          </a:p>
          <a:p>
            <a:r>
              <a:rPr lang="sv-SE" sz="1200" kern="1200" dirty="0" smtClean="0">
                <a:solidFill>
                  <a:schemeClr val="tx1"/>
                </a:solidFill>
                <a:effectLst/>
                <a:latin typeface="+mn-lt"/>
                <a:ea typeface="+mn-ea"/>
                <a:cs typeface="+mn-cs"/>
              </a:rPr>
              <a:t>Skyddseffekten efter vaccination avtar efter cirka 5 år. Inte heller naturlig infektion ger ett livslångt skydd mot kikhosta, utan avtar över tid och kvarstår i cirka 15 år. Därför kan personer som tidigare haft sjukdomen eller blivit vaccinerade smittas, men infektionen kan bli lindrig. Om man smittats, och särskilt då sjukdomen är mild och man inte misstänker att det rör sig om kikhosta, finns risk för att man omedvetet sprider smittan, t.ex. till spädbarn i sin omgivning.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9</a:t>
            </a:fld>
            <a:endParaRPr lang="sv-SE" dirty="0"/>
          </a:p>
        </p:txBody>
      </p:sp>
    </p:spTree>
    <p:extLst>
      <p:ext uri="{BB962C8B-B14F-4D97-AF65-F5344CB8AC3E}">
        <p14:creationId xmlns:p14="http://schemas.microsoft.com/office/powerpoint/2010/main" val="279430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Kikhosta förekommer fortfarande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Figuren visar</a:t>
            </a:r>
            <a:r>
              <a:rPr lang="sv-SE" sz="1200" kern="1200" baseline="0" dirty="0" smtClean="0">
                <a:solidFill>
                  <a:schemeClr val="tx1"/>
                </a:solidFill>
                <a:effectLst/>
                <a:latin typeface="+mn-lt"/>
                <a:ea typeface="+mn-ea"/>
                <a:cs typeface="+mn-cs"/>
              </a:rPr>
              <a:t> incidens av kikhosta bland spädbarn i Sverige under åren 1989-2015. </a:t>
            </a:r>
          </a:p>
          <a:p>
            <a:r>
              <a:rPr lang="sv-SE" sz="1200" kern="1200" dirty="0" smtClean="0">
                <a:solidFill>
                  <a:schemeClr val="tx1"/>
                </a:solidFill>
                <a:effectLst/>
                <a:latin typeface="+mn-lt"/>
                <a:ea typeface="+mn-ea"/>
                <a:cs typeface="+mn-cs"/>
              </a:rPr>
              <a:t>Incidens bland spädbarn = antal fall per 100 000 barn i åldersgruppen 0 - 11 månader</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dirty="0"/>
          </a:p>
        </p:txBody>
      </p:sp>
    </p:spTree>
    <p:extLst>
      <p:ext uri="{BB962C8B-B14F-4D97-AF65-F5344CB8AC3E}">
        <p14:creationId xmlns:p14="http://schemas.microsoft.com/office/powerpoint/2010/main" val="3187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4985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393042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00228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16692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67734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28850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22143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nehåll och kvadratisk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905666" y="1617171"/>
            <a:ext cx="2523585" cy="2527578"/>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107186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bild och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29067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178176" y="1617171"/>
            <a:ext cx="3251076" cy="2527578"/>
          </a:xfrm>
        </p:spPr>
        <p:txBody>
          <a:bodyPr/>
          <a:lstStyle/>
          <a:p>
            <a:r>
              <a:rPr lang="sv-SE" smtClean="0"/>
              <a:t>Klicka på ikonen för att lägga till en bild</a:t>
            </a:r>
            <a:endParaRPr lang="sv-SE" dirty="0"/>
          </a:p>
        </p:txBody>
      </p:sp>
      <p:sp>
        <p:nvSpPr>
          <p:cNvPr id="10" name="Platshållare för text 9"/>
          <p:cNvSpPr>
            <a:spLocks noGrp="1"/>
          </p:cNvSpPr>
          <p:nvPr>
            <p:ph type="body" sz="quarter" idx="14" hasCustomPrompt="1"/>
          </p:nvPr>
        </p:nvSpPr>
        <p:spPr>
          <a:xfrm>
            <a:off x="5178886" y="4179992"/>
            <a:ext cx="3250800" cy="1193392"/>
          </a:xfrm>
        </p:spPr>
        <p:txBody>
          <a:bodyPr/>
          <a:lstStyle>
            <a:lvl1pPr marL="0" indent="0">
              <a:lnSpc>
                <a:spcPts val="1200"/>
              </a:lnSpc>
              <a:spcBef>
                <a:spcPts val="0"/>
              </a:spcBef>
              <a:buFontTx/>
              <a:buNone/>
              <a:defRPr sz="10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Bildtext</a:t>
            </a:r>
          </a:p>
        </p:txBody>
      </p:sp>
      <p:sp>
        <p:nvSpPr>
          <p:cNvPr id="14" name="Platshållare för bildnummer 13"/>
          <p:cNvSpPr>
            <a:spLocks noGrp="1"/>
          </p:cNvSpPr>
          <p:nvPr>
            <p:ph type="sldNum" sz="quarter" idx="17"/>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12" name="Platshållare för datum 11"/>
          <p:cNvSpPr>
            <a:spLocks noGrp="1"/>
          </p:cNvSpPr>
          <p:nvPr>
            <p:ph type="dt" sz="half" idx="15"/>
          </p:nvPr>
        </p:nvSpPr>
        <p:spPr>
          <a:xfrm>
            <a:off x="1079409" y="6338524"/>
            <a:ext cx="784496" cy="180000"/>
          </a:xfrm>
          <a:prstGeom prst="rect">
            <a:avLst/>
          </a:prstGeom>
        </p:spPr>
        <p:txBody>
          <a:bodyPr/>
          <a:lstStyle/>
          <a:p>
            <a:fld id="{27007481-9688-4AD8-A1E8-FFC6B58A09AB}" type="datetime1">
              <a:rPr lang="sv-SE" smtClean="0"/>
              <a:t>2020-06-22</a:t>
            </a:fld>
            <a:endParaRPr lang="sv-SE" dirty="0"/>
          </a:p>
        </p:txBody>
      </p:sp>
      <p:sp>
        <p:nvSpPr>
          <p:cNvPr id="13" name="Platshållare för sidfot 12"/>
          <p:cNvSpPr>
            <a:spLocks noGrp="1"/>
          </p:cNvSpPr>
          <p:nvPr>
            <p:ph type="ftr" sz="quarter" idx="16"/>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189831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re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844675"/>
            <a:ext cx="6376987" cy="360189"/>
          </a:xfrm>
        </p:spPr>
        <p:txBody>
          <a:bodyPr/>
          <a:lstStyle>
            <a:lvl1pPr marL="0" indent="0">
              <a:buFontTx/>
              <a:buNone/>
              <a:defRPr sz="12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05689" y="2276475"/>
            <a:ext cx="2343150" cy="2447925"/>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396997" y="2276872"/>
            <a:ext cx="2343150" cy="2447925"/>
          </a:xfrm>
        </p:spPr>
        <p:txBody>
          <a:bodyPr/>
          <a:lstStyle/>
          <a:p>
            <a:r>
              <a:rPr lang="sv-SE" smtClean="0"/>
              <a:t>Klicka på ikonen för att lägga till ett diagram</a:t>
            </a:r>
            <a:endParaRPr lang="sv-SE" dirty="0"/>
          </a:p>
        </p:txBody>
      </p:sp>
      <p:sp>
        <p:nvSpPr>
          <p:cNvPr id="15" name="Platshållare för diagram 14"/>
          <p:cNvSpPr>
            <a:spLocks noGrp="1"/>
          </p:cNvSpPr>
          <p:nvPr>
            <p:ph type="chart" sz="quarter" idx="15"/>
          </p:nvPr>
        </p:nvSpPr>
        <p:spPr>
          <a:xfrm>
            <a:off x="6088304" y="2276872"/>
            <a:ext cx="2371483" cy="2447925"/>
          </a:xfrm>
        </p:spPr>
        <p:txBody>
          <a:bodyPr/>
          <a:lstStyle/>
          <a:p>
            <a:r>
              <a:rPr lang="sv-SE" smtClean="0"/>
              <a:t>Klicka på ikonen för att lägga till ett diagram</a:t>
            </a:r>
            <a:endParaRPr lang="sv-SE" dirty="0"/>
          </a:p>
        </p:txBody>
      </p:sp>
      <p:sp>
        <p:nvSpPr>
          <p:cNvPr id="20" name="Platshållare för bildnummer 19"/>
          <p:cNvSpPr>
            <a:spLocks noGrp="1"/>
          </p:cNvSpPr>
          <p:nvPr>
            <p:ph type="sldNum" sz="quarter" idx="19"/>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18" name="Platshållare för datum 17"/>
          <p:cNvSpPr>
            <a:spLocks noGrp="1"/>
          </p:cNvSpPr>
          <p:nvPr>
            <p:ph type="dt" sz="half" idx="17"/>
          </p:nvPr>
        </p:nvSpPr>
        <p:spPr>
          <a:xfrm>
            <a:off x="1079409" y="6338524"/>
            <a:ext cx="784496" cy="180000"/>
          </a:xfrm>
          <a:prstGeom prst="rect">
            <a:avLst/>
          </a:prstGeom>
        </p:spPr>
        <p:txBody>
          <a:bodyPr/>
          <a:lstStyle/>
          <a:p>
            <a:fld id="{952EEBFA-0A08-4C39-9908-3BC863AAB3DC}" type="datetime1">
              <a:rPr lang="sv-SE" smtClean="0"/>
              <a:t>2020-06-22</a:t>
            </a:fld>
            <a:endParaRPr lang="sv-SE" dirty="0"/>
          </a:p>
        </p:txBody>
      </p:sp>
      <p:sp>
        <p:nvSpPr>
          <p:cNvPr id="19" name="Platshållare för sidfot 18"/>
          <p:cNvSpPr>
            <a:spLocks noGrp="1"/>
          </p:cNvSpPr>
          <p:nvPr>
            <p:ph type="ftr" sz="quarter" idx="18"/>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3164134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361316"/>
            <a:ext cx="6376987" cy="360189"/>
          </a:xfrm>
        </p:spPr>
        <p:txBody>
          <a:bodyPr/>
          <a:lstStyle>
            <a:lvl1pPr marL="0" indent="0">
              <a:buFontTx/>
              <a:buNone/>
              <a:defRPr sz="11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13372" y="1726058"/>
            <a:ext cx="2994532" cy="3647630"/>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933364" y="1726058"/>
            <a:ext cx="2994532" cy="3647630"/>
          </a:xfrm>
        </p:spPr>
        <p:txBody>
          <a:bodyPr/>
          <a:lstStyle/>
          <a:p>
            <a:r>
              <a:rPr lang="sv-SE" smtClean="0"/>
              <a:t>Klicka på ikonen för att lägga till ett diagram</a:t>
            </a:r>
            <a:endParaRPr lang="sv-SE" dirty="0"/>
          </a:p>
        </p:txBody>
      </p:sp>
      <p:sp>
        <p:nvSpPr>
          <p:cNvPr id="9" name="Platshållare för bildnummer 8"/>
          <p:cNvSpPr>
            <a:spLocks noGrp="1"/>
          </p:cNvSpPr>
          <p:nvPr>
            <p:ph type="sldNum" sz="quarter" idx="19"/>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7"/>
          </p:nvPr>
        </p:nvSpPr>
        <p:spPr>
          <a:xfrm>
            <a:off x="1079409" y="6338524"/>
            <a:ext cx="784496" cy="180000"/>
          </a:xfrm>
          <a:prstGeom prst="rect">
            <a:avLst/>
          </a:prstGeom>
        </p:spPr>
        <p:txBody>
          <a:bodyPr/>
          <a:lstStyle/>
          <a:p>
            <a:fld id="{CB3FF9F4-8503-48CC-8195-2BF76CD977F3}" type="datetime1">
              <a:rPr lang="sv-SE" smtClean="0"/>
              <a:t>2020-06-22</a:t>
            </a:fld>
            <a:endParaRPr lang="sv-SE" dirty="0"/>
          </a:p>
        </p:txBody>
      </p:sp>
      <p:sp>
        <p:nvSpPr>
          <p:cNvPr id="8" name="Platshållare för sidfot 7"/>
          <p:cNvSpPr>
            <a:spLocks noGrp="1"/>
          </p:cNvSpPr>
          <p:nvPr>
            <p:ph type="ftr" sz="quarter" idx="18"/>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36508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8146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innehåll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6948264" y="1402592"/>
            <a:ext cx="1511524"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7103710" y="2852936"/>
            <a:ext cx="1356078"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6948264" y="3398178"/>
            <a:ext cx="1511524"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7092950" y="4860106"/>
            <a:ext cx="1366838"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8" name="Platshållare för bildnummer 17"/>
          <p:cNvSpPr>
            <a:spLocks noGrp="1"/>
          </p:cNvSpPr>
          <p:nvPr>
            <p:ph type="sldNum" sz="quarter" idx="22"/>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15" name="Platshållare för datum 14"/>
          <p:cNvSpPr>
            <a:spLocks noGrp="1"/>
          </p:cNvSpPr>
          <p:nvPr>
            <p:ph type="dt" sz="half" idx="20"/>
          </p:nvPr>
        </p:nvSpPr>
        <p:spPr>
          <a:xfrm>
            <a:off x="1079409" y="6338524"/>
            <a:ext cx="784496" cy="180000"/>
          </a:xfrm>
          <a:prstGeom prst="rect">
            <a:avLst/>
          </a:prstGeom>
        </p:spPr>
        <p:txBody>
          <a:bodyPr/>
          <a:lstStyle/>
          <a:p>
            <a:fld id="{21CE82F2-0509-412A-B488-4A6F83D320AB}" type="datetime1">
              <a:rPr lang="sv-SE" smtClean="0"/>
              <a:t>2020-06-22</a:t>
            </a:fld>
            <a:endParaRPr lang="sv-SE" dirty="0"/>
          </a:p>
        </p:txBody>
      </p:sp>
      <p:sp>
        <p:nvSpPr>
          <p:cNvPr id="16" name="Platshållare för sidfot 15"/>
          <p:cNvSpPr>
            <a:spLocks noGrp="1"/>
          </p:cNvSpPr>
          <p:nvPr>
            <p:ph type="ftr" sz="quarter" idx="21"/>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197619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två diagram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6379578" cy="1716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715962" y="3429000"/>
            <a:ext cx="2559893"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871409" y="4879344"/>
            <a:ext cx="2252886"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3851920" y="3429000"/>
            <a:ext cx="3600400"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3996606" y="4890928"/>
            <a:ext cx="3168606"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0" name="Platshållare för bildnummer 9"/>
          <p:cNvSpPr>
            <a:spLocks noGrp="1"/>
          </p:cNvSpPr>
          <p:nvPr>
            <p:ph type="sldNum" sz="quarter" idx="22"/>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20"/>
          </p:nvPr>
        </p:nvSpPr>
        <p:spPr>
          <a:xfrm>
            <a:off x="1079409" y="6338524"/>
            <a:ext cx="784496" cy="180000"/>
          </a:xfrm>
          <a:prstGeom prst="rect">
            <a:avLst/>
          </a:prstGeom>
        </p:spPr>
        <p:txBody>
          <a:bodyPr/>
          <a:lstStyle/>
          <a:p>
            <a:fld id="{F92A5563-E352-4DDA-9241-288362A67E8B}" type="datetime1">
              <a:rPr lang="sv-SE" smtClean="0"/>
              <a:t>2020-06-22</a:t>
            </a:fld>
            <a:endParaRPr lang="sv-SE" dirty="0"/>
          </a:p>
        </p:txBody>
      </p:sp>
      <p:sp>
        <p:nvSpPr>
          <p:cNvPr id="9" name="Platshållare för sidfot 8"/>
          <p:cNvSpPr>
            <a:spLocks noGrp="1"/>
          </p:cNvSpPr>
          <p:nvPr>
            <p:ph type="ftr" sz="quarter" idx="21"/>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82751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inge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999599"/>
            <a:ext cx="7746416" cy="3374089"/>
          </a:xfrm>
        </p:spPr>
        <p:txBody>
          <a:bodyPr/>
          <a:lstStyle>
            <a:lvl1pPr marL="0" indent="0">
              <a:lnSpc>
                <a:spcPts val="2300"/>
              </a:lnSpc>
              <a:spcBef>
                <a:spcPts val="2300"/>
              </a:spcBef>
              <a:buFontTx/>
              <a:buNone/>
              <a:defRPr/>
            </a:lvl1pPr>
            <a:lvl2pPr marL="176400" indent="0">
              <a:lnSpc>
                <a:spcPts val="2300"/>
              </a:lnSpc>
              <a:buFontTx/>
              <a:buNone/>
              <a:defRPr/>
            </a:lvl2pPr>
            <a:lvl3pPr marL="356400" indent="0">
              <a:lnSpc>
                <a:spcPts val="2300"/>
              </a:lnSpc>
              <a:buFontTx/>
              <a:buNone/>
              <a:defRPr/>
            </a:lvl3pPr>
            <a:lvl4pPr marL="536400" indent="0">
              <a:lnSpc>
                <a:spcPts val="2300"/>
              </a:lnSpc>
              <a:buFontTx/>
              <a:buNone/>
              <a:defRPr/>
            </a:lvl4pPr>
            <a:lvl5pPr marL="716400" indent="0">
              <a:lnSpc>
                <a:spcPts val="2300"/>
              </a:lnSpc>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0"/>
          </p:nvPr>
        </p:nvSpPr>
        <p:spPr>
          <a:xfrm>
            <a:off x="1079409" y="6338524"/>
            <a:ext cx="784496" cy="180000"/>
          </a:xfrm>
          <a:prstGeom prst="rect">
            <a:avLst/>
          </a:prstGeom>
        </p:spPr>
        <p:txBody>
          <a:bodyPr/>
          <a:lstStyle/>
          <a:p>
            <a:fld id="{03541A69-A53D-4C94-99A3-E1248F7C637C}" type="datetime1">
              <a:rPr lang="sv-SE" smtClean="0"/>
              <a:t>2020-06-22</a:t>
            </a:fld>
            <a:endParaRPr lang="sv-SE" dirty="0"/>
          </a:p>
        </p:txBody>
      </p:sp>
      <p:sp>
        <p:nvSpPr>
          <p:cNvPr id="8" name="Platshållare för sidfot 7"/>
          <p:cNvSpPr>
            <a:spLocks noGrp="1"/>
          </p:cNvSpPr>
          <p:nvPr>
            <p:ph type="ftr" sz="quarter" idx="11"/>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3714844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9" name="Platshållare för datum 8"/>
          <p:cNvSpPr>
            <a:spLocks noGrp="1"/>
          </p:cNvSpPr>
          <p:nvPr>
            <p:ph type="dt" sz="half" idx="10"/>
          </p:nvPr>
        </p:nvSpPr>
        <p:spPr>
          <a:xfrm>
            <a:off x="1079409" y="6338524"/>
            <a:ext cx="784496" cy="180000"/>
          </a:xfrm>
          <a:prstGeom prst="rect">
            <a:avLst/>
          </a:prstGeom>
        </p:spPr>
        <p:txBody>
          <a:bodyPr/>
          <a:lstStyle/>
          <a:p>
            <a:fld id="{6498D23B-3220-407D-8C69-1E6C368239AE}" type="datetime1">
              <a:rPr lang="sv-SE" smtClean="0"/>
              <a:t>2020-06-22</a:t>
            </a:fld>
            <a:endParaRPr lang="sv-SE" dirty="0"/>
          </a:p>
        </p:txBody>
      </p:sp>
      <p:sp>
        <p:nvSpPr>
          <p:cNvPr id="10" name="Platshållare för sidfot 9"/>
          <p:cNvSpPr>
            <a:spLocks noGrp="1"/>
          </p:cNvSpPr>
          <p:nvPr>
            <p:ph type="ftr" sz="quarter" idx="11"/>
          </p:nvPr>
        </p:nvSpPr>
        <p:spPr>
          <a:xfrm>
            <a:off x="2659968" y="6338524"/>
            <a:ext cx="3824064" cy="180000"/>
          </a:xfrm>
          <a:prstGeom prst="rect">
            <a:avLst/>
          </a:prstGeom>
        </p:spPr>
        <p:txBody>
          <a:bodyPr/>
          <a:lstStyle/>
          <a:p>
            <a:endParaRPr lang="sv-SE" dirty="0"/>
          </a:p>
        </p:txBody>
      </p:sp>
      <p:sp>
        <p:nvSpPr>
          <p:cNvPr id="11" name="Platshållare för bildnummer 10"/>
          <p:cNvSpPr>
            <a:spLocks noGrp="1"/>
          </p:cNvSpPr>
          <p:nvPr>
            <p:ph type="sldNum" sz="quarter" idx="12"/>
          </p:nvPr>
        </p:nvSpPr>
        <p:spPr>
          <a:xfrm>
            <a:off x="711776" y="6337370"/>
            <a:ext cx="300683" cy="181154"/>
          </a:xfrm>
          <a:prstGeom prst="rect">
            <a:avLst/>
          </a:prstGeom>
        </p:spPr>
        <p:txBody>
          <a:bodyPr/>
          <a:lstStyle/>
          <a:p>
            <a:fld id="{E1886F89-4F1B-4009-B2B5-E581F1209212}" type="slidenum">
              <a:rPr lang="sv-SE" smtClean="0"/>
              <a:pPr/>
              <a:t>‹#›</a:t>
            </a:fld>
            <a:endParaRPr lang="sv-SE" dirty="0"/>
          </a:p>
        </p:txBody>
      </p:sp>
    </p:spTree>
    <p:extLst>
      <p:ext uri="{BB962C8B-B14F-4D97-AF65-F5344CB8AC3E}">
        <p14:creationId xmlns:p14="http://schemas.microsoft.com/office/powerpoint/2010/main" val="2482702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a:xfrm>
            <a:off x="711776" y="6337370"/>
            <a:ext cx="300683" cy="181154"/>
          </a:xfrm>
          <a:prstGeom prst="rect">
            <a:avLst/>
          </a:prstGeom>
        </p:spPr>
        <p:txBody>
          <a:bodyPr/>
          <a:lstStyle/>
          <a:p>
            <a:fld id="{E1886F89-4F1B-4009-B2B5-E581F1209212}" type="slidenum">
              <a:rPr lang="sv-SE" smtClean="0"/>
              <a:t>‹#›</a:t>
            </a:fld>
            <a:endParaRPr lang="sv-SE" dirty="0"/>
          </a:p>
        </p:txBody>
      </p:sp>
      <p:sp>
        <p:nvSpPr>
          <p:cNvPr id="2" name="Platshållare för datum 1"/>
          <p:cNvSpPr>
            <a:spLocks noGrp="1"/>
          </p:cNvSpPr>
          <p:nvPr>
            <p:ph type="dt" sz="half" idx="10"/>
          </p:nvPr>
        </p:nvSpPr>
        <p:spPr>
          <a:xfrm>
            <a:off x="1079409" y="6338524"/>
            <a:ext cx="784496" cy="180000"/>
          </a:xfrm>
          <a:prstGeom prst="rect">
            <a:avLst/>
          </a:prstGeom>
        </p:spPr>
        <p:txBody>
          <a:bodyPr/>
          <a:lstStyle/>
          <a:p>
            <a:fld id="{5AE65056-8E28-46A1-A9E6-247C5BD44B7C}" type="datetime1">
              <a:rPr lang="sv-SE" smtClean="0"/>
              <a:t>2020-06-22</a:t>
            </a:fld>
            <a:endParaRPr lang="sv-SE" dirty="0"/>
          </a:p>
        </p:txBody>
      </p:sp>
      <p:sp>
        <p:nvSpPr>
          <p:cNvPr id="3" name="Platshållare för sidfot 2"/>
          <p:cNvSpPr>
            <a:spLocks noGrp="1"/>
          </p:cNvSpPr>
          <p:nvPr>
            <p:ph type="ftr" sz="quarter" idx="11"/>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3364129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90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23BF5BFA-5BDF-45D6-92F5-2F292D08C5A0}" type="datetime1">
              <a:rPr lang="sv-SE" smtClean="0"/>
              <a:t>2020-06-22</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164561262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142354351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245704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31211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2726" cy="1010045"/>
          </a:xfrm>
          <a:prstGeom prst="rect">
            <a:avLst/>
          </a:prstGeom>
          <a:noFill/>
          <a:ln>
            <a:noFill/>
          </a:ln>
        </p:spPr>
      </p:pic>
    </p:spTree>
    <p:extLst>
      <p:ext uri="{BB962C8B-B14F-4D97-AF65-F5344CB8AC3E}">
        <p14:creationId xmlns:p14="http://schemas.microsoft.com/office/powerpoint/2010/main" val="104489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774641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sidfot 4"/>
          <p:cNvSpPr>
            <a:spLocks noGrp="1"/>
          </p:cNvSpPr>
          <p:nvPr>
            <p:ph type="ftr" sz="quarter" idx="11"/>
          </p:nvPr>
        </p:nvSpPr>
        <p:spPr>
          <a:xfrm>
            <a:off x="2659968" y="6338524"/>
            <a:ext cx="3824064" cy="180000"/>
          </a:xfrm>
          <a:prstGeom prst="rect">
            <a:avLst/>
          </a:prstGeom>
        </p:spPr>
        <p:txBody>
          <a:bodyPr/>
          <a:lstStyle/>
          <a:p>
            <a:endParaRPr lang="sv-SE" dirty="0"/>
          </a:p>
        </p:txBody>
      </p:sp>
    </p:spTree>
    <p:extLst>
      <p:ext uri="{BB962C8B-B14F-4D97-AF65-F5344CB8AC3E}">
        <p14:creationId xmlns:p14="http://schemas.microsoft.com/office/powerpoint/2010/main" val="150588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a:prstGeom prst="rect">
            <a:avLst/>
          </a:prstGeom>
        </p:spPr>
        <p:txBody>
          <a:bodyPr anchor="t"/>
          <a:lstStyle>
            <a:lvl1pPr>
              <a:defRPr sz="1500"/>
            </a:lvl1pPr>
          </a:lstStyle>
          <a:p>
            <a:fld id="{DDFA7D65-8468-4D20-B3F3-9513536D082D}" type="datetime1">
              <a:rPr lang="sv-SE" smtClean="0"/>
              <a:t>2020-06-22</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3215800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20887655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287709574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239538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3.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7.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Tree>
    <p:extLst>
      <p:ext uri="{BB962C8B-B14F-4D97-AF65-F5344CB8AC3E}">
        <p14:creationId xmlns:p14="http://schemas.microsoft.com/office/powerpoint/2010/main" val="1985545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47">
          <p15:clr>
            <a:srgbClr val="F26B43"/>
          </p15:clr>
        </p15:guide>
        <p15:guide id="3" pos="2880">
          <p15:clr>
            <a:srgbClr val="F26B43"/>
          </p15:clr>
        </p15:guide>
        <p15:guide id="4" pos="5333">
          <p15:clr>
            <a:srgbClr val="F26B43"/>
          </p15:clr>
        </p15:guide>
        <p15:guide id="5" orient="horz" pos="3395">
          <p15:clr>
            <a:srgbClr val="F26B43"/>
          </p15:clr>
        </p15:guide>
        <p15:guide id="6" orient="horz" pos="8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pic>
        <p:nvPicPr>
          <p:cNvPr id="9" name="Bildobjekt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831034" y="5952357"/>
            <a:ext cx="1629398" cy="547006"/>
          </a:xfrm>
          <a:prstGeom prst="rect">
            <a:avLst/>
          </a:prstGeom>
        </p:spPr>
      </p:pic>
    </p:spTree>
    <p:extLst>
      <p:ext uri="{BB962C8B-B14F-4D97-AF65-F5344CB8AC3E}">
        <p14:creationId xmlns:p14="http://schemas.microsoft.com/office/powerpoint/2010/main" val="426049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707" r:id="rId4"/>
    <p:sldLayoutId id="2147483708" r:id="rId5"/>
    <p:sldLayoutId id="2147483661" r:id="rId6"/>
    <p:sldLayoutId id="2147483663" r:id="rId7"/>
    <p:sldLayoutId id="2147483664" r:id="rId8"/>
    <p:sldLayoutId id="2147483665" r:id="rId9"/>
    <p:sldLayoutId id="2147483666" r:id="rId10"/>
    <p:sldLayoutId id="2147483667" r:id="rId11"/>
    <p:sldLayoutId id="2147483668" r:id="rId12"/>
    <p:sldLayoutId id="2147483673" r:id="rId13"/>
    <p:sldLayoutId id="2147483674" r:id="rId14"/>
    <p:sldLayoutId id="2147483675" r:id="rId15"/>
    <p:sldLayoutId id="2147483676" r:id="rId16"/>
    <p:sldLayoutId id="2147483677" r:id="rId17"/>
    <p:sldLayoutId id="2147483678" r:id="rId18"/>
    <p:sldLayoutId id="2147483660" r:id="rId19"/>
    <p:sldLayoutId id="2147483694" r:id="rId20"/>
    <p:sldLayoutId id="2147483655" r:id="rId21"/>
    <p:sldLayoutId id="2147483710" r:id="rId22"/>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447" userDrawn="1">
          <p15:clr>
            <a:srgbClr val="F26B43"/>
          </p15:clr>
        </p15:guide>
        <p15:guide id="4" orient="horz" pos="800" userDrawn="1">
          <p15:clr>
            <a:srgbClr val="F26B43"/>
          </p15:clr>
        </p15:guide>
        <p15:guide id="5" orient="horz" pos="3395" userDrawn="1">
          <p15:clr>
            <a:srgbClr val="F26B43"/>
          </p15:clr>
        </p15:guide>
        <p15:guide id="6" pos="53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6" name="Platshållare för bildnummer 5"/>
          <p:cNvSpPr>
            <a:spLocks noGrp="1"/>
          </p:cNvSpPr>
          <p:nvPr>
            <p:ph type="sldNum" sz="quarter" idx="4"/>
          </p:nvPr>
        </p:nvSpPr>
        <p:spPr>
          <a:xfrm>
            <a:off x="711775" y="6337370"/>
            <a:ext cx="300683"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079408" y="6338524"/>
            <a:ext cx="784496" cy="180000"/>
          </a:xfrm>
          <a:prstGeom prst="rect">
            <a:avLst/>
          </a:prstGeom>
        </p:spPr>
        <p:txBody>
          <a:bodyPr vert="horz" lIns="0" tIns="0" rIns="0" bIns="0" rtlCol="0" anchor="b">
            <a:noAutofit/>
          </a:bodyPr>
          <a:lstStyle>
            <a:lvl1pPr algn="l">
              <a:defRPr sz="900">
                <a:solidFill>
                  <a:schemeClr val="tx1"/>
                </a:solidFill>
              </a:defRPr>
            </a:lvl1pPr>
          </a:lstStyle>
          <a:p>
            <a:fld id="{2BA25779-DADE-4B1C-A577-B3183EC3AF27}" type="datetime1">
              <a:rPr lang="sv-SE" smtClean="0"/>
              <a:t>2020-06-22</a:t>
            </a:fld>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934943" y="6337370"/>
            <a:ext cx="144016" cy="230832"/>
          </a:xfrm>
          <a:prstGeom prst="rect">
            <a:avLst/>
          </a:prstGeom>
          <a:noFill/>
        </p:spPr>
        <p:txBody>
          <a:bodyPr wrap="square" rtlCol="0">
            <a:spAutoFit/>
          </a:bodyPr>
          <a:lstStyle/>
          <a:p>
            <a:r>
              <a:rPr lang="sv-SE" sz="900" dirty="0" smtClean="0">
                <a:solidFill>
                  <a:schemeClr val="tx1"/>
                </a:solidFill>
              </a:rPr>
              <a:t>.</a:t>
            </a:r>
            <a:endParaRPr lang="sv-SE" sz="900" dirty="0">
              <a:solidFill>
                <a:schemeClr val="tx1"/>
              </a:solidFill>
            </a:endParaRPr>
          </a:p>
        </p:txBody>
      </p:sp>
      <p:pic>
        <p:nvPicPr>
          <p:cNvPr id="9" name="Bildobjekt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31034" y="5951294"/>
            <a:ext cx="1629398" cy="549133"/>
          </a:xfrm>
          <a:prstGeom prst="rect">
            <a:avLst/>
          </a:prstGeom>
        </p:spPr>
      </p:pic>
      <p:sp>
        <p:nvSpPr>
          <p:cNvPr id="7" name="textruta 6"/>
          <p:cNvSpPr txBox="1"/>
          <p:nvPr userDrawn="1"/>
        </p:nvSpPr>
        <p:spPr>
          <a:xfrm>
            <a:off x="704997" y="6382083"/>
            <a:ext cx="153888" cy="138499"/>
          </a:xfrm>
          <a:prstGeom prst="rect">
            <a:avLst/>
          </a:prstGeom>
          <a:noFill/>
        </p:spPr>
        <p:txBody>
          <a:bodyPr wrap="none" lIns="0" tIns="0" rIns="0" bIns="0" rtlCol="0">
            <a:spAutoFit/>
          </a:bodyPr>
          <a:lstStyle/>
          <a:p>
            <a:r>
              <a:rPr lang="sv-SE" sz="900" dirty="0" smtClean="0"/>
              <a:t>Sid</a:t>
            </a:r>
            <a:endParaRPr lang="sv-SE" sz="900" dirty="0"/>
          </a:p>
        </p:txBody>
      </p:sp>
    </p:spTree>
    <p:extLst>
      <p:ext uri="{BB962C8B-B14F-4D97-AF65-F5344CB8AC3E}">
        <p14:creationId xmlns:p14="http://schemas.microsoft.com/office/powerpoint/2010/main" val="1272794691"/>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7" userDrawn="1">
          <p15:clr>
            <a:srgbClr val="F26B43"/>
          </p15:clr>
        </p15:guide>
        <p15:guide id="3" pos="2880" userDrawn="1">
          <p15:clr>
            <a:srgbClr val="F26B43"/>
          </p15:clr>
        </p15:guide>
        <p15:guide id="4" pos="5333" userDrawn="1">
          <p15:clr>
            <a:srgbClr val="F26B43"/>
          </p15:clr>
        </p15:guide>
        <p15:guide id="5" orient="horz" pos="3395" userDrawn="1">
          <p15:clr>
            <a:srgbClr val="F26B43"/>
          </p15:clr>
        </p15:guide>
        <p15:guide id="6" orient="horz" pos="8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2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2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lkhalsomyndigheten.se/publicerat-material/publikationer/Rekommendationer-for-att-forebygga-kikhosta-hos-spadbarn/" TargetMode="External"/><Relationship Id="rId7" Type="http://schemas.openxmlformats.org/officeDocument/2006/relationships/hyperlink" Target="https://youtu.be/S3oZrMGDMMw" TargetMode="Externa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hyperlink" Target="https://www.folkhalsomyndigheten.se/publicerat-material/publikationer/Att-forebygga-kikhosta-hos-spadbarn/" TargetMode="External"/><Relationship Id="rId5" Type="http://schemas.openxmlformats.org/officeDocument/2006/relationships/hyperlink" Target="https://www.folkhalsomyndigheten.se/publicerat-material/publikationer/Faktablad--Forebygga-kikhosta-hos-spadbarn/" TargetMode="External"/><Relationship Id="rId4" Type="http://schemas.openxmlformats.org/officeDocument/2006/relationships/hyperlink" Target="https://www.folkhalsomyndigheten.se/publicerat-material/foreskrifter-och-allmanna-rad/hslf-fs-201651/"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hyperlink" Target="http://www.pkids.org/diseases/pertussis.html" TargetMode="External"/><Relationship Id="rId4" Type="http://schemas.openxmlformats.org/officeDocument/2006/relationships/hyperlink" Target="https://www.youtube.com/watch?v=S3oZrMGDMMw"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2102991"/>
            <a:ext cx="7772400" cy="1470025"/>
          </a:xfrm>
        </p:spPr>
        <p:txBody>
          <a:bodyPr/>
          <a:lstStyle/>
          <a:p>
            <a:r>
              <a:rPr lang="sv-SE" dirty="0" smtClean="0"/>
              <a:t/>
            </a:r>
            <a:br>
              <a:rPr lang="sv-SE" dirty="0" smtClean="0"/>
            </a:br>
            <a:r>
              <a:rPr lang="sv-SE" dirty="0"/>
              <a:t/>
            </a:r>
            <a:br>
              <a:rPr lang="sv-SE" dirty="0"/>
            </a:br>
            <a:r>
              <a:rPr lang="sv-SE" dirty="0" smtClean="0"/>
              <a:t>Att förebygga kikhosta </a:t>
            </a:r>
            <a:br>
              <a:rPr lang="sv-SE" dirty="0" smtClean="0"/>
            </a:br>
            <a:r>
              <a:rPr lang="sv-SE" dirty="0" smtClean="0"/>
              <a:t>hos spädbarn  </a:t>
            </a:r>
            <a:endParaRPr lang="sv-SE" dirty="0"/>
          </a:p>
        </p:txBody>
      </p:sp>
      <p:sp>
        <p:nvSpPr>
          <p:cNvPr id="3" name="Underrubrik 2"/>
          <p:cNvSpPr>
            <a:spLocks noGrp="1"/>
          </p:cNvSpPr>
          <p:nvPr>
            <p:ph type="subTitle" idx="1"/>
          </p:nvPr>
        </p:nvSpPr>
        <p:spPr>
          <a:xfrm>
            <a:off x="706347" y="3526160"/>
            <a:ext cx="6400800" cy="838944"/>
          </a:xfrm>
        </p:spPr>
        <p:txBody>
          <a:bodyPr/>
          <a:lstStyle/>
          <a:p>
            <a:endParaRPr lang="sv-SE" dirty="0" smtClean="0"/>
          </a:p>
          <a:p>
            <a:r>
              <a:rPr lang="sv-SE" dirty="0" smtClean="0"/>
              <a:t>Augusti 2016</a:t>
            </a:r>
          </a:p>
        </p:txBody>
      </p:sp>
    </p:spTree>
    <p:custDataLst>
      <p:tags r:id="rId1"/>
    </p:custDataLst>
    <p:extLst>
      <p:ext uri="{BB962C8B-B14F-4D97-AF65-F5344CB8AC3E}">
        <p14:creationId xmlns:p14="http://schemas.microsoft.com/office/powerpoint/2010/main" val="100633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459028" cy="911990"/>
          </a:xfrm>
        </p:spPr>
        <p:txBody>
          <a:bodyPr/>
          <a:lstStyle/>
          <a:p>
            <a:r>
              <a:rPr lang="sv-SE" dirty="0" smtClean="0">
                <a:solidFill>
                  <a:schemeClr val="tx2"/>
                </a:solidFill>
              </a:rPr>
              <a:t>Kikhosta förekommer fortfarande</a:t>
            </a:r>
            <a:endParaRPr lang="sv-SE" dirty="0">
              <a:solidFill>
                <a:schemeClr val="tx2"/>
              </a:solidFill>
            </a:endParaRPr>
          </a:p>
        </p:txBody>
      </p:sp>
      <p:sp>
        <p:nvSpPr>
          <p:cNvPr id="3" name="Platshållare för innehåll 2"/>
          <p:cNvSpPr>
            <a:spLocks noGrp="1"/>
          </p:cNvSpPr>
          <p:nvPr>
            <p:ph idx="1"/>
          </p:nvPr>
        </p:nvSpPr>
        <p:spPr>
          <a:xfrm>
            <a:off x="713372" y="1568221"/>
            <a:ext cx="7675052" cy="3805467"/>
          </a:xfrm>
        </p:spPr>
        <p:txBody>
          <a:bodyPr/>
          <a:lstStyle/>
          <a:p>
            <a:pPr>
              <a:lnSpc>
                <a:spcPts val="2500"/>
              </a:lnSpc>
            </a:pPr>
            <a:r>
              <a:rPr lang="sv-SE" sz="1900" dirty="0" smtClean="0"/>
              <a:t>En </a:t>
            </a:r>
            <a:r>
              <a:rPr lang="sv-SE" sz="1900" dirty="0"/>
              <a:t>trefaldig ökning i alla </a:t>
            </a:r>
            <a:r>
              <a:rPr lang="sv-SE" sz="1900" dirty="0" smtClean="0"/>
              <a:t>åldersgrupper under 2014</a:t>
            </a:r>
          </a:p>
          <a:p>
            <a:pPr lvl="1">
              <a:lnSpc>
                <a:spcPts val="2400"/>
              </a:lnSpc>
            </a:pPr>
            <a:r>
              <a:rPr lang="sv-SE" sz="1600" dirty="0" smtClean="0"/>
              <a:t>incidensen högst bland spädbarn</a:t>
            </a:r>
            <a:endParaRPr lang="sv-SE" sz="1600" dirty="0"/>
          </a:p>
          <a:p>
            <a:pPr>
              <a:lnSpc>
                <a:spcPts val="2500"/>
              </a:lnSpc>
            </a:pPr>
            <a:r>
              <a:rPr lang="sv-SE" sz="1900" dirty="0" smtClean="0"/>
              <a:t>Majoriteten av de spädbarn som </a:t>
            </a:r>
            <a:br>
              <a:rPr lang="sv-SE" sz="1900" dirty="0" smtClean="0"/>
            </a:br>
            <a:r>
              <a:rPr lang="sv-SE" sz="1900" dirty="0" smtClean="0"/>
              <a:t>insjuknade i kikhosta:  </a:t>
            </a:r>
          </a:p>
          <a:p>
            <a:pPr lvl="1">
              <a:lnSpc>
                <a:spcPts val="2400"/>
              </a:lnSpc>
              <a:spcBef>
                <a:spcPts val="300"/>
              </a:spcBef>
            </a:pPr>
            <a:r>
              <a:rPr lang="sv-SE" sz="1600" dirty="0" smtClean="0"/>
              <a:t>var yngre än tre månader</a:t>
            </a:r>
          </a:p>
          <a:p>
            <a:pPr lvl="1">
              <a:lnSpc>
                <a:spcPts val="2400"/>
              </a:lnSpc>
            </a:pPr>
            <a:r>
              <a:rPr lang="sv-SE" sz="1600" dirty="0" smtClean="0"/>
              <a:t>var ovaccinerade</a:t>
            </a:r>
          </a:p>
          <a:p>
            <a:pPr lvl="1">
              <a:lnSpc>
                <a:spcPts val="2400"/>
              </a:lnSpc>
            </a:pPr>
            <a:r>
              <a:rPr lang="sv-SE" sz="1600" dirty="0" smtClean="0"/>
              <a:t>vårdades på sjukhus och </a:t>
            </a:r>
            <a:br>
              <a:rPr lang="sv-SE" sz="1600" dirty="0" smtClean="0"/>
            </a:br>
            <a:r>
              <a:rPr lang="sv-SE" sz="1600" dirty="0" smtClean="0"/>
              <a:t>drabbades av komplikationer</a:t>
            </a:r>
          </a:p>
          <a:p>
            <a:pPr>
              <a:lnSpc>
                <a:spcPts val="2500"/>
              </a:lnSpc>
            </a:pPr>
            <a:r>
              <a:rPr lang="sv-SE" sz="1900" dirty="0" smtClean="0"/>
              <a:t>Under </a:t>
            </a:r>
            <a:r>
              <a:rPr lang="sv-SE" sz="1900" dirty="0"/>
              <a:t>2015 fortsatt högt </a:t>
            </a:r>
            <a:r>
              <a:rPr lang="sv-SE" sz="1900" dirty="0" smtClean="0"/>
              <a:t/>
            </a:r>
            <a:br>
              <a:rPr lang="sv-SE" sz="1900" dirty="0" smtClean="0"/>
            </a:br>
            <a:r>
              <a:rPr lang="sv-SE" sz="1900" dirty="0" smtClean="0"/>
              <a:t>antal </a:t>
            </a:r>
            <a:r>
              <a:rPr lang="sv-SE" sz="1900" dirty="0"/>
              <a:t>fall men färre än </a:t>
            </a:r>
            <a:r>
              <a:rPr lang="sv-SE" sz="1900" dirty="0" smtClean="0"/>
              <a:t>2014</a:t>
            </a:r>
            <a:endParaRPr lang="sv-SE" sz="1900" dirty="0"/>
          </a:p>
        </p:txBody>
      </p:sp>
      <p:sp>
        <p:nvSpPr>
          <p:cNvPr id="5" name="textruta 4"/>
          <p:cNvSpPr txBox="1"/>
          <p:nvPr/>
        </p:nvSpPr>
        <p:spPr>
          <a:xfrm>
            <a:off x="4471226" y="3069540"/>
            <a:ext cx="1612942" cy="215444"/>
          </a:xfrm>
          <a:prstGeom prst="rect">
            <a:avLst/>
          </a:prstGeom>
          <a:noFill/>
        </p:spPr>
        <p:txBody>
          <a:bodyPr wrap="none" rtlCol="0">
            <a:spAutoFit/>
          </a:bodyPr>
          <a:lstStyle/>
          <a:p>
            <a:r>
              <a:rPr lang="sv-SE" sz="800" dirty="0"/>
              <a:t>Antal fall per 100 000 </a:t>
            </a:r>
            <a:r>
              <a:rPr lang="sv-SE" sz="800" dirty="0" smtClean="0"/>
              <a:t>spädbarn</a:t>
            </a:r>
            <a:endParaRPr lang="sv-SE" sz="800" dirty="0"/>
          </a:p>
        </p:txBody>
      </p:sp>
      <p:pic>
        <p:nvPicPr>
          <p:cNvPr id="6" name="Bildobjekt 5" descr="Graf över antal fall per 100 000 spädbar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3356992"/>
            <a:ext cx="3883025" cy="1920167"/>
          </a:xfrm>
          <a:prstGeom prst="rect">
            <a:avLst/>
          </a:prstGeom>
        </p:spPr>
      </p:pic>
    </p:spTree>
    <p:custDataLst>
      <p:tags r:id="rId1"/>
    </p:custDataLst>
    <p:extLst>
      <p:ext uri="{BB962C8B-B14F-4D97-AF65-F5344CB8AC3E}">
        <p14:creationId xmlns:p14="http://schemas.microsoft.com/office/powerpoint/2010/main" val="164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Rapporterade fall av kikhosta </a:t>
            </a:r>
            <a:br>
              <a:rPr lang="sv-SE" dirty="0" smtClean="0">
                <a:solidFill>
                  <a:schemeClr val="tx2"/>
                </a:solidFill>
              </a:rPr>
            </a:br>
            <a:r>
              <a:rPr lang="sv-SE" dirty="0" smtClean="0">
                <a:solidFill>
                  <a:schemeClr val="tx2"/>
                </a:solidFill>
              </a:rPr>
              <a:t>i Sverige 2007–juli 2016</a:t>
            </a:r>
            <a:endParaRPr lang="sv-SE" dirty="0">
              <a:solidFill>
                <a:schemeClr val="tx2"/>
              </a:solidFill>
            </a:endParaRPr>
          </a:p>
        </p:txBody>
      </p:sp>
      <p:graphicFrame>
        <p:nvGraphicFramePr>
          <p:cNvPr id="5" name="Platshållare för innehåll 4" descr="Graf över rapporterdae fall av kikhosta i Sverige 2007-2016"/>
          <p:cNvGraphicFramePr>
            <a:graphicFrameLocks noGrp="1"/>
          </p:cNvGraphicFramePr>
          <p:nvPr>
            <p:ph idx="1"/>
            <p:extLst>
              <p:ext uri="{D42A27DB-BD31-4B8C-83A1-F6EECF244321}">
                <p14:modId xmlns:p14="http://schemas.microsoft.com/office/powerpoint/2010/main" val="1797031753"/>
              </p:ext>
            </p:extLst>
          </p:nvPr>
        </p:nvGraphicFramePr>
        <p:xfrm>
          <a:off x="713372" y="1412776"/>
          <a:ext cx="7315012" cy="453650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4491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715963" y="1742951"/>
            <a:ext cx="6160293" cy="1603283"/>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400" b="1" kern="1200">
                <a:solidFill>
                  <a:schemeClr val="tx1"/>
                </a:solidFill>
                <a:latin typeface="+mj-lt"/>
                <a:ea typeface="+mj-ea"/>
                <a:cs typeface="+mj-cs"/>
              </a:defRPr>
            </a:lvl1pPr>
          </a:lstStyle>
          <a:p>
            <a:pPr>
              <a:lnSpc>
                <a:spcPts val="3900"/>
              </a:lnSpc>
            </a:pPr>
            <a:r>
              <a:rPr lang="sv-SE" dirty="0"/>
              <a:t>Rekommendationer </a:t>
            </a:r>
            <a:r>
              <a:rPr lang="sv-SE" dirty="0" smtClean="0"/>
              <a:t/>
            </a:r>
            <a:br>
              <a:rPr lang="sv-SE" dirty="0" smtClean="0"/>
            </a:br>
            <a:r>
              <a:rPr lang="sv-SE" dirty="0" smtClean="0"/>
              <a:t>för </a:t>
            </a:r>
            <a:r>
              <a:rPr lang="sv-SE" dirty="0"/>
              <a:t>att förebygga kikhosta hos spädbarn</a:t>
            </a:r>
          </a:p>
        </p:txBody>
      </p:sp>
    </p:spTree>
    <p:custDataLst>
      <p:tags r:id="rId1"/>
    </p:custDataLst>
    <p:extLst>
      <p:ext uri="{BB962C8B-B14F-4D97-AF65-F5344CB8AC3E}">
        <p14:creationId xmlns:p14="http://schemas.microsoft.com/office/powerpoint/2010/main" val="39226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387020" cy="911990"/>
          </a:xfrm>
        </p:spPr>
        <p:txBody>
          <a:bodyPr/>
          <a:lstStyle/>
          <a:p>
            <a:r>
              <a:rPr lang="sv-SE" dirty="0" smtClean="0">
                <a:solidFill>
                  <a:schemeClr val="tx2"/>
                </a:solidFill>
              </a:rPr>
              <a:t>Stärka de förebyggande insatserna </a:t>
            </a:r>
            <a:endParaRPr lang="sv-SE" dirty="0">
              <a:solidFill>
                <a:schemeClr val="tx2"/>
              </a:solidFill>
            </a:endParaRPr>
          </a:p>
        </p:txBody>
      </p:sp>
      <p:sp>
        <p:nvSpPr>
          <p:cNvPr id="3" name="Platshållare för innehåll 2"/>
          <p:cNvSpPr>
            <a:spLocks noGrp="1"/>
          </p:cNvSpPr>
          <p:nvPr>
            <p:ph idx="1"/>
          </p:nvPr>
        </p:nvSpPr>
        <p:spPr>
          <a:xfrm>
            <a:off x="713372" y="1568221"/>
            <a:ext cx="7531036" cy="832649"/>
          </a:xfrm>
        </p:spPr>
        <p:txBody>
          <a:bodyPr/>
          <a:lstStyle/>
          <a:p>
            <a:pPr marL="0" indent="0">
              <a:lnSpc>
                <a:spcPts val="2600"/>
              </a:lnSpc>
              <a:spcBef>
                <a:spcPts val="2000"/>
              </a:spcBef>
              <a:buNone/>
            </a:pPr>
            <a:r>
              <a:rPr lang="sv-SE" dirty="0" smtClean="0"/>
              <a:t>Det är möjligt att förebygga fall av svår sjukdom i kikhosta hos spädbarn, genom att: </a:t>
            </a:r>
          </a:p>
          <a:p>
            <a:pPr marL="0" indent="0">
              <a:lnSpc>
                <a:spcPts val="2600"/>
              </a:lnSpc>
              <a:spcBef>
                <a:spcPts val="2000"/>
              </a:spcBef>
              <a:buNone/>
            </a:pPr>
            <a:r>
              <a:rPr lang="sv-SE" dirty="0"/>
              <a:t>	</a:t>
            </a:r>
            <a:r>
              <a:rPr lang="sv-SE" dirty="0" smtClean="0"/>
              <a:t>	</a:t>
            </a:r>
          </a:p>
        </p:txBody>
      </p:sp>
      <p:pic>
        <p:nvPicPr>
          <p:cNvPr id="6" name="Bildobjekt 5" descr="Teckning av spruta"/>
          <p:cNvPicPr>
            <a:picLocks noChangeAspect="1"/>
          </p:cNvPicPr>
          <p:nvPr/>
        </p:nvPicPr>
        <p:blipFill>
          <a:blip r:embed="rId4"/>
          <a:stretch>
            <a:fillRect/>
          </a:stretch>
        </p:blipFill>
        <p:spPr>
          <a:xfrm>
            <a:off x="713372" y="2472880"/>
            <a:ext cx="960120" cy="942975"/>
          </a:xfrm>
          <a:prstGeom prst="rect">
            <a:avLst/>
          </a:prstGeom>
        </p:spPr>
      </p:pic>
      <p:sp>
        <p:nvSpPr>
          <p:cNvPr id="8" name="textruta 7"/>
          <p:cNvSpPr txBox="1"/>
          <p:nvPr/>
        </p:nvSpPr>
        <p:spPr>
          <a:xfrm>
            <a:off x="1907704" y="2708920"/>
            <a:ext cx="6048672" cy="369332"/>
          </a:xfrm>
          <a:prstGeom prst="rect">
            <a:avLst/>
          </a:prstGeom>
          <a:noFill/>
        </p:spPr>
        <p:txBody>
          <a:bodyPr wrap="square" rtlCol="0">
            <a:spAutoFit/>
          </a:bodyPr>
          <a:lstStyle/>
          <a:p>
            <a:r>
              <a:rPr lang="sv-SE" dirty="0" smtClean="0"/>
              <a:t>Erbjuda vaccination i tid</a:t>
            </a:r>
            <a:endParaRPr lang="sv-SE" dirty="0"/>
          </a:p>
        </p:txBody>
      </p:sp>
      <p:pic>
        <p:nvPicPr>
          <p:cNvPr id="7" name="Bildobjekt 6" descr="Teckning av hand"/>
          <p:cNvPicPr>
            <a:picLocks noChangeAspect="1"/>
          </p:cNvPicPr>
          <p:nvPr/>
        </p:nvPicPr>
        <p:blipFill>
          <a:blip r:embed="rId5"/>
          <a:stretch>
            <a:fillRect/>
          </a:stretch>
        </p:blipFill>
        <p:spPr>
          <a:xfrm>
            <a:off x="713372" y="3638342"/>
            <a:ext cx="960120" cy="931545"/>
          </a:xfrm>
          <a:prstGeom prst="rect">
            <a:avLst/>
          </a:prstGeom>
        </p:spPr>
      </p:pic>
      <p:sp>
        <p:nvSpPr>
          <p:cNvPr id="10" name="textruta 9"/>
          <p:cNvSpPr txBox="1"/>
          <p:nvPr/>
        </p:nvSpPr>
        <p:spPr>
          <a:xfrm>
            <a:off x="1907704" y="3861048"/>
            <a:ext cx="6048672" cy="369332"/>
          </a:xfrm>
          <a:prstGeom prst="rect">
            <a:avLst/>
          </a:prstGeom>
          <a:noFill/>
        </p:spPr>
        <p:txBody>
          <a:bodyPr wrap="square" rtlCol="0">
            <a:spAutoFit/>
          </a:bodyPr>
          <a:lstStyle/>
          <a:p>
            <a:r>
              <a:rPr lang="sv-SE" dirty="0" smtClean="0"/>
              <a:t>Diagnostisera och behandla kikhosta tidigt</a:t>
            </a:r>
            <a:endParaRPr lang="sv-SE" dirty="0"/>
          </a:p>
        </p:txBody>
      </p:sp>
      <p:pic>
        <p:nvPicPr>
          <p:cNvPr id="5" name="Bildobjekt 4" descr="Teckning av öga"/>
          <p:cNvPicPr>
            <a:picLocks noChangeAspect="1"/>
          </p:cNvPicPr>
          <p:nvPr/>
        </p:nvPicPr>
        <p:blipFill>
          <a:blip r:embed="rId6"/>
          <a:stretch>
            <a:fillRect/>
          </a:stretch>
        </p:blipFill>
        <p:spPr>
          <a:xfrm>
            <a:off x="746710" y="4763803"/>
            <a:ext cx="931545" cy="954405"/>
          </a:xfrm>
          <a:prstGeom prst="rect">
            <a:avLst/>
          </a:prstGeom>
        </p:spPr>
      </p:pic>
      <p:sp>
        <p:nvSpPr>
          <p:cNvPr id="9" name="textruta 8"/>
          <p:cNvSpPr txBox="1"/>
          <p:nvPr/>
        </p:nvSpPr>
        <p:spPr>
          <a:xfrm>
            <a:off x="1907704" y="4942909"/>
            <a:ext cx="6048672" cy="646331"/>
          </a:xfrm>
          <a:prstGeom prst="rect">
            <a:avLst/>
          </a:prstGeom>
          <a:noFill/>
        </p:spPr>
        <p:txBody>
          <a:bodyPr wrap="square" rtlCol="0">
            <a:spAutoFit/>
          </a:bodyPr>
          <a:lstStyle/>
          <a:p>
            <a:r>
              <a:rPr lang="sv-SE" dirty="0" smtClean="0"/>
              <a:t>Uppmärksamma att kikhosta förekommer och är allvarlig för spädbarn</a:t>
            </a:r>
            <a:endParaRPr lang="sv-SE" dirty="0"/>
          </a:p>
        </p:txBody>
      </p:sp>
    </p:spTree>
    <p:custDataLst>
      <p:tags r:id="rId1"/>
    </p:custDataLst>
    <p:extLst>
      <p:ext uri="{BB962C8B-B14F-4D97-AF65-F5344CB8AC3E}">
        <p14:creationId xmlns:p14="http://schemas.microsoft.com/office/powerpoint/2010/main" val="34842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Erbjuda vaccination i tid</a:t>
            </a:r>
            <a:endParaRPr lang="sv-SE" dirty="0">
              <a:solidFill>
                <a:schemeClr val="tx2"/>
              </a:solidFill>
            </a:endParaRPr>
          </a:p>
        </p:txBody>
      </p:sp>
      <p:pic>
        <p:nvPicPr>
          <p:cNvPr id="6" name="Bildobjekt 5" descr="Teckning av spruta"/>
          <p:cNvPicPr>
            <a:picLocks noChangeAspect="1"/>
          </p:cNvPicPr>
          <p:nvPr/>
        </p:nvPicPr>
        <p:blipFill>
          <a:blip r:embed="rId4"/>
          <a:stretch>
            <a:fillRect/>
          </a:stretch>
        </p:blipFill>
        <p:spPr>
          <a:xfrm>
            <a:off x="713372" y="1536774"/>
            <a:ext cx="1120140" cy="1100138"/>
          </a:xfrm>
          <a:prstGeom prst="rect">
            <a:avLst/>
          </a:prstGeom>
        </p:spPr>
      </p:pic>
      <p:sp>
        <p:nvSpPr>
          <p:cNvPr id="7" name="textruta 6"/>
          <p:cNvSpPr txBox="1"/>
          <p:nvPr/>
        </p:nvSpPr>
        <p:spPr>
          <a:xfrm>
            <a:off x="1937508" y="1664658"/>
            <a:ext cx="5370796" cy="900246"/>
          </a:xfrm>
          <a:prstGeom prst="rect">
            <a:avLst/>
          </a:prstGeom>
          <a:solidFill>
            <a:schemeClr val="accent3">
              <a:lumMod val="20000"/>
              <a:lumOff val="80000"/>
            </a:schemeClr>
          </a:solidFill>
        </p:spPr>
        <p:txBody>
          <a:bodyPr wrap="square" rtlCol="0">
            <a:spAutoFit/>
          </a:bodyPr>
          <a:lstStyle/>
          <a:p>
            <a:pPr>
              <a:lnSpc>
                <a:spcPts val="2100"/>
              </a:lnSpc>
            </a:pPr>
            <a:r>
              <a:rPr lang="sv-SE" sz="1500" b="1" dirty="0" smtClean="0"/>
              <a:t>Den </a:t>
            </a:r>
            <a:r>
              <a:rPr lang="sv-SE" sz="1500" b="1" dirty="0"/>
              <a:t>första dosen vaccin mot kikhosta erbjuds vid </a:t>
            </a:r>
            <a:endParaRPr lang="sv-SE" sz="1500" b="1" dirty="0" smtClean="0"/>
          </a:p>
          <a:p>
            <a:pPr>
              <a:lnSpc>
                <a:spcPts val="2100"/>
              </a:lnSpc>
            </a:pPr>
            <a:r>
              <a:rPr lang="sv-SE" sz="1500" b="1" dirty="0" smtClean="0"/>
              <a:t>tre månaders </a:t>
            </a:r>
            <a:r>
              <a:rPr lang="sv-SE" sz="1500" b="1" dirty="0"/>
              <a:t>ålder, enligt det nationella vaccinationsprogrammet</a:t>
            </a:r>
          </a:p>
        </p:txBody>
      </p:sp>
      <p:sp>
        <p:nvSpPr>
          <p:cNvPr id="3" name="Platshållare för innehåll 2"/>
          <p:cNvSpPr>
            <a:spLocks noGrp="1"/>
          </p:cNvSpPr>
          <p:nvPr>
            <p:ph idx="1"/>
          </p:nvPr>
        </p:nvSpPr>
        <p:spPr>
          <a:xfrm>
            <a:off x="713372" y="2417679"/>
            <a:ext cx="7747060" cy="2956009"/>
          </a:xfrm>
        </p:spPr>
        <p:txBody>
          <a:bodyPr/>
          <a:lstStyle/>
          <a:p>
            <a:pPr lvl="0">
              <a:lnSpc>
                <a:spcPts val="2500"/>
              </a:lnSpc>
              <a:spcBef>
                <a:spcPts val="2000"/>
              </a:spcBef>
            </a:pPr>
            <a:endParaRPr lang="sv-SE" dirty="0" smtClean="0"/>
          </a:p>
          <a:p>
            <a:pPr lvl="0">
              <a:lnSpc>
                <a:spcPts val="2500"/>
              </a:lnSpc>
              <a:spcBef>
                <a:spcPts val="2000"/>
              </a:spcBef>
            </a:pPr>
            <a:r>
              <a:rPr lang="sv-SE" dirty="0" smtClean="0"/>
              <a:t>Den </a:t>
            </a:r>
            <a:r>
              <a:rPr lang="sv-SE" dirty="0"/>
              <a:t>första dosen </a:t>
            </a:r>
            <a:r>
              <a:rPr lang="sv-SE" dirty="0" smtClean="0"/>
              <a:t>bör inte senareläggas</a:t>
            </a:r>
            <a:r>
              <a:rPr lang="sv-SE" dirty="0"/>
              <a:t> </a:t>
            </a:r>
            <a:r>
              <a:rPr lang="sv-SE" dirty="0" smtClean="0"/>
              <a:t/>
            </a:r>
            <a:br>
              <a:rPr lang="sv-SE" dirty="0" smtClean="0"/>
            </a:br>
            <a:r>
              <a:rPr lang="sv-SE" dirty="0" smtClean="0"/>
              <a:t>och får ges redan från 2,5 månaders ålder</a:t>
            </a:r>
          </a:p>
          <a:p>
            <a:pPr lvl="0">
              <a:lnSpc>
                <a:spcPts val="2500"/>
              </a:lnSpc>
              <a:spcBef>
                <a:spcPts val="2000"/>
              </a:spcBef>
            </a:pPr>
            <a:r>
              <a:rPr lang="sv-SE" dirty="0" smtClean="0"/>
              <a:t>Risken att drabbas av allvarlig sjukdom </a:t>
            </a:r>
            <a:br>
              <a:rPr lang="sv-SE" dirty="0" smtClean="0"/>
            </a:br>
            <a:r>
              <a:rPr lang="sv-SE" dirty="0" smtClean="0"/>
              <a:t>minskar redan efter första vaccinationen</a:t>
            </a:r>
          </a:p>
          <a:p>
            <a:pPr lvl="0">
              <a:lnSpc>
                <a:spcPts val="2500"/>
              </a:lnSpc>
              <a:spcBef>
                <a:spcPts val="2000"/>
              </a:spcBef>
            </a:pPr>
            <a:r>
              <a:rPr lang="sv-SE" dirty="0" smtClean="0"/>
              <a:t>Sjukhusvistelse och komplikationer vid kikhosta är vanligast </a:t>
            </a:r>
            <a:br>
              <a:rPr lang="sv-SE" dirty="0" smtClean="0"/>
            </a:br>
            <a:r>
              <a:rPr lang="sv-SE" dirty="0" smtClean="0"/>
              <a:t>hos de allra yngsta som ännu inte fått något vaccin</a:t>
            </a:r>
            <a:endParaRPr lang="sv-SE" dirty="0"/>
          </a:p>
        </p:txBody>
      </p:sp>
    </p:spTree>
    <p:custDataLst>
      <p:tags r:id="rId1"/>
    </p:custDataLst>
    <p:extLst>
      <p:ext uri="{BB962C8B-B14F-4D97-AF65-F5344CB8AC3E}">
        <p14:creationId xmlns:p14="http://schemas.microsoft.com/office/powerpoint/2010/main" val="37120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Vaccinationsschemat</a:t>
            </a:r>
            <a:endParaRPr lang="sv-SE" dirty="0">
              <a:solidFill>
                <a:schemeClr val="tx2"/>
              </a:solidFill>
            </a:endParaRPr>
          </a:p>
        </p:txBody>
      </p:sp>
      <p:sp>
        <p:nvSpPr>
          <p:cNvPr id="6" name="Platshållare för innehåll 5"/>
          <p:cNvSpPr>
            <a:spLocks noGrp="1"/>
          </p:cNvSpPr>
          <p:nvPr>
            <p:ph idx="1"/>
          </p:nvPr>
        </p:nvSpPr>
        <p:spPr>
          <a:xfrm>
            <a:off x="713372" y="1568221"/>
            <a:ext cx="7891076" cy="3805467"/>
          </a:xfrm>
        </p:spPr>
        <p:txBody>
          <a:bodyPr/>
          <a:lstStyle/>
          <a:p>
            <a:pPr marL="0" indent="0">
              <a:buNone/>
            </a:pPr>
            <a:r>
              <a:rPr lang="sv-SE" sz="1600" dirty="0" smtClean="0"/>
              <a:t>Vaccinationsschema</a:t>
            </a:r>
            <a:r>
              <a:rPr lang="sv-SE" sz="1600" dirty="0"/>
              <a:t>, enligt Folkhälsomyndighetens föreskrifter </a:t>
            </a:r>
            <a:r>
              <a:rPr lang="sv-SE" sz="1600" dirty="0" smtClean="0"/>
              <a:t>(</a:t>
            </a:r>
            <a:r>
              <a:rPr lang="sv-SE" sz="1600" dirty="0"/>
              <a:t>HSLF-FS 2016:51) </a:t>
            </a:r>
            <a:r>
              <a:rPr lang="sv-SE" sz="1600" dirty="0" smtClean="0"/>
              <a:t/>
            </a:r>
            <a:br>
              <a:rPr lang="sv-SE" sz="1600" dirty="0" smtClean="0"/>
            </a:br>
            <a:r>
              <a:rPr lang="sv-SE" sz="1600" dirty="0" smtClean="0"/>
              <a:t>om </a:t>
            </a:r>
            <a:r>
              <a:rPr lang="sv-SE" sz="1600" dirty="0"/>
              <a:t>vaccination av barn i enlighet med det </a:t>
            </a:r>
            <a:r>
              <a:rPr lang="sv-SE" sz="1600" dirty="0" smtClean="0"/>
              <a:t>allmänna vaccinationsprogrammet </a:t>
            </a:r>
            <a:r>
              <a:rPr lang="sv-SE" sz="1600" dirty="0"/>
              <a:t>för barn</a:t>
            </a:r>
            <a:r>
              <a:rPr lang="sv-SE" sz="1600" dirty="0" smtClean="0"/>
              <a:t>.</a:t>
            </a:r>
            <a:endParaRPr lang="sv-SE" sz="1600" dirty="0"/>
          </a:p>
        </p:txBody>
      </p:sp>
      <p:pic>
        <p:nvPicPr>
          <p:cNvPr id="11" name="Bildobjekt 10" descr="Schema för barnvaccinationsprogramm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78" y="2162196"/>
            <a:ext cx="6362086" cy="3769920"/>
          </a:xfrm>
          <a:prstGeom prst="rect">
            <a:avLst/>
          </a:prstGeom>
        </p:spPr>
      </p:pic>
    </p:spTree>
    <p:custDataLst>
      <p:tags r:id="rId1"/>
    </p:custDataLst>
    <p:extLst>
      <p:ext uri="{BB962C8B-B14F-4D97-AF65-F5344CB8AC3E}">
        <p14:creationId xmlns:p14="http://schemas.microsoft.com/office/powerpoint/2010/main" val="14129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819068" cy="911990"/>
          </a:xfrm>
        </p:spPr>
        <p:txBody>
          <a:bodyPr/>
          <a:lstStyle/>
          <a:p>
            <a:r>
              <a:rPr lang="sv-SE" dirty="0">
                <a:solidFill>
                  <a:schemeClr val="tx2"/>
                </a:solidFill>
              </a:rPr>
              <a:t>Diagnostisera och behandla tidigt</a:t>
            </a:r>
          </a:p>
        </p:txBody>
      </p:sp>
      <p:pic>
        <p:nvPicPr>
          <p:cNvPr id="6" name="Bildobjekt 5" descr="Teckning av hand"/>
          <p:cNvPicPr>
            <a:picLocks noChangeAspect="1"/>
          </p:cNvPicPr>
          <p:nvPr/>
        </p:nvPicPr>
        <p:blipFill>
          <a:blip r:embed="rId4"/>
          <a:stretch>
            <a:fillRect/>
          </a:stretch>
        </p:blipFill>
        <p:spPr>
          <a:xfrm>
            <a:off x="714976" y="1571379"/>
            <a:ext cx="1120140" cy="1086803"/>
          </a:xfrm>
          <a:prstGeom prst="rect">
            <a:avLst/>
          </a:prstGeom>
        </p:spPr>
      </p:pic>
      <p:sp>
        <p:nvSpPr>
          <p:cNvPr id="7" name="textruta 6"/>
          <p:cNvSpPr txBox="1"/>
          <p:nvPr/>
        </p:nvSpPr>
        <p:spPr>
          <a:xfrm>
            <a:off x="1979712" y="1664658"/>
            <a:ext cx="5256584" cy="900246"/>
          </a:xfrm>
          <a:prstGeom prst="rect">
            <a:avLst/>
          </a:prstGeom>
          <a:solidFill>
            <a:schemeClr val="accent3">
              <a:lumMod val="20000"/>
              <a:lumOff val="80000"/>
            </a:schemeClr>
          </a:solidFill>
        </p:spPr>
        <p:txBody>
          <a:bodyPr wrap="square" rtlCol="0">
            <a:spAutoFit/>
          </a:bodyPr>
          <a:lstStyle/>
          <a:p>
            <a:pPr>
              <a:lnSpc>
                <a:spcPts val="2100"/>
              </a:lnSpc>
            </a:pPr>
            <a:r>
              <a:rPr lang="sv-SE" sz="1500" b="1" dirty="0" smtClean="0"/>
              <a:t>Tidig provtagning, diagnos </a:t>
            </a:r>
            <a:r>
              <a:rPr lang="sv-SE" sz="1500" b="1" dirty="0"/>
              <a:t>och </a:t>
            </a:r>
            <a:r>
              <a:rPr lang="sv-SE" sz="1500" b="1" dirty="0" smtClean="0"/>
              <a:t>behandling med </a:t>
            </a:r>
            <a:r>
              <a:rPr lang="sv-SE" sz="1500" b="1" dirty="0"/>
              <a:t>antibiotika när kikhosta misstänks hos </a:t>
            </a:r>
            <a:r>
              <a:rPr lang="sv-SE" sz="1500" b="1" dirty="0" smtClean="0"/>
              <a:t>ett spädbarn </a:t>
            </a:r>
            <a:r>
              <a:rPr lang="sv-SE" sz="1500" b="1" dirty="0"/>
              <a:t>eller </a:t>
            </a:r>
            <a:r>
              <a:rPr lang="sv-SE" sz="1500" b="1" dirty="0" smtClean="0"/>
              <a:t>hos någon i </a:t>
            </a:r>
            <a:r>
              <a:rPr lang="sv-SE" sz="1500" b="1" dirty="0"/>
              <a:t>spädbarnets närhet.</a:t>
            </a:r>
          </a:p>
        </p:txBody>
      </p:sp>
      <p:sp>
        <p:nvSpPr>
          <p:cNvPr id="3" name="Platshållare för innehåll 2"/>
          <p:cNvSpPr>
            <a:spLocks noGrp="1"/>
          </p:cNvSpPr>
          <p:nvPr>
            <p:ph idx="1"/>
          </p:nvPr>
        </p:nvSpPr>
        <p:spPr>
          <a:xfrm>
            <a:off x="713372" y="2417679"/>
            <a:ext cx="7819068" cy="2956009"/>
          </a:xfrm>
        </p:spPr>
        <p:txBody>
          <a:bodyPr/>
          <a:lstStyle/>
          <a:p>
            <a:pPr>
              <a:lnSpc>
                <a:spcPts val="2500"/>
              </a:lnSpc>
              <a:spcBef>
                <a:spcPts val="2000"/>
              </a:spcBef>
            </a:pPr>
            <a:endParaRPr lang="sv-SE" sz="1900" dirty="0" smtClean="0"/>
          </a:p>
          <a:p>
            <a:pPr>
              <a:lnSpc>
                <a:spcPts val="2500"/>
              </a:lnSpc>
              <a:spcBef>
                <a:spcPts val="2000"/>
              </a:spcBef>
            </a:pPr>
            <a:r>
              <a:rPr lang="sv-SE" sz="1900" dirty="0" smtClean="0"/>
              <a:t>Spädbarn under 6 månader bör få antibiotikaprofylax </a:t>
            </a:r>
            <a:br>
              <a:rPr lang="sv-SE" sz="1900" dirty="0" smtClean="0"/>
            </a:br>
            <a:r>
              <a:rPr lang="sv-SE" sz="1900" dirty="0" smtClean="0"/>
              <a:t>redan vid misstanke om att de utsatts för smitta</a:t>
            </a:r>
          </a:p>
          <a:p>
            <a:pPr>
              <a:lnSpc>
                <a:spcPts val="2500"/>
              </a:lnSpc>
              <a:spcBef>
                <a:spcPts val="2000"/>
              </a:spcBef>
            </a:pPr>
            <a:r>
              <a:rPr lang="sv-SE" sz="1900" dirty="0" smtClean="0"/>
              <a:t>Barn under 12 månader bör få behandling vid symtom som </a:t>
            </a:r>
            <a:br>
              <a:rPr lang="sv-SE" sz="1900" dirty="0" smtClean="0"/>
            </a:br>
            <a:r>
              <a:rPr lang="sv-SE" sz="1900" dirty="0" smtClean="0"/>
              <a:t>tyder på kikhosta, även om sjukdomen ännu inte är konstaterad </a:t>
            </a:r>
          </a:p>
          <a:p>
            <a:pPr>
              <a:lnSpc>
                <a:spcPts val="2500"/>
              </a:lnSpc>
              <a:spcBef>
                <a:spcPts val="2000"/>
              </a:spcBef>
            </a:pPr>
            <a:r>
              <a:rPr lang="sv-SE" sz="1900" dirty="0" smtClean="0"/>
              <a:t>Smittspårning bör ske vid konstaterad kikhosta</a:t>
            </a:r>
          </a:p>
          <a:p>
            <a:pPr>
              <a:lnSpc>
                <a:spcPts val="2500"/>
              </a:lnSpc>
              <a:spcBef>
                <a:spcPts val="2000"/>
              </a:spcBef>
            </a:pPr>
            <a:r>
              <a:rPr lang="sv-SE" sz="1900" dirty="0" smtClean="0"/>
              <a:t>Personer som insjuknat i kikhosta bör tillfrågas om eventuell </a:t>
            </a:r>
            <a:br>
              <a:rPr lang="sv-SE" sz="1900" dirty="0" smtClean="0"/>
            </a:br>
            <a:r>
              <a:rPr lang="sv-SE" sz="1900" dirty="0" smtClean="0"/>
              <a:t>kontakt med spädbarn och antibiotikabehandling bör övervägas</a:t>
            </a:r>
          </a:p>
        </p:txBody>
      </p:sp>
    </p:spTree>
    <p:custDataLst>
      <p:tags r:id="rId1"/>
    </p:custDataLst>
    <p:extLst>
      <p:ext uri="{BB962C8B-B14F-4D97-AF65-F5344CB8AC3E}">
        <p14:creationId xmlns:p14="http://schemas.microsoft.com/office/powerpoint/2010/main" val="14469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6954972" cy="911990"/>
          </a:xfrm>
        </p:spPr>
        <p:txBody>
          <a:bodyPr/>
          <a:lstStyle/>
          <a:p>
            <a:r>
              <a:rPr lang="sv-SE" dirty="0" smtClean="0">
                <a:solidFill>
                  <a:schemeClr val="tx2"/>
                </a:solidFill>
              </a:rPr>
              <a:t>Symtom hos spädbarn som motiverar provtagning för kikhosta</a:t>
            </a:r>
            <a:endParaRPr lang="sv-SE" dirty="0">
              <a:solidFill>
                <a:schemeClr val="tx2"/>
              </a:solidFill>
            </a:endParaRPr>
          </a:p>
        </p:txBody>
      </p:sp>
      <p:sp>
        <p:nvSpPr>
          <p:cNvPr id="3" name="Platshållare för innehåll 2"/>
          <p:cNvSpPr>
            <a:spLocks noGrp="1"/>
          </p:cNvSpPr>
          <p:nvPr>
            <p:ph idx="1"/>
          </p:nvPr>
        </p:nvSpPr>
        <p:spPr>
          <a:xfrm>
            <a:off x="713372" y="1568221"/>
            <a:ext cx="6594932" cy="3805467"/>
          </a:xfrm>
        </p:spPr>
        <p:txBody>
          <a:bodyPr/>
          <a:lstStyle/>
          <a:p>
            <a:pPr>
              <a:lnSpc>
                <a:spcPts val="2500"/>
              </a:lnSpc>
              <a:spcBef>
                <a:spcPts val="1800"/>
              </a:spcBef>
            </a:pPr>
            <a:r>
              <a:rPr lang="sv-SE" dirty="0" smtClean="0"/>
              <a:t>Hosta utan andra symtom </a:t>
            </a:r>
          </a:p>
          <a:p>
            <a:pPr>
              <a:lnSpc>
                <a:spcPts val="2500"/>
              </a:lnSpc>
              <a:spcBef>
                <a:spcPts val="1800"/>
              </a:spcBef>
            </a:pPr>
            <a:r>
              <a:rPr lang="sv-SE" dirty="0" smtClean="0"/>
              <a:t>Hosta med </a:t>
            </a:r>
          </a:p>
          <a:p>
            <a:pPr lvl="1">
              <a:lnSpc>
                <a:spcPts val="2400"/>
              </a:lnSpc>
              <a:spcBef>
                <a:spcPts val="300"/>
              </a:spcBef>
            </a:pPr>
            <a:r>
              <a:rPr lang="sv-SE" sz="1800" dirty="0" smtClean="0"/>
              <a:t>kikning </a:t>
            </a:r>
          </a:p>
          <a:p>
            <a:pPr lvl="1">
              <a:lnSpc>
                <a:spcPts val="2400"/>
              </a:lnSpc>
            </a:pPr>
            <a:r>
              <a:rPr lang="sv-SE" sz="1800" dirty="0"/>
              <a:t>c</a:t>
            </a:r>
            <a:r>
              <a:rPr lang="sv-SE" sz="1800" dirty="0" smtClean="0"/>
              <a:t>yanos</a:t>
            </a:r>
          </a:p>
          <a:p>
            <a:pPr lvl="1">
              <a:lnSpc>
                <a:spcPts val="2400"/>
              </a:lnSpc>
            </a:pPr>
            <a:r>
              <a:rPr lang="sv-SE" sz="1800" dirty="0"/>
              <a:t>k</a:t>
            </a:r>
            <a:r>
              <a:rPr lang="sv-SE" sz="1800" dirty="0" smtClean="0"/>
              <a:t>räkning</a:t>
            </a:r>
          </a:p>
          <a:p>
            <a:pPr lvl="1">
              <a:lnSpc>
                <a:spcPts val="2400"/>
              </a:lnSpc>
            </a:pPr>
            <a:r>
              <a:rPr lang="sv-SE" sz="1800" dirty="0" smtClean="0"/>
              <a:t>apné</a:t>
            </a:r>
          </a:p>
          <a:p>
            <a:pPr>
              <a:lnSpc>
                <a:spcPts val="2500"/>
              </a:lnSpc>
              <a:spcBef>
                <a:spcPts val="1800"/>
              </a:spcBef>
            </a:pPr>
            <a:r>
              <a:rPr lang="sv-SE" dirty="0" smtClean="0"/>
              <a:t>Apné som enda symtom</a:t>
            </a:r>
          </a:p>
          <a:p>
            <a:pPr>
              <a:lnSpc>
                <a:spcPts val="2500"/>
              </a:lnSpc>
              <a:spcBef>
                <a:spcPts val="1800"/>
              </a:spcBef>
            </a:pPr>
            <a:r>
              <a:rPr lang="sv-SE" dirty="0" smtClean="0"/>
              <a:t>Symtom (enligt ovan) som inte syns vid undersökningen, men som föräldrarna berättar om</a:t>
            </a:r>
          </a:p>
        </p:txBody>
      </p:sp>
    </p:spTree>
    <p:custDataLst>
      <p:tags r:id="rId1"/>
    </p:custDataLst>
    <p:extLst>
      <p:ext uri="{BB962C8B-B14F-4D97-AF65-F5344CB8AC3E}">
        <p14:creationId xmlns:p14="http://schemas.microsoft.com/office/powerpoint/2010/main" val="301244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Symtom hos barn och vuxna </a:t>
            </a:r>
            <a:br>
              <a:rPr lang="sv-SE" dirty="0" smtClean="0">
                <a:solidFill>
                  <a:schemeClr val="tx2"/>
                </a:solidFill>
              </a:rPr>
            </a:br>
            <a:r>
              <a:rPr lang="sv-SE" dirty="0" smtClean="0">
                <a:solidFill>
                  <a:schemeClr val="tx2"/>
                </a:solidFill>
              </a:rPr>
              <a:t>som motiverar provtagning</a:t>
            </a:r>
            <a:endParaRPr lang="sv-SE" dirty="0">
              <a:solidFill>
                <a:schemeClr val="tx2"/>
              </a:solidFill>
            </a:endParaRPr>
          </a:p>
        </p:txBody>
      </p:sp>
      <p:sp>
        <p:nvSpPr>
          <p:cNvPr id="9" name="Platshållare för innehåll 2"/>
          <p:cNvSpPr txBox="1">
            <a:spLocks/>
          </p:cNvSpPr>
          <p:nvPr/>
        </p:nvSpPr>
        <p:spPr>
          <a:xfrm>
            <a:off x="713372" y="1700808"/>
            <a:ext cx="5226780" cy="3805467"/>
          </a:xfrm>
          <a:prstGeom prst="rect">
            <a:avLst/>
          </a:prstGeom>
        </p:spPr>
        <p:txBody>
          <a:bodyPr vert="horz" lIns="0" tIns="0" rIns="0" bIns="0" rtlCol="0">
            <a:noAutofit/>
          </a:bodyPr>
          <a:lst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ts val="2500"/>
              </a:lnSpc>
              <a:spcBef>
                <a:spcPts val="2000"/>
              </a:spcBef>
            </a:pPr>
            <a:r>
              <a:rPr lang="sv-SE" dirty="0" smtClean="0"/>
              <a:t>Hosta </a:t>
            </a:r>
            <a:r>
              <a:rPr lang="sv-SE" dirty="0"/>
              <a:t>hos äldre barn, </a:t>
            </a:r>
            <a:r>
              <a:rPr lang="sv-SE" dirty="0" smtClean="0"/>
              <a:t>ungdomar och </a:t>
            </a:r>
            <a:r>
              <a:rPr lang="sv-SE" dirty="0"/>
              <a:t>vuxna, </a:t>
            </a:r>
            <a:r>
              <a:rPr lang="sv-SE" dirty="0" smtClean="0"/>
              <a:t>om </a:t>
            </a:r>
            <a:r>
              <a:rPr lang="sv-SE" dirty="0"/>
              <a:t>de har nära </a:t>
            </a:r>
            <a:r>
              <a:rPr lang="sv-SE" dirty="0" smtClean="0"/>
              <a:t>kontakt med </a:t>
            </a:r>
            <a:r>
              <a:rPr lang="sv-SE" dirty="0"/>
              <a:t>spädbarn</a:t>
            </a:r>
          </a:p>
          <a:p>
            <a:pPr>
              <a:lnSpc>
                <a:spcPts val="2500"/>
              </a:lnSpc>
              <a:spcBef>
                <a:spcPts val="2000"/>
              </a:spcBef>
            </a:pPr>
            <a:r>
              <a:rPr lang="sv-SE" dirty="0"/>
              <a:t>Hosta hos gravida kvinnor </a:t>
            </a:r>
            <a:r>
              <a:rPr lang="sv-SE" dirty="0" smtClean="0"/>
              <a:t>i slutet av graviditeten, under tredje </a:t>
            </a:r>
            <a:r>
              <a:rPr lang="sv-SE" dirty="0" err="1"/>
              <a:t>trimestern</a:t>
            </a:r>
            <a:r>
              <a:rPr lang="sv-SE" dirty="0"/>
              <a:t> </a:t>
            </a:r>
          </a:p>
          <a:p>
            <a:pPr marL="0" indent="0">
              <a:lnSpc>
                <a:spcPts val="2500"/>
              </a:lnSpc>
              <a:spcBef>
                <a:spcPts val="2000"/>
              </a:spcBef>
              <a:buNone/>
            </a:pPr>
            <a:endParaRPr lang="sv-SE" dirty="0" smtClean="0"/>
          </a:p>
          <a:p>
            <a:pPr marL="0" indent="0">
              <a:lnSpc>
                <a:spcPts val="2500"/>
              </a:lnSpc>
              <a:spcBef>
                <a:spcPts val="2000"/>
              </a:spcBef>
              <a:buNone/>
            </a:pPr>
            <a:endParaRPr lang="sv-SE" dirty="0" smtClean="0"/>
          </a:p>
        </p:txBody>
      </p:sp>
      <p:sp>
        <p:nvSpPr>
          <p:cNvPr id="7" name="textruta 6"/>
          <p:cNvSpPr txBox="1"/>
          <p:nvPr/>
        </p:nvSpPr>
        <p:spPr>
          <a:xfrm>
            <a:off x="713372" y="4567674"/>
            <a:ext cx="7028576" cy="733534"/>
          </a:xfrm>
          <a:prstGeom prst="rect">
            <a:avLst/>
          </a:prstGeom>
          <a:noFill/>
        </p:spPr>
        <p:txBody>
          <a:bodyPr wrap="square" rtlCol="0">
            <a:spAutoFit/>
          </a:bodyPr>
          <a:lstStyle/>
          <a:p>
            <a:pPr>
              <a:lnSpc>
                <a:spcPts val="2500"/>
              </a:lnSpc>
              <a:spcBef>
                <a:spcPts val="2000"/>
              </a:spcBef>
            </a:pPr>
            <a:r>
              <a:rPr lang="sv-SE" sz="2000" dirty="0"/>
              <a:t>Om kikhosta misstänks bör spädbarnet </a:t>
            </a:r>
            <a:br>
              <a:rPr lang="sv-SE" sz="2000" dirty="0"/>
            </a:br>
            <a:r>
              <a:rPr lang="sv-SE" sz="2000" dirty="0"/>
              <a:t>få behandling tidigt, redan innan provsvar kommit</a:t>
            </a:r>
          </a:p>
        </p:txBody>
      </p:sp>
      <p:pic>
        <p:nvPicPr>
          <p:cNvPr id="5" name="Bildobjekt 4" descr="Teckning av någon som nyser"/>
          <p:cNvPicPr>
            <a:picLocks noChangeAspect="1"/>
          </p:cNvPicPr>
          <p:nvPr/>
        </p:nvPicPr>
        <p:blipFill>
          <a:blip r:embed="rId4"/>
          <a:stretch>
            <a:fillRect/>
          </a:stretch>
        </p:blipFill>
        <p:spPr>
          <a:xfrm>
            <a:off x="5508104" y="2060848"/>
            <a:ext cx="1866900" cy="2606040"/>
          </a:xfrm>
          <a:prstGeom prst="rect">
            <a:avLst/>
          </a:prstGeom>
        </p:spPr>
      </p:pic>
    </p:spTree>
    <p:custDataLst>
      <p:tags r:id="rId1"/>
    </p:custDataLst>
    <p:extLst>
      <p:ext uri="{BB962C8B-B14F-4D97-AF65-F5344CB8AC3E}">
        <p14:creationId xmlns:p14="http://schemas.microsoft.com/office/powerpoint/2010/main" val="263295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dirty="0"/>
              <a:t>Diagnosmetoder vid kikhostans faser</a:t>
            </a:r>
          </a:p>
        </p:txBody>
      </p:sp>
      <p:pic>
        <p:nvPicPr>
          <p:cNvPr id="3" name="Bildobjekt 2" descr="Schematisk bild av förlopp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5" y="1989160"/>
            <a:ext cx="8241368" cy="2880000"/>
          </a:xfrm>
          <a:prstGeom prst="rect">
            <a:avLst/>
          </a:prstGeom>
        </p:spPr>
      </p:pic>
    </p:spTree>
    <p:custDataLst>
      <p:tags r:id="rId1"/>
    </p:custDataLst>
    <p:extLst>
      <p:ext uri="{BB962C8B-B14F-4D97-AF65-F5344CB8AC3E}">
        <p14:creationId xmlns:p14="http://schemas.microsoft.com/office/powerpoint/2010/main" val="117633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730478" y="437715"/>
            <a:ext cx="6379578" cy="911990"/>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chemeClr val="tx2"/>
                </a:solidFill>
              </a:rPr>
              <a:t>Innehåll</a:t>
            </a:r>
          </a:p>
        </p:txBody>
      </p:sp>
      <p:sp>
        <p:nvSpPr>
          <p:cNvPr id="7" name="Platshållare för innehåll 2"/>
          <p:cNvSpPr txBox="1">
            <a:spLocks/>
          </p:cNvSpPr>
          <p:nvPr/>
        </p:nvSpPr>
        <p:spPr>
          <a:xfrm>
            <a:off x="730478" y="1568221"/>
            <a:ext cx="3378969" cy="3805467"/>
          </a:xfrm>
          <a:prstGeom prst="rect">
            <a:avLst/>
          </a:prstGeom>
        </p:spPr>
        <p:txBody>
          <a:bodyPr vert="horz" lIns="0" tIns="0" rIns="0" bIns="0" rtlCol="0">
            <a:noAutofit/>
          </a:bodyPr>
          <a:lst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spcBef>
                <a:spcPts val="2000"/>
              </a:spcBef>
              <a:buClr>
                <a:schemeClr val="tx1"/>
              </a:buClr>
              <a:buSzPct val="100000"/>
              <a:buNone/>
            </a:pPr>
            <a:r>
              <a:rPr lang="sv-SE" sz="1800" b="1" dirty="0" smtClean="0">
                <a:solidFill>
                  <a:schemeClr val="tx2"/>
                </a:solidFill>
              </a:rPr>
              <a:t>1.</a:t>
            </a:r>
            <a:r>
              <a:rPr lang="sv-SE" sz="1800" dirty="0" smtClean="0">
                <a:solidFill>
                  <a:schemeClr val="tx2"/>
                </a:solidFill>
              </a:rPr>
              <a:t> </a:t>
            </a:r>
            <a:r>
              <a:rPr lang="sv-SE" sz="1800" dirty="0" smtClean="0"/>
              <a:t>Om </a:t>
            </a:r>
            <a:r>
              <a:rPr lang="sv-SE" sz="1800" dirty="0"/>
              <a:t>kikhosta idag</a:t>
            </a:r>
          </a:p>
          <a:p>
            <a:pPr marL="288000" indent="-288000">
              <a:spcBef>
                <a:spcPts val="2000"/>
              </a:spcBef>
              <a:buClr>
                <a:schemeClr val="tx1"/>
              </a:buClr>
              <a:buSzPct val="100000"/>
              <a:buNone/>
            </a:pPr>
            <a:r>
              <a:rPr lang="sv-SE" sz="1800" b="1" dirty="0" smtClean="0">
                <a:solidFill>
                  <a:schemeClr val="tx2"/>
                </a:solidFill>
              </a:rPr>
              <a:t>2.</a:t>
            </a:r>
            <a:r>
              <a:rPr lang="sv-SE" sz="1800" dirty="0" smtClean="0">
                <a:solidFill>
                  <a:schemeClr val="tx2"/>
                </a:solidFill>
              </a:rPr>
              <a:t> </a:t>
            </a:r>
            <a:r>
              <a:rPr lang="sv-SE" sz="1800" dirty="0" smtClean="0"/>
              <a:t>Rekommendationer </a:t>
            </a:r>
            <a:r>
              <a:rPr lang="sv-SE" sz="1800" dirty="0"/>
              <a:t/>
            </a:r>
            <a:br>
              <a:rPr lang="sv-SE" sz="1800" dirty="0"/>
            </a:br>
            <a:r>
              <a:rPr lang="sv-SE" sz="1800" dirty="0"/>
              <a:t>för att förebygga kikhosta </a:t>
            </a:r>
            <a:br>
              <a:rPr lang="sv-SE" sz="1800" dirty="0"/>
            </a:br>
            <a:r>
              <a:rPr lang="sv-SE" sz="1800" dirty="0"/>
              <a:t>hos spädbarn:</a:t>
            </a:r>
          </a:p>
          <a:p>
            <a:pPr marL="324000" indent="0">
              <a:spcBef>
                <a:spcPts val="500"/>
              </a:spcBef>
              <a:buNone/>
            </a:pPr>
            <a:r>
              <a:rPr lang="sv-SE" sz="1800" dirty="0" smtClean="0">
                <a:solidFill>
                  <a:schemeClr val="tx2"/>
                </a:solidFill>
              </a:rPr>
              <a:t>•</a:t>
            </a:r>
            <a:r>
              <a:rPr lang="sv-SE" sz="1800" dirty="0" smtClean="0"/>
              <a:t> Vaccination </a:t>
            </a:r>
            <a:endParaRPr lang="sv-SE" sz="1800" dirty="0"/>
          </a:p>
          <a:p>
            <a:pPr marL="324000" indent="0">
              <a:spcBef>
                <a:spcPts val="500"/>
              </a:spcBef>
              <a:buNone/>
            </a:pPr>
            <a:r>
              <a:rPr lang="sv-SE" sz="1800" dirty="0" smtClean="0">
                <a:solidFill>
                  <a:schemeClr val="tx2"/>
                </a:solidFill>
              </a:rPr>
              <a:t>•</a:t>
            </a:r>
            <a:r>
              <a:rPr lang="sv-SE" sz="1800" dirty="0" smtClean="0"/>
              <a:t> Behandling </a:t>
            </a:r>
            <a:r>
              <a:rPr lang="sv-SE" sz="1800" dirty="0"/>
              <a:t>och diagnostik</a:t>
            </a:r>
          </a:p>
          <a:p>
            <a:pPr marL="324000" indent="0">
              <a:spcBef>
                <a:spcPts val="500"/>
              </a:spcBef>
              <a:buNone/>
            </a:pPr>
            <a:r>
              <a:rPr lang="sv-SE" sz="1800" dirty="0" smtClean="0">
                <a:solidFill>
                  <a:schemeClr val="tx2"/>
                </a:solidFill>
              </a:rPr>
              <a:t>•</a:t>
            </a:r>
            <a:r>
              <a:rPr lang="sv-SE" sz="1800" dirty="0" smtClean="0"/>
              <a:t> Uppmärksamhet </a:t>
            </a:r>
            <a:endParaRPr lang="sv-SE" sz="1800" dirty="0"/>
          </a:p>
          <a:p>
            <a:pPr marL="0" indent="0">
              <a:spcBef>
                <a:spcPts val="2000"/>
              </a:spcBef>
              <a:buClr>
                <a:schemeClr val="tx1"/>
              </a:buClr>
              <a:buSzPct val="100000"/>
              <a:buNone/>
            </a:pPr>
            <a:r>
              <a:rPr lang="sv-SE" sz="1800" b="1" dirty="0" smtClean="0">
                <a:solidFill>
                  <a:schemeClr val="tx2"/>
                </a:solidFill>
              </a:rPr>
              <a:t>3.</a:t>
            </a:r>
            <a:r>
              <a:rPr lang="sv-SE" sz="1800" dirty="0" smtClean="0">
                <a:solidFill>
                  <a:schemeClr val="tx2"/>
                </a:solidFill>
              </a:rPr>
              <a:t> </a:t>
            </a:r>
            <a:r>
              <a:rPr lang="sv-SE" sz="1800" dirty="0" smtClean="0"/>
              <a:t>Veta </a:t>
            </a:r>
            <a:r>
              <a:rPr lang="sv-SE" sz="1800" dirty="0"/>
              <a:t>mer</a:t>
            </a:r>
          </a:p>
        </p:txBody>
      </p:sp>
      <p:pic>
        <p:nvPicPr>
          <p:cNvPr id="3" name="Bildobjekt 2" descr="Schematisk skiss över tre händer som runt ett litet barn" title="Dekorativ bild"/>
          <p:cNvPicPr>
            <a:picLocks noChangeAspect="1"/>
          </p:cNvPicPr>
          <p:nvPr/>
        </p:nvPicPr>
        <p:blipFill>
          <a:blip r:embed="rId4"/>
          <a:stretch>
            <a:fillRect/>
          </a:stretch>
        </p:blipFill>
        <p:spPr>
          <a:xfrm>
            <a:off x="4788024" y="1349705"/>
            <a:ext cx="3096344" cy="3311840"/>
          </a:xfrm>
          <a:prstGeom prst="rect">
            <a:avLst/>
          </a:prstGeom>
        </p:spPr>
      </p:pic>
    </p:spTree>
    <p:custDataLst>
      <p:tags r:id="rId1"/>
    </p:custDataLst>
    <p:extLst>
      <p:ext uri="{BB962C8B-B14F-4D97-AF65-F5344CB8AC3E}">
        <p14:creationId xmlns:p14="http://schemas.microsoft.com/office/powerpoint/2010/main" val="12689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inkubationstid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5" y="1989160"/>
            <a:ext cx="8241368" cy="2879999"/>
          </a:xfrm>
          <a:prstGeom prst="rect">
            <a:avLst/>
          </a:prstGeom>
        </p:spPr>
      </p:pic>
    </p:spTree>
    <p:custDataLst>
      <p:tags r:id="rId1"/>
    </p:custDataLst>
    <p:extLst>
      <p:ext uri="{BB962C8B-B14F-4D97-AF65-F5344CB8AC3E}">
        <p14:creationId xmlns:p14="http://schemas.microsoft.com/office/powerpoint/2010/main" val="42457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förkylningsfas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6" y="1989160"/>
            <a:ext cx="8241365" cy="2879999"/>
          </a:xfrm>
          <a:prstGeom prst="rect">
            <a:avLst/>
          </a:prstGeom>
        </p:spPr>
      </p:pic>
    </p:spTree>
    <p:custDataLst>
      <p:tags r:id="rId1"/>
    </p:custDataLst>
    <p:extLst>
      <p:ext uri="{BB962C8B-B14F-4D97-AF65-F5344CB8AC3E}">
        <p14:creationId xmlns:p14="http://schemas.microsoft.com/office/powerpoint/2010/main" val="34445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hostfas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6" y="1989160"/>
            <a:ext cx="8241365" cy="2879998"/>
          </a:xfrm>
          <a:prstGeom prst="rect">
            <a:avLst/>
          </a:prstGeom>
        </p:spPr>
      </p:pic>
    </p:spTree>
    <p:custDataLst>
      <p:tags r:id="rId1"/>
    </p:custDataLst>
    <p:extLst>
      <p:ext uri="{BB962C8B-B14F-4D97-AF65-F5344CB8AC3E}">
        <p14:creationId xmlns:p14="http://schemas.microsoft.com/office/powerpoint/2010/main" val="222561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återhämtningsfas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7" y="1989160"/>
            <a:ext cx="8241362" cy="2879998"/>
          </a:xfrm>
          <a:prstGeom prst="rect">
            <a:avLst/>
          </a:prstGeom>
        </p:spPr>
      </p:pic>
    </p:spTree>
    <p:custDataLst>
      <p:tags r:id="rId1"/>
    </p:custDataLst>
    <p:extLst>
      <p:ext uri="{BB962C8B-B14F-4D97-AF65-F5344CB8AC3E}">
        <p14:creationId xmlns:p14="http://schemas.microsoft.com/office/powerpoint/2010/main" val="29050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PCR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7" y="1989160"/>
            <a:ext cx="8241362" cy="2879997"/>
          </a:xfrm>
          <a:prstGeom prst="rect">
            <a:avLst/>
          </a:prstGeom>
        </p:spPr>
      </p:pic>
    </p:spTree>
    <p:custDataLst>
      <p:tags r:id="rId1"/>
    </p:custDataLst>
    <p:extLst>
      <p:ext uri="{BB962C8B-B14F-4D97-AF65-F5344CB8AC3E}">
        <p14:creationId xmlns:p14="http://schemas.microsoft.com/office/powerpoint/2010/main" val="4960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bakterieodling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8" y="1989160"/>
            <a:ext cx="8241360" cy="2879997"/>
          </a:xfrm>
          <a:prstGeom prst="rect">
            <a:avLst/>
          </a:prstGeom>
        </p:spPr>
      </p:pic>
    </p:spTree>
    <p:custDataLst>
      <p:tags r:id="rId1"/>
    </p:custDataLst>
    <p:extLst>
      <p:ext uri="{BB962C8B-B14F-4D97-AF65-F5344CB8AC3E}">
        <p14:creationId xmlns:p14="http://schemas.microsoft.com/office/powerpoint/2010/main" val="5586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serologi marke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8" y="1989160"/>
            <a:ext cx="8241360" cy="2879997"/>
          </a:xfrm>
          <a:prstGeom prst="rect">
            <a:avLst/>
          </a:prstGeom>
        </p:spPr>
      </p:pic>
    </p:spTree>
    <p:custDataLst>
      <p:tags r:id="rId1"/>
    </p:custDataLst>
    <p:extLst>
      <p:ext uri="{BB962C8B-B14F-4D97-AF65-F5344CB8AC3E}">
        <p14:creationId xmlns:p14="http://schemas.microsoft.com/office/powerpoint/2010/main" val="2299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a:t>Diagnosmetoder vid kikhostans faser</a:t>
            </a:r>
            <a:endParaRPr lang="sv-SE" dirty="0"/>
          </a:p>
        </p:txBody>
      </p:sp>
      <p:pic>
        <p:nvPicPr>
          <p:cNvPr id="3" name="Bildobjekt 2" descr="Schematisk bild av förloppet med allt marker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8" y="1989160"/>
            <a:ext cx="8241360" cy="2879997"/>
          </a:xfrm>
          <a:prstGeom prst="rect">
            <a:avLst/>
          </a:prstGeom>
        </p:spPr>
      </p:pic>
    </p:spTree>
    <p:custDataLst>
      <p:tags r:id="rId1"/>
    </p:custDataLst>
    <p:extLst>
      <p:ext uri="{BB962C8B-B14F-4D97-AF65-F5344CB8AC3E}">
        <p14:creationId xmlns:p14="http://schemas.microsoft.com/office/powerpoint/2010/main" val="42286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1" y="437715"/>
            <a:ext cx="7741653" cy="911990"/>
          </a:xfrm>
        </p:spPr>
        <p:txBody>
          <a:bodyPr/>
          <a:lstStyle/>
          <a:p>
            <a:r>
              <a:rPr lang="sv-SE" dirty="0" smtClean="0">
                <a:solidFill>
                  <a:schemeClr val="tx2"/>
                </a:solidFill>
              </a:rPr>
              <a:t>Hög uppmärksamhet på kikhosta</a:t>
            </a:r>
            <a:endParaRPr lang="sv-SE" dirty="0">
              <a:solidFill>
                <a:schemeClr val="tx2"/>
              </a:solidFill>
            </a:endParaRPr>
          </a:p>
        </p:txBody>
      </p:sp>
      <p:pic>
        <p:nvPicPr>
          <p:cNvPr id="7" name="Bildobjekt 6" descr="Teckning av öga"/>
          <p:cNvPicPr>
            <a:picLocks noChangeAspect="1"/>
          </p:cNvPicPr>
          <p:nvPr/>
        </p:nvPicPr>
        <p:blipFill>
          <a:blip r:embed="rId4"/>
          <a:stretch>
            <a:fillRect/>
          </a:stretch>
        </p:blipFill>
        <p:spPr>
          <a:xfrm>
            <a:off x="713371" y="1595447"/>
            <a:ext cx="1086803" cy="1113473"/>
          </a:xfrm>
          <a:prstGeom prst="rect">
            <a:avLst/>
          </a:prstGeom>
        </p:spPr>
      </p:pic>
      <p:sp>
        <p:nvSpPr>
          <p:cNvPr id="6" name="textruta 5"/>
          <p:cNvSpPr txBox="1"/>
          <p:nvPr/>
        </p:nvSpPr>
        <p:spPr>
          <a:xfrm>
            <a:off x="1897509" y="1736666"/>
            <a:ext cx="5770835" cy="900246"/>
          </a:xfrm>
          <a:prstGeom prst="rect">
            <a:avLst/>
          </a:prstGeom>
          <a:solidFill>
            <a:schemeClr val="accent3">
              <a:lumMod val="20000"/>
              <a:lumOff val="80000"/>
            </a:schemeClr>
          </a:solidFill>
        </p:spPr>
        <p:txBody>
          <a:bodyPr wrap="square" rtlCol="0">
            <a:spAutoFit/>
          </a:bodyPr>
          <a:lstStyle/>
          <a:p>
            <a:pPr>
              <a:lnSpc>
                <a:spcPts val="2100"/>
              </a:lnSpc>
            </a:pPr>
            <a:r>
              <a:rPr lang="sv-SE" sz="1500" b="1" dirty="0" smtClean="0"/>
              <a:t>Tänk </a:t>
            </a:r>
            <a:r>
              <a:rPr lang="sv-SE" sz="1500" b="1" dirty="0"/>
              <a:t>på </a:t>
            </a:r>
            <a:r>
              <a:rPr lang="sv-SE" sz="1500" b="1" dirty="0" smtClean="0"/>
              <a:t>kikhosta om </a:t>
            </a:r>
            <a:r>
              <a:rPr lang="sv-SE" sz="1500" b="1" dirty="0"/>
              <a:t>personer i ett spädbarns omgivning </a:t>
            </a:r>
            <a:r>
              <a:rPr lang="sv-SE" sz="1500" b="1" dirty="0" smtClean="0"/>
              <a:t>hostar. Då ökar </a:t>
            </a:r>
            <a:r>
              <a:rPr lang="sv-SE" sz="1500" b="1" dirty="0"/>
              <a:t>chansen att förebygga svåra </a:t>
            </a:r>
            <a:r>
              <a:rPr lang="sv-SE" sz="1500" b="1" dirty="0" smtClean="0"/>
              <a:t>fall av kikhosta hos spädbarn. </a:t>
            </a:r>
            <a:endParaRPr lang="sv-SE" sz="1500" b="1" dirty="0"/>
          </a:p>
        </p:txBody>
      </p:sp>
      <p:sp>
        <p:nvSpPr>
          <p:cNvPr id="5" name="Platshållare för innehåll 4"/>
          <p:cNvSpPr>
            <a:spLocks noGrp="1"/>
          </p:cNvSpPr>
          <p:nvPr>
            <p:ph idx="1"/>
          </p:nvPr>
        </p:nvSpPr>
        <p:spPr>
          <a:xfrm>
            <a:off x="713371" y="2564904"/>
            <a:ext cx="6677135" cy="3805467"/>
          </a:xfrm>
        </p:spPr>
        <p:txBody>
          <a:bodyPr/>
          <a:lstStyle/>
          <a:p>
            <a:pPr>
              <a:lnSpc>
                <a:spcPts val="2500"/>
              </a:lnSpc>
              <a:spcBef>
                <a:spcPts val="1600"/>
              </a:spcBef>
            </a:pPr>
            <a:endParaRPr lang="sv-SE" dirty="0" smtClean="0"/>
          </a:p>
          <a:p>
            <a:pPr>
              <a:lnSpc>
                <a:spcPts val="2500"/>
              </a:lnSpc>
              <a:spcBef>
                <a:spcPts val="1600"/>
              </a:spcBef>
            </a:pPr>
            <a:r>
              <a:rPr lang="sv-SE" dirty="0" smtClean="0"/>
              <a:t>Kikhosta går att förebygga genom vaccination i tid, tidig upptäckt och behandling av fall i omgivningen och genom profylax till spädbarn yngre än 6 månader. </a:t>
            </a:r>
          </a:p>
          <a:p>
            <a:pPr>
              <a:lnSpc>
                <a:spcPts val="2500"/>
              </a:lnSpc>
              <a:spcBef>
                <a:spcPts val="1600"/>
              </a:spcBef>
            </a:pPr>
            <a:r>
              <a:rPr lang="sv-SE" dirty="0" smtClean="0"/>
              <a:t>Om det är möjligt kan kontakten med spädbarn minskas, till dess att smittrisken är avskriven eller infektionen behandlad. </a:t>
            </a:r>
          </a:p>
        </p:txBody>
      </p:sp>
    </p:spTree>
    <p:custDataLst>
      <p:tags r:id="rId1"/>
    </p:custDataLst>
    <p:extLst>
      <p:ext uri="{BB962C8B-B14F-4D97-AF65-F5344CB8AC3E}">
        <p14:creationId xmlns:p14="http://schemas.microsoft.com/office/powerpoint/2010/main" val="168471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Att känna till</a:t>
            </a:r>
            <a:endParaRPr lang="sv-SE" dirty="0">
              <a:solidFill>
                <a:schemeClr val="tx2"/>
              </a:solidFill>
            </a:endParaRPr>
          </a:p>
        </p:txBody>
      </p:sp>
      <p:sp>
        <p:nvSpPr>
          <p:cNvPr id="15" name="Platshållare för innehåll 14"/>
          <p:cNvSpPr>
            <a:spLocks noGrp="1"/>
          </p:cNvSpPr>
          <p:nvPr>
            <p:ph idx="1"/>
          </p:nvPr>
        </p:nvSpPr>
        <p:spPr>
          <a:xfrm>
            <a:off x="713371" y="1568221"/>
            <a:ext cx="5874853" cy="3805467"/>
          </a:xfrm>
        </p:spPr>
        <p:txBody>
          <a:bodyPr/>
          <a:lstStyle/>
          <a:p>
            <a:pPr>
              <a:lnSpc>
                <a:spcPts val="2500"/>
              </a:lnSpc>
              <a:spcBef>
                <a:spcPts val="1600"/>
              </a:spcBef>
            </a:pPr>
            <a:r>
              <a:rPr lang="sv-SE" dirty="0"/>
              <a:t>Kikhosta förekommer </a:t>
            </a:r>
            <a:r>
              <a:rPr lang="sv-SE" dirty="0" smtClean="0"/>
              <a:t>fortfarande, under </a:t>
            </a:r>
            <a:r>
              <a:rPr lang="sv-SE" dirty="0"/>
              <a:t>hela året</a:t>
            </a:r>
          </a:p>
          <a:p>
            <a:pPr>
              <a:lnSpc>
                <a:spcPts val="2500"/>
              </a:lnSpc>
              <a:spcBef>
                <a:spcPts val="1600"/>
              </a:spcBef>
            </a:pPr>
            <a:r>
              <a:rPr lang="sv-SE" dirty="0"/>
              <a:t>Kikhosta kan vara </a:t>
            </a:r>
            <a:r>
              <a:rPr lang="sv-SE" dirty="0" smtClean="0"/>
              <a:t>allvarlig, </a:t>
            </a:r>
            <a:r>
              <a:rPr lang="sv-SE" dirty="0"/>
              <a:t>och </a:t>
            </a:r>
            <a:r>
              <a:rPr lang="sv-SE" dirty="0" smtClean="0"/>
              <a:t>ibland livshotande, </a:t>
            </a:r>
            <a:r>
              <a:rPr lang="sv-SE" dirty="0"/>
              <a:t>för spädbarn</a:t>
            </a:r>
          </a:p>
          <a:p>
            <a:pPr>
              <a:lnSpc>
                <a:spcPts val="2500"/>
              </a:lnSpc>
              <a:spcBef>
                <a:spcPts val="1600"/>
              </a:spcBef>
            </a:pPr>
            <a:r>
              <a:rPr lang="sv-SE" dirty="0"/>
              <a:t>Hosta hos barn kan vara kikhosta, </a:t>
            </a:r>
            <a:br>
              <a:rPr lang="sv-SE" dirty="0"/>
            </a:br>
            <a:r>
              <a:rPr lang="sv-SE" dirty="0" smtClean="0"/>
              <a:t>även </a:t>
            </a:r>
            <a:r>
              <a:rPr lang="sv-SE" dirty="0"/>
              <a:t>om barnet är vaccinerat</a:t>
            </a:r>
          </a:p>
          <a:p>
            <a:pPr>
              <a:lnSpc>
                <a:spcPts val="2500"/>
              </a:lnSpc>
              <a:spcBef>
                <a:spcPts val="1600"/>
              </a:spcBef>
            </a:pPr>
            <a:r>
              <a:rPr lang="sv-SE" dirty="0"/>
              <a:t>Kikhosta bör övervägas som orsak </a:t>
            </a:r>
            <a:r>
              <a:rPr lang="sv-SE" dirty="0" smtClean="0"/>
              <a:t/>
            </a:r>
            <a:br>
              <a:rPr lang="sv-SE" dirty="0" smtClean="0"/>
            </a:br>
            <a:r>
              <a:rPr lang="sv-SE" dirty="0" smtClean="0"/>
              <a:t>vid </a:t>
            </a:r>
            <a:r>
              <a:rPr lang="sv-SE" dirty="0"/>
              <a:t>hosta hos </a:t>
            </a:r>
          </a:p>
          <a:p>
            <a:pPr lvl="1">
              <a:lnSpc>
                <a:spcPts val="2500"/>
              </a:lnSpc>
              <a:spcBef>
                <a:spcPts val="1600"/>
              </a:spcBef>
            </a:pPr>
            <a:r>
              <a:rPr lang="sv-SE" dirty="0" smtClean="0"/>
              <a:t>gravida kvinnor </a:t>
            </a:r>
            <a:r>
              <a:rPr lang="sv-SE" dirty="0"/>
              <a:t>som snart ska föda </a:t>
            </a:r>
          </a:p>
          <a:p>
            <a:pPr lvl="1">
              <a:lnSpc>
                <a:spcPts val="2500"/>
              </a:lnSpc>
              <a:spcBef>
                <a:spcPts val="1600"/>
              </a:spcBef>
            </a:pPr>
            <a:r>
              <a:rPr lang="sv-SE" dirty="0"/>
              <a:t>personer nära spädbarn</a:t>
            </a:r>
          </a:p>
        </p:txBody>
      </p:sp>
      <p:pic>
        <p:nvPicPr>
          <p:cNvPr id="4" name="Bildobjekt 3" descr="Teckning av två personer som samtalar"/>
          <p:cNvPicPr>
            <a:picLocks noChangeAspect="1"/>
          </p:cNvPicPr>
          <p:nvPr/>
        </p:nvPicPr>
        <p:blipFill>
          <a:blip r:embed="rId4"/>
          <a:stretch>
            <a:fillRect/>
          </a:stretch>
        </p:blipFill>
        <p:spPr>
          <a:xfrm>
            <a:off x="5076058" y="2780930"/>
            <a:ext cx="2947035" cy="2733675"/>
          </a:xfrm>
          <a:prstGeom prst="rect">
            <a:avLst/>
          </a:prstGeom>
        </p:spPr>
      </p:pic>
    </p:spTree>
    <p:custDataLst>
      <p:tags r:id="rId1"/>
    </p:custDataLst>
    <p:extLst>
      <p:ext uri="{BB962C8B-B14F-4D97-AF65-F5344CB8AC3E}">
        <p14:creationId xmlns:p14="http://schemas.microsoft.com/office/powerpoint/2010/main" val="18818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ctrTitle"/>
          </p:nvPr>
        </p:nvSpPr>
        <p:spPr>
          <a:xfrm>
            <a:off x="715963" y="1742951"/>
            <a:ext cx="8032501" cy="1603283"/>
          </a:xfrm>
        </p:spPr>
        <p:txBody>
          <a:bodyPr/>
          <a:lstStyle/>
          <a:p>
            <a:r>
              <a:rPr lang="sv-SE" dirty="0"/>
              <a:t>Om kikhosta idag</a:t>
            </a:r>
          </a:p>
        </p:txBody>
      </p:sp>
    </p:spTree>
    <p:custDataLst>
      <p:tags r:id="rId1"/>
    </p:custDataLst>
    <p:extLst>
      <p:ext uri="{BB962C8B-B14F-4D97-AF65-F5344CB8AC3E}">
        <p14:creationId xmlns:p14="http://schemas.microsoft.com/office/powerpoint/2010/main" val="271691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709613" y="1742951"/>
            <a:ext cx="8038851" cy="1603283"/>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400" b="1" kern="1200">
                <a:solidFill>
                  <a:schemeClr val="tx1"/>
                </a:solidFill>
                <a:latin typeface="+mj-lt"/>
                <a:ea typeface="+mj-ea"/>
                <a:cs typeface="+mj-cs"/>
              </a:defRPr>
            </a:lvl1pPr>
          </a:lstStyle>
          <a:p>
            <a:r>
              <a:rPr lang="sv-SE" dirty="0"/>
              <a:t>Veta mer</a:t>
            </a:r>
          </a:p>
        </p:txBody>
      </p:sp>
    </p:spTree>
    <p:custDataLst>
      <p:tags r:id="rId1"/>
    </p:custDataLst>
    <p:extLst>
      <p:ext uri="{BB962C8B-B14F-4D97-AF65-F5344CB8AC3E}">
        <p14:creationId xmlns:p14="http://schemas.microsoft.com/office/powerpoint/2010/main" val="35487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891076" cy="911990"/>
          </a:xfrm>
        </p:spPr>
        <p:txBody>
          <a:bodyPr/>
          <a:lstStyle/>
          <a:p>
            <a:r>
              <a:rPr lang="sv-SE" dirty="0" smtClean="0"/>
              <a:t>Mer information </a:t>
            </a:r>
            <a:endParaRPr lang="sv-SE" dirty="0"/>
          </a:p>
        </p:txBody>
      </p:sp>
      <p:sp>
        <p:nvSpPr>
          <p:cNvPr id="3" name="Platshållare för innehåll 2"/>
          <p:cNvSpPr>
            <a:spLocks noGrp="1"/>
          </p:cNvSpPr>
          <p:nvPr>
            <p:ph idx="1"/>
          </p:nvPr>
        </p:nvSpPr>
        <p:spPr>
          <a:xfrm>
            <a:off x="713372" y="1568221"/>
            <a:ext cx="7747060" cy="3805467"/>
          </a:xfrm>
        </p:spPr>
        <p:txBody>
          <a:bodyPr/>
          <a:lstStyle/>
          <a:p>
            <a:r>
              <a:rPr lang="sv-SE" sz="1900" u="sng" dirty="0">
                <a:solidFill>
                  <a:schemeClr val="tx1">
                    <a:lumMod val="50000"/>
                    <a:lumOff val="50000"/>
                  </a:schemeClr>
                </a:solidFill>
                <a:hlinkClick r:id="rId3"/>
              </a:rPr>
              <a:t>Rekommendationer för att förebygga kikhosta hos spädbarn</a:t>
            </a:r>
            <a:endParaRPr lang="sv-SE" sz="1900" u="sng" dirty="0">
              <a:solidFill>
                <a:schemeClr val="tx1">
                  <a:lumMod val="50000"/>
                  <a:lumOff val="50000"/>
                </a:schemeClr>
              </a:solidFill>
            </a:endParaRPr>
          </a:p>
          <a:p>
            <a:r>
              <a:rPr lang="sv-SE" sz="1900" u="sng" dirty="0" smtClean="0">
                <a:solidFill>
                  <a:schemeClr val="tx1">
                    <a:lumMod val="50000"/>
                    <a:lumOff val="50000"/>
                  </a:schemeClr>
                </a:solidFill>
                <a:hlinkClick r:id="rId4"/>
              </a:rPr>
              <a:t>Folkhälsomyndighetens föreskrifter om vaccination av barn </a:t>
            </a:r>
            <a:br>
              <a:rPr lang="sv-SE" sz="1900" u="sng" dirty="0" smtClean="0">
                <a:solidFill>
                  <a:schemeClr val="tx1">
                    <a:lumMod val="50000"/>
                    <a:lumOff val="50000"/>
                  </a:schemeClr>
                </a:solidFill>
                <a:hlinkClick r:id="rId4"/>
              </a:rPr>
            </a:br>
            <a:r>
              <a:rPr lang="sv-SE" sz="1900" u="sng" dirty="0" smtClean="0">
                <a:solidFill>
                  <a:schemeClr val="tx1">
                    <a:lumMod val="50000"/>
                    <a:lumOff val="50000"/>
                  </a:schemeClr>
                </a:solidFill>
                <a:hlinkClick r:id="rId4"/>
              </a:rPr>
              <a:t>(HSLF-FS 2016:51)</a:t>
            </a:r>
            <a:endParaRPr lang="sv-SE" sz="1900" u="sng" dirty="0" smtClean="0">
              <a:solidFill>
                <a:schemeClr val="tx1">
                  <a:lumMod val="50000"/>
                  <a:lumOff val="50000"/>
                </a:schemeClr>
              </a:solidFill>
            </a:endParaRPr>
          </a:p>
          <a:p>
            <a:r>
              <a:rPr lang="sv-SE" sz="1900" u="sng" dirty="0" smtClean="0">
                <a:solidFill>
                  <a:schemeClr val="tx1">
                    <a:lumMod val="50000"/>
                    <a:lumOff val="50000"/>
                  </a:schemeClr>
                </a:solidFill>
                <a:hlinkClick r:id="rId5"/>
              </a:rPr>
              <a:t>Faktablad – Förebygga kikhosta hos spädbarn – till personal inom hälso- och sjukvård</a:t>
            </a:r>
            <a:endParaRPr lang="sv-SE" sz="1900" u="sng" dirty="0" smtClean="0">
              <a:solidFill>
                <a:schemeClr val="tx1">
                  <a:lumMod val="50000"/>
                  <a:lumOff val="50000"/>
                </a:schemeClr>
              </a:solidFill>
            </a:endParaRPr>
          </a:p>
          <a:p>
            <a:r>
              <a:rPr lang="sv-SE" sz="1900" u="sng" dirty="0" smtClean="0">
                <a:solidFill>
                  <a:schemeClr val="tx1">
                    <a:lumMod val="50000"/>
                    <a:lumOff val="50000"/>
                  </a:schemeClr>
                </a:solidFill>
                <a:hlinkClick r:id="rId6"/>
              </a:rPr>
              <a:t>Kunskapsunderlag – litteraturöversikt – Att förebygga kikhosta hos spädbarn </a:t>
            </a:r>
            <a:endParaRPr lang="sv-SE" sz="1900" u="sng" dirty="0">
              <a:solidFill>
                <a:schemeClr val="tx1">
                  <a:lumMod val="50000"/>
                  <a:lumOff val="50000"/>
                </a:schemeClr>
              </a:solidFill>
              <a:hlinkClick r:id="rId7"/>
            </a:endParaRPr>
          </a:p>
        </p:txBody>
      </p:sp>
    </p:spTree>
    <p:custDataLst>
      <p:tags r:id="rId1"/>
    </p:custDataLst>
    <p:extLst>
      <p:ext uri="{BB962C8B-B14F-4D97-AF65-F5344CB8AC3E}">
        <p14:creationId xmlns:p14="http://schemas.microsoft.com/office/powerpoint/2010/main" val="18016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Detta är kikhosta</a:t>
            </a:r>
            <a:endParaRPr lang="sv-SE" dirty="0">
              <a:solidFill>
                <a:schemeClr val="tx2"/>
              </a:solidFill>
            </a:endParaRPr>
          </a:p>
        </p:txBody>
      </p:sp>
      <p:sp>
        <p:nvSpPr>
          <p:cNvPr id="3" name="Platshållare för innehåll 2"/>
          <p:cNvSpPr>
            <a:spLocks noGrp="1"/>
          </p:cNvSpPr>
          <p:nvPr>
            <p:ph idx="1"/>
          </p:nvPr>
        </p:nvSpPr>
        <p:spPr>
          <a:xfrm>
            <a:off x="713372" y="1568221"/>
            <a:ext cx="7747060" cy="3805467"/>
          </a:xfrm>
        </p:spPr>
        <p:txBody>
          <a:bodyPr/>
          <a:lstStyle/>
          <a:p>
            <a:r>
              <a:rPr lang="sv-SE" sz="1900" dirty="0" smtClean="0"/>
              <a:t>Orsakas </a:t>
            </a:r>
            <a:r>
              <a:rPr lang="sv-SE" sz="1900" dirty="0"/>
              <a:t>av bakterien </a:t>
            </a:r>
            <a:r>
              <a:rPr lang="sv-SE" sz="1900" i="1" dirty="0" err="1"/>
              <a:t>Bordetella</a:t>
            </a:r>
            <a:r>
              <a:rPr lang="sv-SE" sz="1900" i="1" dirty="0"/>
              <a:t> </a:t>
            </a:r>
            <a:r>
              <a:rPr lang="sv-SE" sz="1900" i="1" dirty="0" err="1"/>
              <a:t>pertussis</a:t>
            </a:r>
            <a:r>
              <a:rPr lang="sv-SE" sz="1900" i="1" dirty="0"/>
              <a:t> </a:t>
            </a:r>
            <a:r>
              <a:rPr lang="sv-SE" sz="1900" dirty="0"/>
              <a:t>som fäster i luftvägarna</a:t>
            </a:r>
          </a:p>
          <a:p>
            <a:r>
              <a:rPr lang="sv-SE" sz="1900" dirty="0"/>
              <a:t>Mycket smittsam och sprids via droppsmitta</a:t>
            </a:r>
          </a:p>
          <a:p>
            <a:r>
              <a:rPr lang="sv-SE" sz="1900" dirty="0" smtClean="0"/>
              <a:t>För </a:t>
            </a:r>
            <a:r>
              <a:rPr lang="sv-SE" sz="1900" dirty="0"/>
              <a:t>vuxna oftast en lindrig sjukdom</a:t>
            </a:r>
          </a:p>
          <a:p>
            <a:pPr lvl="1">
              <a:lnSpc>
                <a:spcPts val="2200"/>
              </a:lnSpc>
              <a:spcBef>
                <a:spcPts val="300"/>
              </a:spcBef>
            </a:pPr>
            <a:r>
              <a:rPr lang="sv-SE" sz="1500" dirty="0"/>
              <a:t>förkylning med hosta och ev. lätt feber</a:t>
            </a:r>
          </a:p>
          <a:p>
            <a:pPr lvl="1">
              <a:lnSpc>
                <a:spcPts val="2200"/>
              </a:lnSpc>
            </a:pPr>
            <a:r>
              <a:rPr lang="sv-SE" sz="1500" dirty="0"/>
              <a:t>ibland mer intensiv och långvarig </a:t>
            </a:r>
            <a:r>
              <a:rPr lang="sv-SE" sz="1500" dirty="0" smtClean="0"/>
              <a:t>hosta</a:t>
            </a:r>
            <a:endParaRPr lang="sv-SE" sz="1500" dirty="0"/>
          </a:p>
          <a:p>
            <a:r>
              <a:rPr lang="sv-SE" sz="1900" dirty="0"/>
              <a:t>För spädbarn en allvarlig </a:t>
            </a:r>
            <a:r>
              <a:rPr lang="sv-SE" sz="1900" dirty="0" smtClean="0"/>
              <a:t>sjukdom</a:t>
            </a:r>
          </a:p>
          <a:p>
            <a:pPr lvl="1">
              <a:spcBef>
                <a:spcPts val="300"/>
              </a:spcBef>
            </a:pPr>
            <a:r>
              <a:rPr lang="sv-SE" sz="1500" dirty="0"/>
              <a:t>inleds med förkylningssymtom och hosta</a:t>
            </a:r>
          </a:p>
          <a:p>
            <a:pPr lvl="1">
              <a:lnSpc>
                <a:spcPts val="2200"/>
              </a:lnSpc>
            </a:pPr>
            <a:r>
              <a:rPr lang="sv-SE" sz="1500" dirty="0"/>
              <a:t>successivt intensivare hosta</a:t>
            </a:r>
          </a:p>
          <a:p>
            <a:pPr lvl="1">
              <a:lnSpc>
                <a:spcPts val="2200"/>
              </a:lnSpc>
            </a:pPr>
            <a:r>
              <a:rPr lang="sv-SE" sz="1500" dirty="0"/>
              <a:t>kikningar och andningsuppehåll</a:t>
            </a:r>
          </a:p>
          <a:p>
            <a:pPr lvl="1">
              <a:lnSpc>
                <a:spcPts val="2200"/>
              </a:lnSpc>
            </a:pPr>
            <a:r>
              <a:rPr lang="sv-SE" sz="1500" dirty="0"/>
              <a:t>kräkningar</a:t>
            </a:r>
          </a:p>
          <a:p>
            <a:pPr lvl="1">
              <a:lnSpc>
                <a:spcPts val="2200"/>
              </a:lnSpc>
            </a:pPr>
            <a:r>
              <a:rPr lang="sv-SE" sz="1500" dirty="0"/>
              <a:t>e</a:t>
            </a:r>
            <a:r>
              <a:rPr lang="sv-SE" sz="1500" dirty="0" smtClean="0"/>
              <a:t>v. komplikationer med lunginflammation och hjärnpåverkan</a:t>
            </a:r>
            <a:endParaRPr lang="sv-SE" dirty="0"/>
          </a:p>
          <a:p>
            <a:endParaRPr lang="sv-SE" dirty="0"/>
          </a:p>
        </p:txBody>
      </p:sp>
    </p:spTree>
    <p:custDataLst>
      <p:tags r:id="rId1"/>
    </p:custDataLst>
    <p:extLst>
      <p:ext uri="{BB962C8B-B14F-4D97-AF65-F5344CB8AC3E}">
        <p14:creationId xmlns:p14="http://schemas.microsoft.com/office/powerpoint/2010/main" val="20978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Spädbarn blir svårast sjuka</a:t>
            </a:r>
            <a:endParaRPr lang="sv-SE" dirty="0">
              <a:solidFill>
                <a:schemeClr val="tx2"/>
              </a:solidFill>
            </a:endParaRPr>
          </a:p>
        </p:txBody>
      </p:sp>
      <p:sp>
        <p:nvSpPr>
          <p:cNvPr id="3" name="Platshållare för innehåll 2"/>
          <p:cNvSpPr>
            <a:spLocks noGrp="1"/>
          </p:cNvSpPr>
          <p:nvPr>
            <p:ph idx="1"/>
          </p:nvPr>
        </p:nvSpPr>
        <p:spPr>
          <a:xfrm>
            <a:off x="713372" y="1568221"/>
            <a:ext cx="7747060" cy="2508851"/>
          </a:xfrm>
        </p:spPr>
        <p:txBody>
          <a:bodyPr/>
          <a:lstStyle/>
          <a:p>
            <a:pPr>
              <a:lnSpc>
                <a:spcPts val="2500"/>
              </a:lnSpc>
              <a:spcBef>
                <a:spcPts val="1000"/>
              </a:spcBef>
            </a:pPr>
            <a:r>
              <a:rPr lang="sv-SE" sz="1900" dirty="0" smtClean="0"/>
              <a:t>Många </a:t>
            </a:r>
            <a:r>
              <a:rPr lang="sv-SE" sz="1900" dirty="0"/>
              <a:t>behöver sjukhusvård</a:t>
            </a:r>
          </a:p>
          <a:p>
            <a:pPr>
              <a:lnSpc>
                <a:spcPts val="2500"/>
              </a:lnSpc>
              <a:spcBef>
                <a:spcPts val="1000"/>
              </a:spcBef>
            </a:pPr>
            <a:r>
              <a:rPr lang="sv-SE" sz="1900" dirty="0"/>
              <a:t>I värsta fall </a:t>
            </a:r>
            <a:r>
              <a:rPr lang="sv-SE" sz="1900" dirty="0" smtClean="0"/>
              <a:t>blir sjukdomen livshotande</a:t>
            </a:r>
            <a:endParaRPr lang="sv-SE" sz="1900" dirty="0"/>
          </a:p>
          <a:p>
            <a:pPr>
              <a:lnSpc>
                <a:spcPts val="2500"/>
              </a:lnSpc>
              <a:spcBef>
                <a:spcPts val="1000"/>
              </a:spcBef>
            </a:pPr>
            <a:r>
              <a:rPr lang="sv-SE" sz="1900" dirty="0"/>
              <a:t>Spädbarn smittas oftast av personer i den närmaste omgivningen </a:t>
            </a:r>
            <a:r>
              <a:rPr lang="sv-SE" sz="1900" dirty="0" smtClean="0"/>
              <a:t/>
            </a:r>
            <a:br>
              <a:rPr lang="sv-SE" sz="1900" dirty="0" smtClean="0"/>
            </a:br>
            <a:r>
              <a:rPr lang="sv-SE" sz="1900" dirty="0" smtClean="0"/>
              <a:t>som </a:t>
            </a:r>
            <a:r>
              <a:rPr lang="sv-SE" sz="1900" dirty="0"/>
              <a:t>inte är medvetna om att de har </a:t>
            </a:r>
            <a:r>
              <a:rPr lang="sv-SE" sz="1900" dirty="0" smtClean="0"/>
              <a:t>kikhosta</a:t>
            </a:r>
          </a:p>
          <a:p>
            <a:pPr>
              <a:lnSpc>
                <a:spcPts val="2500"/>
              </a:lnSpc>
              <a:spcBef>
                <a:spcPts val="1000"/>
              </a:spcBef>
            </a:pPr>
            <a:r>
              <a:rPr lang="sv-SE" sz="1900" dirty="0"/>
              <a:t>D</a:t>
            </a:r>
            <a:r>
              <a:rPr lang="sv-SE" sz="1900" dirty="0" smtClean="0"/>
              <a:t>e </a:t>
            </a:r>
            <a:r>
              <a:rPr lang="sv-SE" sz="1900" dirty="0"/>
              <a:t>som </a:t>
            </a:r>
            <a:r>
              <a:rPr lang="sv-SE" sz="1900" dirty="0" smtClean="0"/>
              <a:t>är yngre än 6 månader eller inte </a:t>
            </a:r>
            <a:r>
              <a:rPr lang="sv-SE" sz="1900" dirty="0"/>
              <a:t>hunnit få </a:t>
            </a:r>
            <a:br>
              <a:rPr lang="sv-SE" sz="1900" dirty="0"/>
            </a:br>
            <a:r>
              <a:rPr lang="sv-SE" sz="1900" dirty="0" smtClean="0"/>
              <a:t>de </a:t>
            </a:r>
            <a:r>
              <a:rPr lang="sv-SE" sz="1900" dirty="0"/>
              <a:t>två första </a:t>
            </a:r>
            <a:r>
              <a:rPr lang="sv-SE" sz="1900" dirty="0" smtClean="0"/>
              <a:t>vaccindoserna, är de som drabbas svårast</a:t>
            </a:r>
          </a:p>
          <a:p>
            <a:pPr marL="0" indent="0">
              <a:buNone/>
            </a:pPr>
            <a:endParaRPr lang="sv-SE" dirty="0" smtClean="0"/>
          </a:p>
          <a:p>
            <a:pPr marL="360000" lvl="2" indent="0">
              <a:buNone/>
            </a:pPr>
            <a:r>
              <a:rPr lang="sv-SE" dirty="0" smtClean="0"/>
              <a:t>				</a:t>
            </a:r>
            <a:endParaRPr lang="sv-SE" dirty="0"/>
          </a:p>
          <a:p>
            <a:endParaRPr lang="sv-SE" dirty="0"/>
          </a:p>
        </p:txBody>
      </p:sp>
      <p:sp>
        <p:nvSpPr>
          <p:cNvPr id="8" name="textruta 7"/>
          <p:cNvSpPr txBox="1"/>
          <p:nvPr/>
        </p:nvSpPr>
        <p:spPr>
          <a:xfrm>
            <a:off x="711776" y="4214505"/>
            <a:ext cx="7028576" cy="1374735"/>
          </a:xfrm>
          <a:prstGeom prst="rect">
            <a:avLst/>
          </a:prstGeom>
          <a:solidFill>
            <a:schemeClr val="accent3">
              <a:lumMod val="20000"/>
              <a:lumOff val="80000"/>
            </a:schemeClr>
          </a:solidFill>
        </p:spPr>
        <p:txBody>
          <a:bodyPr wrap="square" rtlCol="0">
            <a:spAutoFit/>
          </a:bodyPr>
          <a:lstStyle/>
          <a:p>
            <a:pPr>
              <a:lnSpc>
                <a:spcPts val="2500"/>
              </a:lnSpc>
            </a:pPr>
            <a:r>
              <a:rPr lang="sv-SE" sz="1500" b="1" dirty="0"/>
              <a:t>När barn under tre månader </a:t>
            </a:r>
            <a:r>
              <a:rPr lang="sv-SE" sz="1500" b="1" dirty="0" smtClean="0"/>
              <a:t>får </a:t>
            </a:r>
            <a:r>
              <a:rPr lang="sv-SE" sz="1500" b="1" dirty="0"/>
              <a:t>kikhosta: </a:t>
            </a:r>
            <a:endParaRPr lang="sv-SE" sz="1500" b="1" dirty="0" smtClean="0"/>
          </a:p>
          <a:p>
            <a:pPr>
              <a:lnSpc>
                <a:spcPts val="2500"/>
              </a:lnSpc>
            </a:pPr>
            <a:r>
              <a:rPr lang="sv-SE" sz="1500" b="1" dirty="0" smtClean="0"/>
              <a:t>• Fyra </a:t>
            </a:r>
            <a:r>
              <a:rPr lang="sv-SE" sz="1500" b="1" dirty="0"/>
              <a:t>av tio får någon komplikation (ofta apné, dvs andningsuppehåll) </a:t>
            </a:r>
            <a:endParaRPr lang="sv-SE" sz="1500" b="1" dirty="0" smtClean="0"/>
          </a:p>
          <a:p>
            <a:pPr>
              <a:lnSpc>
                <a:spcPts val="2500"/>
              </a:lnSpc>
            </a:pPr>
            <a:r>
              <a:rPr lang="sv-SE" sz="1500" b="1" dirty="0" smtClean="0"/>
              <a:t>• Sju </a:t>
            </a:r>
            <a:r>
              <a:rPr lang="sv-SE" sz="1500" b="1" dirty="0"/>
              <a:t>av tio läggs in på sjukhus </a:t>
            </a:r>
            <a:r>
              <a:rPr lang="sv-SE" sz="1500" b="1" dirty="0" smtClean="0"/>
              <a:t>(</a:t>
            </a:r>
            <a:r>
              <a:rPr lang="sv-SE" sz="1500" b="1" dirty="0"/>
              <a:t>av dessa har nästan alla apné) </a:t>
            </a:r>
            <a:endParaRPr lang="sv-SE" sz="1500" b="1" dirty="0" smtClean="0"/>
          </a:p>
          <a:p>
            <a:pPr>
              <a:lnSpc>
                <a:spcPts val="2500"/>
              </a:lnSpc>
            </a:pPr>
            <a:r>
              <a:rPr lang="sv-SE" sz="1500" b="1" dirty="0" smtClean="0"/>
              <a:t>• Åtta </a:t>
            </a:r>
            <a:r>
              <a:rPr lang="sv-SE" sz="1500" b="1" dirty="0"/>
              <a:t>av tio har attackvis hosta under 21 dagar eller </a:t>
            </a:r>
            <a:r>
              <a:rPr lang="sv-SE" sz="1500" b="1" dirty="0" smtClean="0"/>
              <a:t>längre</a:t>
            </a:r>
          </a:p>
        </p:txBody>
      </p:sp>
    </p:spTree>
    <p:custDataLst>
      <p:tags r:id="rId1"/>
    </p:custDataLst>
    <p:extLst>
      <p:ext uri="{BB962C8B-B14F-4D97-AF65-F5344CB8AC3E}">
        <p14:creationId xmlns:p14="http://schemas.microsoft.com/office/powerpoint/2010/main" val="413426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Detta är en kikning</a:t>
            </a:r>
            <a:endParaRPr lang="sv-SE" dirty="0">
              <a:solidFill>
                <a:schemeClr val="tx2"/>
              </a:solidFill>
            </a:endParaRPr>
          </a:p>
        </p:txBody>
      </p:sp>
      <p:sp>
        <p:nvSpPr>
          <p:cNvPr id="3" name="Platshållare för innehåll 2"/>
          <p:cNvSpPr>
            <a:spLocks noGrp="1"/>
          </p:cNvSpPr>
          <p:nvPr>
            <p:ph idx="1"/>
          </p:nvPr>
        </p:nvSpPr>
        <p:spPr>
          <a:xfrm>
            <a:off x="713372" y="1568221"/>
            <a:ext cx="7243004" cy="3805467"/>
          </a:xfrm>
        </p:spPr>
        <p:txBody>
          <a:bodyPr/>
          <a:lstStyle/>
          <a:p>
            <a:pPr marL="0" indent="0">
              <a:lnSpc>
                <a:spcPts val="2400"/>
              </a:lnSpc>
              <a:buNone/>
            </a:pPr>
            <a:r>
              <a:rPr lang="sv-SE" sz="1900" dirty="0" smtClean="0"/>
              <a:t>En kikning uppstår när en person drar efter andan för att få luft, efter </a:t>
            </a:r>
            <a:r>
              <a:rPr lang="sv-SE" sz="1900" dirty="0"/>
              <a:t>en lång </a:t>
            </a:r>
            <a:r>
              <a:rPr lang="sv-SE" sz="1900" dirty="0" smtClean="0"/>
              <a:t>hostattack. </a:t>
            </a:r>
            <a:br>
              <a:rPr lang="sv-SE" sz="1900" dirty="0" smtClean="0"/>
            </a:br>
            <a:endParaRPr lang="sv-SE" sz="1900" dirty="0" smtClean="0"/>
          </a:p>
          <a:p>
            <a:pPr>
              <a:lnSpc>
                <a:spcPts val="1500"/>
              </a:lnSpc>
            </a:pPr>
            <a:r>
              <a:rPr lang="sv-SE" sz="1900" dirty="0" smtClean="0">
                <a:hlinkClick r:id="rId4"/>
              </a:rPr>
              <a:t>Spädbarn med kikhosta – film från Mayo </a:t>
            </a:r>
            <a:r>
              <a:rPr lang="sv-SE" sz="1900" dirty="0" err="1" smtClean="0">
                <a:hlinkClick r:id="rId4"/>
              </a:rPr>
              <a:t>clinic</a:t>
            </a:r>
            <a:r>
              <a:rPr lang="sv-SE" sz="1900" dirty="0" smtClean="0">
                <a:hlinkClick r:id="rId4"/>
              </a:rPr>
              <a:t>, USA</a:t>
            </a:r>
            <a:r>
              <a:rPr lang="sv-SE" sz="1900" dirty="0" smtClean="0"/>
              <a:t> </a:t>
            </a:r>
          </a:p>
          <a:p>
            <a:pPr marL="180000" lvl="1" indent="0">
              <a:lnSpc>
                <a:spcPts val="1500"/>
              </a:lnSpc>
              <a:buNone/>
            </a:pPr>
            <a:endParaRPr lang="sv-SE" sz="1400" dirty="0" smtClean="0">
              <a:solidFill>
                <a:schemeClr val="tx1">
                  <a:lumMod val="50000"/>
                  <a:lumOff val="50000"/>
                </a:schemeClr>
              </a:solidFill>
            </a:endParaRPr>
          </a:p>
          <a:p>
            <a:pPr>
              <a:lnSpc>
                <a:spcPts val="1500"/>
              </a:lnSpc>
              <a:spcBef>
                <a:spcPts val="2000"/>
              </a:spcBef>
            </a:pPr>
            <a:r>
              <a:rPr lang="sv-SE" sz="1900" dirty="0" smtClean="0">
                <a:hlinkClick r:id="rId5"/>
              </a:rPr>
              <a:t>Så låter kikhosta hos ett barn – ljudfil </a:t>
            </a:r>
            <a:r>
              <a:rPr lang="sv-SE" sz="1900" dirty="0">
                <a:hlinkClick r:id="rId5"/>
              </a:rPr>
              <a:t>från </a:t>
            </a:r>
            <a:r>
              <a:rPr lang="sv-SE" sz="1900" dirty="0" smtClean="0">
                <a:hlinkClick r:id="rId5"/>
              </a:rPr>
              <a:t>CDC och pkids.org</a:t>
            </a:r>
            <a:r>
              <a:rPr lang="sv-SE" sz="1900" dirty="0"/>
              <a:t/>
            </a:r>
            <a:br>
              <a:rPr lang="sv-SE" sz="1900" dirty="0"/>
            </a:br>
            <a:r>
              <a:rPr lang="sv-SE" sz="1900" dirty="0" smtClean="0"/>
              <a:t/>
            </a:r>
            <a:br>
              <a:rPr lang="sv-SE" sz="1900" dirty="0" smtClean="0"/>
            </a:br>
            <a:r>
              <a:rPr lang="sv-SE" sz="1900" dirty="0" smtClean="0"/>
              <a:t>Klicka på länken till ljudfilen i det fönster som öppnas. </a:t>
            </a:r>
            <a:r>
              <a:rPr lang="sv-SE" sz="1400" dirty="0" smtClean="0">
                <a:solidFill>
                  <a:schemeClr val="tx1">
                    <a:lumMod val="50000"/>
                    <a:lumOff val="50000"/>
                  </a:schemeClr>
                </a:solidFill>
              </a:rPr>
              <a:t/>
            </a:r>
            <a:br>
              <a:rPr lang="sv-SE" sz="1400" dirty="0" smtClean="0">
                <a:solidFill>
                  <a:schemeClr val="tx1">
                    <a:lumMod val="50000"/>
                    <a:lumOff val="50000"/>
                  </a:schemeClr>
                </a:solidFill>
              </a:rPr>
            </a:br>
            <a:endParaRPr lang="sv-SE" sz="1400" dirty="0"/>
          </a:p>
          <a:p>
            <a:pPr marL="180000" lvl="1" indent="0">
              <a:lnSpc>
                <a:spcPts val="1500"/>
              </a:lnSpc>
              <a:spcBef>
                <a:spcPts val="2000"/>
              </a:spcBef>
              <a:buNone/>
            </a:pPr>
            <a:endParaRPr lang="sv-SE" sz="1400" dirty="0" smtClean="0">
              <a:solidFill>
                <a:schemeClr val="tx1">
                  <a:lumMod val="50000"/>
                  <a:lumOff val="50000"/>
                </a:schemeClr>
              </a:solidFill>
            </a:endParaRPr>
          </a:p>
          <a:p>
            <a:pPr marL="180000" lvl="1" indent="0">
              <a:lnSpc>
                <a:spcPts val="1500"/>
              </a:lnSpc>
              <a:spcBef>
                <a:spcPts val="2000"/>
              </a:spcBef>
              <a:buNone/>
            </a:pPr>
            <a:endParaRPr lang="sv-SE" sz="1400" dirty="0" smtClean="0">
              <a:solidFill>
                <a:schemeClr val="tx1">
                  <a:lumMod val="50000"/>
                  <a:lumOff val="50000"/>
                </a:schemeClr>
              </a:solidFill>
            </a:endParaRPr>
          </a:p>
          <a:p>
            <a:pPr marL="180000" lvl="1" indent="0">
              <a:lnSpc>
                <a:spcPts val="1500"/>
              </a:lnSpc>
              <a:spcBef>
                <a:spcPts val="2000"/>
              </a:spcBef>
              <a:buNone/>
            </a:pPr>
            <a:endParaRPr lang="sv-SE" sz="1400" dirty="0">
              <a:solidFill>
                <a:schemeClr val="tx1">
                  <a:lumMod val="50000"/>
                  <a:lumOff val="50000"/>
                </a:schemeClr>
              </a:solidFill>
            </a:endParaRPr>
          </a:p>
          <a:p>
            <a:pPr>
              <a:lnSpc>
                <a:spcPts val="1500"/>
              </a:lnSpc>
              <a:spcBef>
                <a:spcPts val="2000"/>
              </a:spcBef>
            </a:pPr>
            <a:endParaRPr lang="sv-SE" sz="1900" dirty="0"/>
          </a:p>
          <a:p>
            <a:pPr>
              <a:lnSpc>
                <a:spcPts val="1500"/>
              </a:lnSpc>
              <a:spcBef>
                <a:spcPts val="2000"/>
              </a:spcBef>
            </a:pPr>
            <a:endParaRPr lang="sv-SE" sz="1900" dirty="0" smtClean="0"/>
          </a:p>
          <a:p>
            <a:pPr indent="0">
              <a:lnSpc>
                <a:spcPts val="1500"/>
              </a:lnSpc>
              <a:spcBef>
                <a:spcPts val="600"/>
              </a:spcBef>
              <a:buNone/>
            </a:pPr>
            <a:r>
              <a:rPr lang="sv-SE" sz="1200" dirty="0" smtClean="0">
                <a:solidFill>
                  <a:schemeClr val="tx1">
                    <a:lumMod val="50000"/>
                    <a:lumOff val="50000"/>
                  </a:schemeClr>
                </a:solidFill>
              </a:rPr>
              <a:t/>
            </a:r>
            <a:br>
              <a:rPr lang="sv-SE" sz="1200" dirty="0" smtClean="0">
                <a:solidFill>
                  <a:schemeClr val="tx1">
                    <a:lumMod val="50000"/>
                    <a:lumOff val="50000"/>
                  </a:schemeClr>
                </a:solidFill>
              </a:rPr>
            </a:br>
            <a:r>
              <a:rPr lang="sv-SE" sz="1200" dirty="0" smtClean="0">
                <a:solidFill>
                  <a:schemeClr val="tx1">
                    <a:lumMod val="50000"/>
                    <a:lumOff val="50000"/>
                  </a:schemeClr>
                </a:solidFill>
              </a:rPr>
              <a:t/>
            </a:r>
            <a:br>
              <a:rPr lang="sv-SE" sz="1200" dirty="0" smtClean="0">
                <a:solidFill>
                  <a:schemeClr val="tx1">
                    <a:lumMod val="50000"/>
                    <a:lumOff val="50000"/>
                  </a:schemeClr>
                </a:solidFill>
              </a:rPr>
            </a:br>
            <a:endParaRPr lang="sv-SE" sz="1200" dirty="0" smtClean="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59514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Kikhosta i världen och i Sverige</a:t>
            </a:r>
            <a:endParaRPr lang="sv-SE" dirty="0">
              <a:solidFill>
                <a:schemeClr val="tx2"/>
              </a:solidFill>
            </a:endParaRPr>
          </a:p>
        </p:txBody>
      </p:sp>
      <p:sp>
        <p:nvSpPr>
          <p:cNvPr id="3" name="Platshållare för innehåll 2"/>
          <p:cNvSpPr>
            <a:spLocks noGrp="1"/>
          </p:cNvSpPr>
          <p:nvPr>
            <p:ph idx="1"/>
          </p:nvPr>
        </p:nvSpPr>
        <p:spPr>
          <a:xfrm>
            <a:off x="713372" y="1568221"/>
            <a:ext cx="4362684" cy="3805467"/>
          </a:xfrm>
        </p:spPr>
        <p:txBody>
          <a:bodyPr/>
          <a:lstStyle/>
          <a:p>
            <a:pPr>
              <a:lnSpc>
                <a:spcPts val="2500"/>
              </a:lnSpc>
            </a:pPr>
            <a:r>
              <a:rPr lang="sv-SE" sz="1900" dirty="0"/>
              <a:t>En vanlig sjukdom över hela världen</a:t>
            </a:r>
          </a:p>
          <a:p>
            <a:pPr>
              <a:lnSpc>
                <a:spcPts val="2500"/>
              </a:lnSpc>
            </a:pPr>
            <a:r>
              <a:rPr lang="sv-SE" sz="1900" dirty="0"/>
              <a:t>Orsakar ca 195 000 dödsfall </a:t>
            </a:r>
            <a:r>
              <a:rPr lang="sv-SE" sz="1900" dirty="0" smtClean="0"/>
              <a:t/>
            </a:r>
            <a:br>
              <a:rPr lang="sv-SE" sz="1900" dirty="0" smtClean="0"/>
            </a:br>
            <a:r>
              <a:rPr lang="sv-SE" sz="1900" dirty="0" smtClean="0"/>
              <a:t>per </a:t>
            </a:r>
            <a:r>
              <a:rPr lang="sv-SE" sz="1900" dirty="0"/>
              <a:t>år bland barn</a:t>
            </a:r>
          </a:p>
          <a:p>
            <a:pPr>
              <a:lnSpc>
                <a:spcPts val="2500"/>
              </a:lnSpc>
            </a:pPr>
            <a:r>
              <a:rPr lang="sv-SE" sz="1900" dirty="0"/>
              <a:t>Förekommer året runt och </a:t>
            </a:r>
            <a:r>
              <a:rPr lang="sv-SE" sz="1900" dirty="0" smtClean="0"/>
              <a:t/>
            </a:r>
            <a:br>
              <a:rPr lang="sv-SE" sz="1900" dirty="0" smtClean="0"/>
            </a:br>
            <a:r>
              <a:rPr lang="sv-SE" sz="1900" dirty="0" smtClean="0"/>
              <a:t>varierar naturligt </a:t>
            </a:r>
            <a:r>
              <a:rPr lang="sv-SE" sz="1900" dirty="0"/>
              <a:t>från år till år</a:t>
            </a:r>
          </a:p>
          <a:p>
            <a:pPr>
              <a:lnSpc>
                <a:spcPts val="2500"/>
              </a:lnSpc>
            </a:pPr>
            <a:r>
              <a:rPr lang="sv-SE" sz="1900" dirty="0"/>
              <a:t>Har ökat i många länder </a:t>
            </a:r>
            <a:br>
              <a:rPr lang="sv-SE" sz="1900" dirty="0"/>
            </a:br>
            <a:r>
              <a:rPr lang="sv-SE" sz="1900" dirty="0"/>
              <a:t>de senaste åren</a:t>
            </a:r>
          </a:p>
          <a:p>
            <a:pPr>
              <a:lnSpc>
                <a:spcPts val="2500"/>
              </a:lnSpc>
            </a:pPr>
            <a:r>
              <a:rPr lang="sv-SE" sz="1900" dirty="0"/>
              <a:t>Tidigare flera år av stabilt </a:t>
            </a:r>
            <a:r>
              <a:rPr lang="sv-SE" sz="1900" dirty="0" smtClean="0"/>
              <a:t/>
            </a:r>
            <a:br>
              <a:rPr lang="sv-SE" sz="1900" dirty="0" smtClean="0"/>
            </a:br>
            <a:r>
              <a:rPr lang="sv-SE" sz="1900" dirty="0" smtClean="0"/>
              <a:t>låg </a:t>
            </a:r>
            <a:r>
              <a:rPr lang="sv-SE" sz="1900" dirty="0"/>
              <a:t>förekomst i Sverige, </a:t>
            </a:r>
            <a:r>
              <a:rPr lang="sv-SE" sz="1900" dirty="0" smtClean="0"/>
              <a:t/>
            </a:r>
            <a:br>
              <a:rPr lang="sv-SE" sz="1900" dirty="0" smtClean="0"/>
            </a:br>
            <a:r>
              <a:rPr lang="sv-SE" sz="1900" dirty="0" smtClean="0"/>
              <a:t>med </a:t>
            </a:r>
            <a:r>
              <a:rPr lang="sv-SE" sz="1900" dirty="0"/>
              <a:t>fler </a:t>
            </a:r>
            <a:r>
              <a:rPr lang="sv-SE" sz="1900" dirty="0" smtClean="0"/>
              <a:t>fall </a:t>
            </a:r>
            <a:r>
              <a:rPr lang="sv-SE" sz="1900" dirty="0"/>
              <a:t>under 2014</a:t>
            </a:r>
            <a:endParaRPr lang="sv-SE" sz="1900" dirty="0">
              <a:solidFill>
                <a:srgbClr val="FF0000"/>
              </a:solidFill>
            </a:endParaRPr>
          </a:p>
        </p:txBody>
      </p:sp>
      <p:pic>
        <p:nvPicPr>
          <p:cNvPr id="7" name="Bildobjekt 6" descr="jordkl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772816"/>
            <a:ext cx="3385898" cy="3384376"/>
          </a:xfrm>
          <a:prstGeom prst="rect">
            <a:avLst/>
          </a:prstGeom>
        </p:spPr>
      </p:pic>
    </p:spTree>
    <p:custDataLst>
      <p:tags r:id="rId1"/>
    </p:custDataLst>
    <p:extLst>
      <p:ext uri="{BB962C8B-B14F-4D97-AF65-F5344CB8AC3E}">
        <p14:creationId xmlns:p14="http://schemas.microsoft.com/office/powerpoint/2010/main" val="248351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819068" cy="911990"/>
          </a:xfrm>
        </p:spPr>
        <p:txBody>
          <a:bodyPr/>
          <a:lstStyle/>
          <a:p>
            <a:r>
              <a:rPr lang="sv-SE" dirty="0" smtClean="0">
                <a:solidFill>
                  <a:schemeClr val="tx2"/>
                </a:solidFill>
              </a:rPr>
              <a:t>Kikhosta har minskat genom vaccination</a:t>
            </a:r>
            <a:endParaRPr lang="sv-SE" dirty="0">
              <a:solidFill>
                <a:schemeClr val="tx2"/>
              </a:solidFill>
            </a:endParaRPr>
          </a:p>
        </p:txBody>
      </p:sp>
      <p:sp>
        <p:nvSpPr>
          <p:cNvPr id="3" name="Platshållare för innehåll 2"/>
          <p:cNvSpPr>
            <a:spLocks noGrp="1"/>
          </p:cNvSpPr>
          <p:nvPr>
            <p:ph idx="1"/>
          </p:nvPr>
        </p:nvSpPr>
        <p:spPr>
          <a:xfrm>
            <a:off x="713372" y="1568221"/>
            <a:ext cx="7819068" cy="3805467"/>
          </a:xfrm>
        </p:spPr>
        <p:txBody>
          <a:bodyPr/>
          <a:lstStyle/>
          <a:p>
            <a:pPr>
              <a:spcBef>
                <a:spcPts val="600"/>
              </a:spcBef>
            </a:pPr>
            <a:r>
              <a:rPr lang="sv-SE" sz="1700" dirty="0"/>
              <a:t>Vaccination mot kikhosta återinfördes 1996</a:t>
            </a:r>
          </a:p>
          <a:p>
            <a:pPr>
              <a:spcBef>
                <a:spcPts val="600"/>
              </a:spcBef>
            </a:pPr>
            <a:r>
              <a:rPr lang="sv-SE" sz="1700" dirty="0"/>
              <a:t>Därför blir färre sjuka i kikhosta idag, oavsett ålder</a:t>
            </a:r>
          </a:p>
          <a:p>
            <a:pPr>
              <a:spcBef>
                <a:spcPts val="600"/>
              </a:spcBef>
            </a:pPr>
            <a:r>
              <a:rPr lang="sv-SE" sz="1700" dirty="0"/>
              <a:t>Spädbarn löper större risk att insjukna än andra </a:t>
            </a:r>
            <a:r>
              <a:rPr lang="sv-SE" sz="1700" dirty="0" smtClean="0"/>
              <a:t>åldersgrupper</a:t>
            </a:r>
            <a:endParaRPr lang="sv-SE" sz="1700" dirty="0"/>
          </a:p>
        </p:txBody>
      </p:sp>
      <p:grpSp>
        <p:nvGrpSpPr>
          <p:cNvPr id="13" name="Grupp 12" descr="Diagram över hur antalet fall av kikhosta har minska när vaccination infördes"/>
          <p:cNvGrpSpPr/>
          <p:nvPr/>
        </p:nvGrpSpPr>
        <p:grpSpPr>
          <a:xfrm>
            <a:off x="746338" y="2930961"/>
            <a:ext cx="5913894" cy="2946311"/>
            <a:chOff x="665881" y="2840847"/>
            <a:chExt cx="5913894" cy="2946311"/>
          </a:xfrm>
        </p:grpSpPr>
        <p:sp>
          <p:nvSpPr>
            <p:cNvPr id="14" name="textruta 13" descr="Rubrik till diagram"/>
            <p:cNvSpPr txBox="1"/>
            <p:nvPr/>
          </p:nvSpPr>
          <p:spPr>
            <a:xfrm>
              <a:off x="665881" y="2840847"/>
              <a:ext cx="2008883" cy="246221"/>
            </a:xfrm>
            <a:prstGeom prst="rect">
              <a:avLst/>
            </a:prstGeom>
            <a:noFill/>
          </p:spPr>
          <p:txBody>
            <a:bodyPr wrap="none" rtlCol="0">
              <a:spAutoFit/>
            </a:bodyPr>
            <a:lstStyle/>
            <a:p>
              <a:r>
                <a:rPr lang="sv-SE" sz="1000" dirty="0"/>
                <a:t>Antal fall per 100 </a:t>
              </a:r>
              <a:r>
                <a:rPr lang="sv-SE" sz="1000"/>
                <a:t>000 </a:t>
              </a:r>
              <a:r>
                <a:rPr lang="sv-SE" sz="1000" smtClean="0"/>
                <a:t>spädbarn</a:t>
              </a:r>
              <a:endParaRPr lang="sv-SE" sz="1000" dirty="0"/>
            </a:p>
          </p:txBody>
        </p:sp>
        <p:pic>
          <p:nvPicPr>
            <p:cNvPr id="15" name="Bildobjekt 14" descr="Diagram över antal fall av kikhosta från 1989 till 20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82" y="3126684"/>
              <a:ext cx="5806093" cy="2660474"/>
            </a:xfrm>
            <a:prstGeom prst="rect">
              <a:avLst/>
            </a:prstGeom>
          </p:spPr>
        </p:pic>
      </p:grpSp>
    </p:spTree>
    <p:custDataLst>
      <p:tags r:id="rId1"/>
    </p:custDataLst>
    <p:extLst>
      <p:ext uri="{BB962C8B-B14F-4D97-AF65-F5344CB8AC3E}">
        <p14:creationId xmlns:p14="http://schemas.microsoft.com/office/powerpoint/2010/main" val="23318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675052" cy="911990"/>
          </a:xfrm>
        </p:spPr>
        <p:txBody>
          <a:bodyPr/>
          <a:lstStyle/>
          <a:p>
            <a:r>
              <a:rPr lang="sv-SE" dirty="0" smtClean="0">
                <a:solidFill>
                  <a:schemeClr val="tx2"/>
                </a:solidFill>
              </a:rPr>
              <a:t>Kikhosta förekommer trots vaccination</a:t>
            </a:r>
            <a:endParaRPr lang="sv-SE" dirty="0">
              <a:solidFill>
                <a:schemeClr val="tx2"/>
              </a:solidFill>
            </a:endParaRPr>
          </a:p>
        </p:txBody>
      </p:sp>
      <p:sp>
        <p:nvSpPr>
          <p:cNvPr id="3" name="Platshållare för innehåll 2"/>
          <p:cNvSpPr>
            <a:spLocks noGrp="1"/>
          </p:cNvSpPr>
          <p:nvPr>
            <p:ph idx="1"/>
          </p:nvPr>
        </p:nvSpPr>
        <p:spPr>
          <a:xfrm>
            <a:off x="713372" y="1568221"/>
            <a:ext cx="6738948" cy="3805467"/>
          </a:xfrm>
        </p:spPr>
        <p:txBody>
          <a:bodyPr/>
          <a:lstStyle/>
          <a:p>
            <a:r>
              <a:rPr lang="sv-SE" sz="1900" dirty="0" smtClean="0"/>
              <a:t>Varken vaccination eller sjukdom ger ett fullständigt </a:t>
            </a:r>
            <a:br>
              <a:rPr lang="sv-SE" sz="1900" dirty="0" smtClean="0"/>
            </a:br>
            <a:r>
              <a:rPr lang="sv-SE" sz="1900" dirty="0" smtClean="0"/>
              <a:t>och livslångt skydd</a:t>
            </a:r>
          </a:p>
          <a:p>
            <a:r>
              <a:rPr lang="sv-SE" sz="1900" dirty="0"/>
              <a:t>Vaccination: </a:t>
            </a:r>
          </a:p>
          <a:p>
            <a:pPr lvl="1">
              <a:lnSpc>
                <a:spcPts val="2200"/>
              </a:lnSpc>
              <a:spcBef>
                <a:spcPts val="300"/>
              </a:spcBef>
            </a:pPr>
            <a:r>
              <a:rPr lang="sv-SE" sz="1600" dirty="0"/>
              <a:t>Skydd mot allvarlig sjukdom uppnås efter första dosen vaccin, </a:t>
            </a:r>
            <a:r>
              <a:rPr lang="sv-SE" sz="1600" dirty="0" smtClean="0"/>
              <a:t/>
            </a:r>
            <a:br>
              <a:rPr lang="sv-SE" sz="1600" dirty="0" smtClean="0"/>
            </a:br>
            <a:r>
              <a:rPr lang="sv-SE" sz="1600" dirty="0" smtClean="0"/>
              <a:t>vid </a:t>
            </a:r>
            <a:r>
              <a:rPr lang="sv-SE" sz="1600" dirty="0"/>
              <a:t>2</a:t>
            </a:r>
            <a:r>
              <a:rPr lang="sv-SE" sz="1600" dirty="0" smtClean="0"/>
              <a:t>, 5–3 </a:t>
            </a:r>
            <a:r>
              <a:rPr lang="sv-SE" sz="1600" dirty="0"/>
              <a:t>månaders ålder</a:t>
            </a:r>
          </a:p>
          <a:p>
            <a:pPr lvl="1">
              <a:lnSpc>
                <a:spcPts val="2200"/>
              </a:lnSpc>
            </a:pPr>
            <a:r>
              <a:rPr lang="sv-SE" sz="1600" dirty="0" smtClean="0"/>
              <a:t>80–90 </a:t>
            </a:r>
            <a:r>
              <a:rPr lang="sv-SE" sz="1600" dirty="0"/>
              <a:t>% skydd uppnås efter tredje dosen vaccin</a:t>
            </a:r>
          </a:p>
          <a:p>
            <a:pPr lvl="1">
              <a:lnSpc>
                <a:spcPts val="2200"/>
              </a:lnSpc>
            </a:pPr>
            <a:r>
              <a:rPr lang="sv-SE" sz="1600" dirty="0"/>
              <a:t>Immuniteten beräknas avta efter ca fem år</a:t>
            </a:r>
          </a:p>
          <a:p>
            <a:r>
              <a:rPr lang="sv-SE" sz="1900" dirty="0"/>
              <a:t>Naturlig infektion: </a:t>
            </a:r>
          </a:p>
          <a:p>
            <a:pPr lvl="1">
              <a:lnSpc>
                <a:spcPts val="2100"/>
              </a:lnSpc>
              <a:spcBef>
                <a:spcPts val="300"/>
              </a:spcBef>
            </a:pPr>
            <a:r>
              <a:rPr lang="sv-SE" sz="1600" dirty="0"/>
              <a:t>Immunitet efter naturlig infektion avtar över tid och kvarstår i ca 15 år</a:t>
            </a:r>
          </a:p>
          <a:p>
            <a:r>
              <a:rPr lang="sv-SE" sz="1900" dirty="0" smtClean="0"/>
              <a:t>Både den som vaccinerats och den som har naturlig immunitet kan bli lindrigt sjuk och omedvetet sprida smitta</a:t>
            </a:r>
          </a:p>
        </p:txBody>
      </p:sp>
    </p:spTree>
    <p:custDataLst>
      <p:tags r:id="rId1"/>
    </p:custDataLst>
    <p:extLst>
      <p:ext uri="{BB962C8B-B14F-4D97-AF65-F5344CB8AC3E}">
        <p14:creationId xmlns:p14="http://schemas.microsoft.com/office/powerpoint/2010/main" val="208306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Folkhälsomyndigheten grön">
  <a:themeElements>
    <a:clrScheme name="FoHM grön">
      <a:dk1>
        <a:sysClr val="windowText" lastClr="000000"/>
      </a:dk1>
      <a:lt1>
        <a:sysClr val="window" lastClr="FFFFFF"/>
      </a:lt1>
      <a:dk2>
        <a:srgbClr val="009284"/>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Presentationsmall - sve.potx" id="{B97A799E-E9FA-4D78-A1BF-9E8725DDC925}" vid="{22AAE387-0BF1-4715-9967-FFBADC8AA38D}"/>
    </a:ext>
  </a:extLst>
</a:theme>
</file>

<file path=ppt/theme/theme2.xml><?xml version="1.0" encoding="utf-8"?>
<a:theme xmlns:a="http://schemas.openxmlformats.org/drawingml/2006/main" name="Folkhälsomyndigheten blå">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Presentationsmall - sve.potx" id="{B97A799E-E9FA-4D78-A1BF-9E8725DDC925}" vid="{547198F1-58F1-4EDB-9476-AA6280CDD71B}"/>
    </a:ext>
  </a:extLst>
</a:theme>
</file>

<file path=ppt/theme/theme3.xml><?xml version="1.0" encoding="utf-8"?>
<a:theme xmlns:a="http://schemas.openxmlformats.org/drawingml/2006/main" name="Folkhälsomyndigheten grön">
  <a:themeElements>
    <a:clrScheme name="FoHM grön">
      <a:dk1>
        <a:sysClr val="windowText" lastClr="000000"/>
      </a:dk1>
      <a:lt1>
        <a:sysClr val="window" lastClr="FFFFFF"/>
      </a:lt1>
      <a:dk2>
        <a:srgbClr val="009284"/>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Presentationsmall - sve.potx" id="{B97A799E-E9FA-4D78-A1BF-9E8725DDC925}" vid="{22AAE387-0BF1-4715-9967-FFBADC8AA38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 sve</Template>
  <TotalTime>2855</TotalTime>
  <Words>3496</Words>
  <Application>Microsoft Office PowerPoint</Application>
  <PresentationFormat>Bildspel på skärmen (4:3)</PresentationFormat>
  <Paragraphs>254</Paragraphs>
  <Slides>31</Slides>
  <Notes>27</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31</vt:i4>
      </vt:variant>
    </vt:vector>
  </HeadingPairs>
  <TitlesOfParts>
    <vt:vector size="37" baseType="lpstr">
      <vt:lpstr>Arial</vt:lpstr>
      <vt:lpstr>Calibri</vt:lpstr>
      <vt:lpstr>Tahoma</vt:lpstr>
      <vt:lpstr>1_Folkhälsomyndigheten grön</vt:lpstr>
      <vt:lpstr>Folkhälsomyndigheten blå</vt:lpstr>
      <vt:lpstr>Folkhälsomyndigheten grön</vt:lpstr>
      <vt:lpstr>  Att förebygga kikhosta  hos spädbarn  </vt:lpstr>
      <vt:lpstr>PowerPoint-presentation</vt:lpstr>
      <vt:lpstr>Om kikhosta idag</vt:lpstr>
      <vt:lpstr>Detta är kikhosta</vt:lpstr>
      <vt:lpstr>Spädbarn blir svårast sjuka</vt:lpstr>
      <vt:lpstr>Detta är en kikning</vt:lpstr>
      <vt:lpstr>Kikhosta i världen och i Sverige</vt:lpstr>
      <vt:lpstr>Kikhosta har minskat genom vaccination</vt:lpstr>
      <vt:lpstr>Kikhosta förekommer trots vaccination</vt:lpstr>
      <vt:lpstr>Kikhosta förekommer fortfarande</vt:lpstr>
      <vt:lpstr>Rapporterade fall av kikhosta  i Sverige 2007–juli 2016</vt:lpstr>
      <vt:lpstr>PowerPoint-presentation</vt:lpstr>
      <vt:lpstr>Stärka de förebyggande insatserna </vt:lpstr>
      <vt:lpstr>Erbjuda vaccination i tid</vt:lpstr>
      <vt:lpstr>Vaccinationsschemat</vt:lpstr>
      <vt:lpstr>Diagnostisera och behandla tidigt</vt:lpstr>
      <vt:lpstr>Symtom hos spädbarn som motiverar provtagning för kikhosta</vt:lpstr>
      <vt:lpstr>Symtom hos barn och vuxna  som motiverar provtagning</vt:lpstr>
      <vt:lpstr>Diagnosmetoder vid kikhostans faser</vt:lpstr>
      <vt:lpstr>Diagnosmetoder vid kikhostans faser</vt:lpstr>
      <vt:lpstr>Diagnosmetoder vid kikhostans faser</vt:lpstr>
      <vt:lpstr>Diagnosmetoder vid kikhostans faser</vt:lpstr>
      <vt:lpstr>Diagnosmetoder vid kikhostans faser</vt:lpstr>
      <vt:lpstr>Diagnosmetoder vid kikhostans faser</vt:lpstr>
      <vt:lpstr>Diagnosmetoder vid kikhostans faser</vt:lpstr>
      <vt:lpstr>Diagnosmetoder vid kikhostans faser</vt:lpstr>
      <vt:lpstr>Diagnosmetoder vid kikhostans faser</vt:lpstr>
      <vt:lpstr>Hög uppmärksamhet på kikhosta</vt:lpstr>
      <vt:lpstr>Att känna till</vt:lpstr>
      <vt:lpstr>PowerPoint-presentation</vt:lpstr>
      <vt:lpstr>Mer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Användarinstruktion och tips</dc:title>
  <dc:creator>Madelene Danielsson</dc:creator>
  <cp:lastModifiedBy>Anders Burholm</cp:lastModifiedBy>
  <cp:revision>268</cp:revision>
  <cp:lastPrinted>2016-06-28T15:15:42Z</cp:lastPrinted>
  <dcterms:created xsi:type="dcterms:W3CDTF">2016-05-27T11:34:58Z</dcterms:created>
  <dcterms:modified xsi:type="dcterms:W3CDTF">2020-06-22T15:10:45Z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BFD5D4B4-72C4-47BE-9364-A13C91DAC0F4</vt:lpwstr>
  </property>
  <property fmtid="{D5CDD505-2E9C-101B-9397-08002B2CF9AE}" pid="3" name="ArticulatePath">
    <vt:lpwstr>forebygga-kikhosta-spadbarn-talmanus-160829</vt:lpwstr>
  </property>
</Properties>
</file>