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753" r:id="rId5"/>
  </p:sldMasterIdLst>
  <p:notesMasterIdLst>
    <p:notesMasterId r:id="rId34"/>
  </p:notesMasterIdLst>
  <p:handoutMasterIdLst>
    <p:handoutMasterId r:id="rId35"/>
  </p:handoutMasterIdLst>
  <p:sldIdLst>
    <p:sldId id="523" r:id="rId6"/>
    <p:sldId id="263" r:id="rId7"/>
    <p:sldId id="434" r:id="rId8"/>
    <p:sldId id="355" r:id="rId9"/>
    <p:sldId id="475" r:id="rId10"/>
    <p:sldId id="500" r:id="rId11"/>
    <p:sldId id="477" r:id="rId12"/>
    <p:sldId id="478" r:id="rId13"/>
    <p:sldId id="479" r:id="rId14"/>
    <p:sldId id="480" r:id="rId15"/>
    <p:sldId id="481" r:id="rId16"/>
    <p:sldId id="482" r:id="rId17"/>
    <p:sldId id="483" r:id="rId18"/>
    <p:sldId id="484" r:id="rId19"/>
    <p:sldId id="485" r:id="rId20"/>
    <p:sldId id="398" r:id="rId21"/>
    <p:sldId id="507" r:id="rId22"/>
    <p:sldId id="506" r:id="rId23"/>
    <p:sldId id="403" r:id="rId24"/>
    <p:sldId id="472" r:id="rId25"/>
    <p:sldId id="517" r:id="rId26"/>
    <p:sldId id="365" r:id="rId27"/>
    <p:sldId id="473" r:id="rId28"/>
    <p:sldId id="518" r:id="rId29"/>
    <p:sldId id="519" r:id="rId30"/>
    <p:sldId id="520" r:id="rId31"/>
    <p:sldId id="521" r:id="rId32"/>
    <p:sldId id="522" r:id="rId33"/>
  </p:sldIdLst>
  <p:sldSz cx="12192000" cy="6858000"/>
  <p:notesSz cx="6797675" cy="9926638"/>
  <p:custDataLst>
    <p:tags r:id="rId36"/>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845" userDrawn="1">
          <p15:clr>
            <a:srgbClr val="A4A3A4"/>
          </p15:clr>
        </p15:guide>
        <p15:guide id="5" pos="574" userDrawn="1">
          <p15:clr>
            <a:srgbClr val="A4A3A4"/>
          </p15:clr>
        </p15:guide>
        <p15:guide id="6" pos="7101" userDrawn="1">
          <p15:clr>
            <a:srgbClr val="A4A3A4"/>
          </p15:clr>
        </p15:guide>
        <p15:guide id="7" orient="horz" pos="352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lin Bruce" initials="MB" lastIdx="5" clrIdx="7">
    <p:extLst>
      <p:ext uri="{19B8F6BF-5375-455C-9EA6-DF929625EA0E}">
        <p15:presenceInfo xmlns:p15="http://schemas.microsoft.com/office/powerpoint/2012/main" userId="S-1-5-21-1634941473-1398440489-521539862-15641" providerId="AD"/>
      </p:ext>
    </p:extLst>
  </p:cmAuthor>
  <p:cmAuthor id="1" name="Elin Rye-Danjelsen" initials="ER" lastIdx="20" clrIdx="0">
    <p:extLst>
      <p:ext uri="{19B8F6BF-5375-455C-9EA6-DF929625EA0E}">
        <p15:presenceInfo xmlns:p15="http://schemas.microsoft.com/office/powerpoint/2012/main" userId="S-1-5-21-1634941473-1398440489-521539862-11851" providerId="AD"/>
      </p:ext>
    </p:extLst>
  </p:cmAuthor>
  <p:cmAuthor id="8" name="Åsa Lundquist" initials="ÅL" lastIdx="18" clrIdx="8">
    <p:extLst>
      <p:ext uri="{19B8F6BF-5375-455C-9EA6-DF929625EA0E}">
        <p15:presenceInfo xmlns:p15="http://schemas.microsoft.com/office/powerpoint/2012/main" userId="S-1-5-21-1634941473-1398440489-521539862-14883" providerId="AD"/>
      </p:ext>
    </p:extLst>
  </p:cmAuthor>
  <p:cmAuthor id="2" name="elin.rye-danjelsen@folkhalsomyndigheten.se" initials="e" lastIdx="6" clrIdx="1">
    <p:extLst>
      <p:ext uri="{19B8F6BF-5375-455C-9EA6-DF929625EA0E}">
        <p15:presenceInfo xmlns:p15="http://schemas.microsoft.com/office/powerpoint/2012/main" userId="elin.rye-danjelsen@folkhalsomyndigheten.se" providerId="None"/>
      </p:ext>
    </p:extLst>
  </p:cmAuthor>
  <p:cmAuthor id="9" name="Karin Engström" initials="KE" lastIdx="4" clrIdx="9">
    <p:extLst>
      <p:ext uri="{19B8F6BF-5375-455C-9EA6-DF929625EA0E}">
        <p15:presenceInfo xmlns:p15="http://schemas.microsoft.com/office/powerpoint/2012/main" userId="S-1-5-21-1634941473-1398440489-521539862-8286" providerId="AD"/>
      </p:ext>
    </p:extLst>
  </p:cmAuthor>
  <p:cmAuthor id="3" name="Malin Hildingsson" initials="MH" lastIdx="43" clrIdx="2">
    <p:extLst>
      <p:ext uri="{19B8F6BF-5375-455C-9EA6-DF929625EA0E}">
        <p15:presenceInfo xmlns:p15="http://schemas.microsoft.com/office/powerpoint/2012/main" userId="S-1-5-21-1634941473-1398440489-521539862-8359" providerId="AD"/>
      </p:ext>
    </p:extLst>
  </p:cmAuthor>
  <p:cmAuthor id="10" name="Sara Wiklund Cardell" initials="SWC" lastIdx="2" clrIdx="10">
    <p:extLst>
      <p:ext uri="{19B8F6BF-5375-455C-9EA6-DF929625EA0E}">
        <p15:presenceInfo xmlns:p15="http://schemas.microsoft.com/office/powerpoint/2012/main" userId="S-1-5-21-1634941473-1398440489-521539862-16661" providerId="AD"/>
      </p:ext>
    </p:extLst>
  </p:cmAuthor>
  <p:cmAuthor id="4" name="Carl Lundberg" initials="CL" lastIdx="36" clrIdx="3">
    <p:extLst>
      <p:ext uri="{19B8F6BF-5375-455C-9EA6-DF929625EA0E}">
        <p15:presenceInfo xmlns:p15="http://schemas.microsoft.com/office/powerpoint/2012/main" userId="S-1-5-21-1634941473-1398440489-521539862-14881" providerId="AD"/>
      </p:ext>
    </p:extLst>
  </p:cmAuthor>
  <p:cmAuthor id="5" name="Malin Kark" initials="MK" lastIdx="3" clrIdx="4">
    <p:extLst>
      <p:ext uri="{19B8F6BF-5375-455C-9EA6-DF929625EA0E}">
        <p15:presenceInfo xmlns:p15="http://schemas.microsoft.com/office/powerpoint/2012/main" userId="S-1-5-21-1634941473-1398440489-521539862-2905" providerId="AD"/>
      </p:ext>
    </p:extLst>
  </p:cmAuthor>
  <p:cmAuthor id="6" name="Åsa Sundin" initials="ÅS" lastIdx="17" clrIdx="6">
    <p:extLst>
      <p:ext uri="{19B8F6BF-5375-455C-9EA6-DF929625EA0E}">
        <p15:presenceInfo xmlns:p15="http://schemas.microsoft.com/office/powerpoint/2012/main" userId="S-1-5-21-1634941473-1398440489-521539862-84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1B81"/>
    <a:srgbClr val="0065AC"/>
    <a:srgbClr val="009685"/>
    <a:srgbClr val="DA2129"/>
    <a:srgbClr val="D92129"/>
    <a:srgbClr val="7F2A7F"/>
    <a:srgbClr val="068ACB"/>
    <a:srgbClr val="D6107F"/>
    <a:srgbClr val="6EAC2D"/>
    <a:srgbClr val="E266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51178" autoAdjust="0"/>
  </p:normalViewPr>
  <p:slideViewPr>
    <p:cSldViewPr showGuides="1">
      <p:cViewPr varScale="1">
        <p:scale>
          <a:sx n="35" d="100"/>
          <a:sy n="35" d="100"/>
        </p:scale>
        <p:origin x="900" y="32"/>
      </p:cViewPr>
      <p:guideLst>
        <p:guide orient="horz" pos="845"/>
        <p:guide pos="574"/>
        <p:guide pos="7101"/>
        <p:guide orient="horz" pos="3521"/>
      </p:guideLst>
    </p:cSldViewPr>
  </p:slideViewPr>
  <p:outlineViewPr>
    <p:cViewPr>
      <p:scale>
        <a:sx n="33" d="100"/>
        <a:sy n="33" d="100"/>
      </p:scale>
      <p:origin x="0" y="0"/>
    </p:cViewPr>
  </p:outlineViewPr>
  <p:notesTextViewPr>
    <p:cViewPr>
      <p:scale>
        <a:sx n="3" d="2"/>
        <a:sy n="3" d="2"/>
      </p:scale>
      <p:origin x="0" y="0"/>
    </p:cViewPr>
  </p:notesTextViewPr>
  <p:sorterViewPr>
    <p:cViewPr>
      <p:scale>
        <a:sx n="74" d="100"/>
        <a:sy n="74" d="100"/>
      </p:scale>
      <p:origin x="0" y="0"/>
    </p:cViewPr>
  </p:sorterViewPr>
  <p:notesViewPr>
    <p:cSldViewPr showGuides="1">
      <p:cViewPr>
        <p:scale>
          <a:sx n="75" d="100"/>
          <a:sy n="75" d="100"/>
        </p:scale>
        <p:origin x="4104" y="25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434047" y="1"/>
            <a:ext cx="2826894" cy="496332"/>
          </a:xfrm>
          <a:prstGeom prst="rect">
            <a:avLst/>
          </a:prstGeom>
        </p:spPr>
        <p:txBody>
          <a:bodyPr vert="horz" lIns="95562" tIns="47781" rIns="95562" bIns="47781" rtlCol="0" anchor="b" anchorCtr="0"/>
          <a:lstStyle>
            <a:lvl1pPr algn="l">
              <a:defRPr sz="1300"/>
            </a:lvl1pPr>
          </a:lstStyle>
          <a:p>
            <a:endParaRPr lang="sv-SE" sz="1200" dirty="0">
              <a:latin typeface="Tahoma" panose="020B0604030504040204" pitchFamily="34" charset="0"/>
              <a:ea typeface="Tahoma" panose="020B0604030504040204" pitchFamily="34" charset="0"/>
              <a:cs typeface="Tahoma" panose="020B0604030504040204" pitchFamily="34" charset="0"/>
            </a:endParaRPr>
          </a:p>
        </p:txBody>
      </p:sp>
      <p:sp>
        <p:nvSpPr>
          <p:cNvPr id="3" name="Platshållare för datum 2"/>
          <p:cNvSpPr>
            <a:spLocks noGrp="1"/>
          </p:cNvSpPr>
          <p:nvPr>
            <p:ph type="dt" sz="quarter" idx="1"/>
          </p:nvPr>
        </p:nvSpPr>
        <p:spPr>
          <a:xfrm>
            <a:off x="3605684" y="1"/>
            <a:ext cx="2738813" cy="496332"/>
          </a:xfrm>
          <a:prstGeom prst="rect">
            <a:avLst/>
          </a:prstGeom>
        </p:spPr>
        <p:txBody>
          <a:bodyPr vert="horz" lIns="95562" tIns="47781" rIns="95562" bIns="47781" rtlCol="0" anchor="b" anchorCtr="0"/>
          <a:lstStyle>
            <a:lvl1pPr algn="r">
              <a:defRPr sz="1300"/>
            </a:lvl1pPr>
          </a:lstStyle>
          <a:p>
            <a:fld id="{41AE9EB3-8931-49C7-BE2C-A6174C33ACB4}" type="datetimeFigureOut">
              <a:rPr lang="sv-SE" sz="1200">
                <a:latin typeface="Tahoma" panose="020B0604030504040204" pitchFamily="34" charset="0"/>
                <a:ea typeface="Tahoma" panose="020B0604030504040204" pitchFamily="34" charset="0"/>
                <a:cs typeface="Tahoma" panose="020B0604030504040204" pitchFamily="34" charset="0"/>
              </a:rPr>
              <a:t>2023-05-31</a:t>
            </a:fld>
            <a:endParaRPr lang="sv-SE" sz="1200" dirty="0">
              <a:latin typeface="Tahoma" panose="020B0604030504040204" pitchFamily="34" charset="0"/>
              <a:ea typeface="Tahoma" panose="020B0604030504040204" pitchFamily="34" charset="0"/>
              <a:cs typeface="Tahoma" panose="020B0604030504040204" pitchFamily="34" charset="0"/>
            </a:endParaRPr>
          </a:p>
        </p:txBody>
      </p:sp>
      <p:sp>
        <p:nvSpPr>
          <p:cNvPr id="5" name="Platshållare för bildnummer 4"/>
          <p:cNvSpPr>
            <a:spLocks noGrp="1"/>
          </p:cNvSpPr>
          <p:nvPr>
            <p:ph type="sldNum" sz="quarter" idx="3"/>
          </p:nvPr>
        </p:nvSpPr>
        <p:spPr>
          <a:xfrm>
            <a:off x="3605684" y="9571336"/>
            <a:ext cx="2738813" cy="353580"/>
          </a:xfrm>
          <a:prstGeom prst="rect">
            <a:avLst/>
          </a:prstGeom>
        </p:spPr>
        <p:txBody>
          <a:bodyPr vert="horz" lIns="95562" tIns="47781" rIns="95562" bIns="47781" rtlCol="0" anchor="t" anchorCtr="0"/>
          <a:lstStyle>
            <a:lvl1pPr algn="r">
              <a:defRPr sz="1300"/>
            </a:lvl1pPr>
          </a:lstStyle>
          <a:p>
            <a:fld id="{37EE2D9D-F385-4CF0-A100-034B5F23D549}" type="slidenum">
              <a:rPr lang="sv-SE" sz="1200">
                <a:latin typeface="Tahoma" panose="020B0604030504040204" pitchFamily="34" charset="0"/>
                <a:ea typeface="Tahoma" panose="020B0604030504040204" pitchFamily="34" charset="0"/>
                <a:cs typeface="Tahoma" panose="020B0604030504040204" pitchFamily="34" charset="0"/>
              </a:rPr>
              <a:t>‹#›</a:t>
            </a:fld>
            <a:endParaRPr lang="sv-SE" sz="1200" dirty="0">
              <a:latin typeface="Tahoma" panose="020B0604030504040204" pitchFamily="34" charset="0"/>
              <a:ea typeface="Tahoma" panose="020B0604030504040204" pitchFamily="34" charset="0"/>
              <a:cs typeface="Tahoma" panose="020B0604030504040204" pitchFamily="34" charset="0"/>
            </a:endParaRPr>
          </a:p>
        </p:txBody>
      </p:sp>
      <p:sp>
        <p:nvSpPr>
          <p:cNvPr id="4" name="textruta 3"/>
          <p:cNvSpPr txBox="1"/>
          <p:nvPr/>
        </p:nvSpPr>
        <p:spPr>
          <a:xfrm>
            <a:off x="434045" y="9571830"/>
            <a:ext cx="2826895" cy="354807"/>
          </a:xfrm>
          <a:prstGeom prst="rect">
            <a:avLst/>
          </a:prstGeom>
          <a:noFill/>
        </p:spPr>
        <p:txBody>
          <a:bodyPr wrap="square" lIns="88221" tIns="44111" rIns="88221" bIns="44111" rtlCol="0">
            <a:normAutofit/>
          </a:bodyPr>
          <a:lstStyle/>
          <a:p>
            <a:r>
              <a:rPr lang="sv-SE" sz="1200" dirty="0">
                <a:latin typeface="Tahoma" panose="020B0604030504040204" pitchFamily="34" charset="0"/>
                <a:ea typeface="Tahoma" panose="020B0604030504040204" pitchFamily="34" charset="0"/>
                <a:cs typeface="Tahoma" panose="020B0604030504040204" pitchFamily="34" charset="0"/>
              </a:rPr>
              <a:t>Folkhälsomyndigheten</a:t>
            </a:r>
          </a:p>
        </p:txBody>
      </p:sp>
      <p:grpSp>
        <p:nvGrpSpPr>
          <p:cNvPr id="9" name="Grupp 8"/>
          <p:cNvGrpSpPr/>
          <p:nvPr/>
        </p:nvGrpSpPr>
        <p:grpSpPr>
          <a:xfrm>
            <a:off x="-8804" y="9279066"/>
            <a:ext cx="6807920" cy="36406"/>
            <a:chOff x="0" y="6619124"/>
            <a:chExt cx="7471719" cy="37536"/>
          </a:xfrm>
        </p:grpSpPr>
        <p:cxnSp>
          <p:nvCxnSpPr>
            <p:cNvPr id="10" name="Rak koppling 9"/>
            <p:cNvCxnSpPr/>
            <p:nvPr userDrawn="1"/>
          </p:nvCxnSpPr>
          <p:spPr>
            <a:xfrm>
              <a:off x="0" y="6619124"/>
              <a:ext cx="74717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Rak koppling 10"/>
            <p:cNvCxnSpPr/>
            <p:nvPr userDrawn="1"/>
          </p:nvCxnSpPr>
          <p:spPr>
            <a:xfrm>
              <a:off x="0" y="6656660"/>
              <a:ext cx="6120000" cy="0"/>
            </a:xfrm>
            <a:prstGeom prst="line">
              <a:avLst/>
            </a:prstGeom>
            <a:ln w="19050">
              <a:solidFill>
                <a:srgbClr val="00928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3999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90488" y="1"/>
            <a:ext cx="4676501" cy="496332"/>
          </a:xfrm>
          <a:prstGeom prst="rect">
            <a:avLst/>
          </a:prstGeom>
        </p:spPr>
        <p:txBody>
          <a:bodyPr vert="horz" lIns="95562" tIns="47781" rIns="95562" bIns="47781" rtlCol="0" anchor="b" anchorCtr="0"/>
          <a:lstStyle>
            <a:lvl1pPr algn="l">
              <a:defRPr sz="1200">
                <a:latin typeface="Tahoma" panose="020B0604030504040204" pitchFamily="34" charset="0"/>
                <a:ea typeface="Tahoma" panose="020B0604030504040204" pitchFamily="34" charset="0"/>
                <a:cs typeface="Tahoma" panose="020B0604030504040204" pitchFamily="34" charset="0"/>
              </a:defRPr>
            </a:lvl1pPr>
          </a:lstStyle>
          <a:p>
            <a:endParaRPr lang="sv-SE" dirty="0"/>
          </a:p>
        </p:txBody>
      </p:sp>
      <p:sp>
        <p:nvSpPr>
          <p:cNvPr id="3" name="Platshållare för datum 2"/>
          <p:cNvSpPr>
            <a:spLocks noGrp="1"/>
          </p:cNvSpPr>
          <p:nvPr>
            <p:ph type="dt" idx="1"/>
          </p:nvPr>
        </p:nvSpPr>
        <p:spPr>
          <a:xfrm>
            <a:off x="4897760" y="1"/>
            <a:ext cx="1446737" cy="496332"/>
          </a:xfrm>
          <a:prstGeom prst="rect">
            <a:avLst/>
          </a:prstGeom>
        </p:spPr>
        <p:txBody>
          <a:bodyPr vert="horz" lIns="95562" tIns="47781" rIns="95562" bIns="47781" rtlCol="0" anchor="b" anchorCtr="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33324598-625F-4279-8712-6568122A40DD}" type="datetimeFigureOut">
              <a:rPr lang="sv-SE" smtClean="0"/>
              <a:pPr/>
              <a:t>2023-05-31</a:t>
            </a:fld>
            <a:endParaRPr lang="sv-SE" dirty="0"/>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sv-SE" dirty="0"/>
          </a:p>
        </p:txBody>
      </p:sp>
      <p:sp>
        <p:nvSpPr>
          <p:cNvPr id="5" name="Platshållare för anteckningar 4"/>
          <p:cNvSpPr>
            <a:spLocks noGrp="1"/>
          </p:cNvSpPr>
          <p:nvPr>
            <p:ph type="body" sz="quarter" idx="3"/>
          </p:nvPr>
        </p:nvSpPr>
        <p:spPr>
          <a:xfrm>
            <a:off x="464837" y="4715153"/>
            <a:ext cx="5868000" cy="4466987"/>
          </a:xfrm>
          <a:prstGeom prst="rect">
            <a:avLst/>
          </a:prstGeom>
        </p:spPr>
        <p:txBody>
          <a:bodyPr vert="horz" lIns="95562" tIns="47781" rIns="95562" bIns="47781"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886670" y="9428584"/>
            <a:ext cx="3680816" cy="496332"/>
          </a:xfrm>
          <a:prstGeom prst="rect">
            <a:avLst/>
          </a:prstGeom>
        </p:spPr>
        <p:txBody>
          <a:bodyPr vert="horz" lIns="95562" tIns="47781" rIns="95562" bIns="47781" rtlCol="0" anchor="t" anchorCtr="0"/>
          <a:lstStyle>
            <a:lvl1pPr algn="l">
              <a:defRPr sz="1200">
                <a:latin typeface="Tahoma" panose="020B0604030504040204" pitchFamily="34" charset="0"/>
                <a:ea typeface="Tahoma" panose="020B0604030504040204" pitchFamily="34" charset="0"/>
                <a:cs typeface="Tahoma" panose="020B0604030504040204" pitchFamily="34" charset="0"/>
              </a:defRPr>
            </a:lvl1pPr>
          </a:lstStyle>
          <a:p>
            <a:endParaRPr lang="sv-SE" dirty="0"/>
          </a:p>
        </p:txBody>
      </p:sp>
      <p:sp>
        <p:nvSpPr>
          <p:cNvPr id="7" name="Platshållare för bildnummer 6"/>
          <p:cNvSpPr>
            <a:spLocks noGrp="1"/>
          </p:cNvSpPr>
          <p:nvPr>
            <p:ph type="sldNum" sz="quarter" idx="5"/>
          </p:nvPr>
        </p:nvSpPr>
        <p:spPr>
          <a:xfrm>
            <a:off x="5666303" y="9428584"/>
            <a:ext cx="678194" cy="496332"/>
          </a:xfrm>
          <a:prstGeom prst="rect">
            <a:avLst/>
          </a:prstGeom>
        </p:spPr>
        <p:txBody>
          <a:bodyPr vert="horz" lIns="95562" tIns="47781" rIns="95562" bIns="47781" rtlCol="0" anchor="t" anchorCtr="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8B5362E9-56F8-4489-B0BC-0270E33C950D}" type="slidenum">
              <a:rPr lang="sv-SE" smtClean="0"/>
              <a:pPr/>
              <a:t>‹#›</a:t>
            </a:fld>
            <a:endParaRPr lang="sv-SE" dirty="0"/>
          </a:p>
        </p:txBody>
      </p:sp>
      <p:sp>
        <p:nvSpPr>
          <p:cNvPr id="8" name="textruta 7"/>
          <p:cNvSpPr txBox="1"/>
          <p:nvPr/>
        </p:nvSpPr>
        <p:spPr>
          <a:xfrm>
            <a:off x="90488" y="9428584"/>
            <a:ext cx="1796182" cy="273749"/>
          </a:xfrm>
          <a:prstGeom prst="rect">
            <a:avLst/>
          </a:prstGeom>
          <a:noFill/>
        </p:spPr>
        <p:txBody>
          <a:bodyPr wrap="square" lIns="88221" tIns="44111" rIns="88221" bIns="44111" rtlCol="0">
            <a:spAutoFit/>
          </a:bodyPr>
          <a:lstStyle/>
          <a:p>
            <a:pPr algn="l"/>
            <a:r>
              <a:rPr lang="sv-SE" sz="1200" dirty="0">
                <a:latin typeface="Tahoma" panose="020B0604030504040204" pitchFamily="34" charset="0"/>
                <a:ea typeface="Tahoma" panose="020B0604030504040204" pitchFamily="34" charset="0"/>
                <a:cs typeface="Tahoma" panose="020B0604030504040204" pitchFamily="34" charset="0"/>
              </a:rPr>
              <a:t>Folkhälsomyndigheten</a:t>
            </a:r>
          </a:p>
        </p:txBody>
      </p:sp>
      <p:grpSp>
        <p:nvGrpSpPr>
          <p:cNvPr id="15" name="Grupp 14"/>
          <p:cNvGrpSpPr/>
          <p:nvPr/>
        </p:nvGrpSpPr>
        <p:grpSpPr>
          <a:xfrm>
            <a:off x="-8804" y="9279066"/>
            <a:ext cx="6807920" cy="36406"/>
            <a:chOff x="0" y="6619124"/>
            <a:chExt cx="7471719" cy="37536"/>
          </a:xfrm>
        </p:grpSpPr>
        <p:cxnSp>
          <p:nvCxnSpPr>
            <p:cNvPr id="16" name="Rak koppling 15"/>
            <p:cNvCxnSpPr/>
            <p:nvPr userDrawn="1"/>
          </p:nvCxnSpPr>
          <p:spPr>
            <a:xfrm>
              <a:off x="0" y="6619124"/>
              <a:ext cx="74717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Rak koppling 16"/>
            <p:cNvCxnSpPr/>
            <p:nvPr userDrawn="1"/>
          </p:nvCxnSpPr>
          <p:spPr>
            <a:xfrm>
              <a:off x="0" y="6656660"/>
              <a:ext cx="6120000" cy="0"/>
            </a:xfrm>
            <a:prstGeom prst="line">
              <a:avLst/>
            </a:prstGeom>
            <a:ln w="19050">
              <a:solidFill>
                <a:srgbClr val="00928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3570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a:t>
            </a:fld>
            <a:endParaRPr lang="sv-SE" dirty="0"/>
          </a:p>
        </p:txBody>
      </p:sp>
    </p:spTree>
    <p:extLst>
      <p:ext uri="{BB962C8B-B14F-4D97-AF65-F5344CB8AC3E}">
        <p14:creationId xmlns:p14="http://schemas.microsoft.com/office/powerpoint/2010/main" val="653615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ge en kort introduktion till målområde 5 och dess fokusområden.</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dirty="0" smtClean="0"/>
              <a:t>Tillgång till ett bra boende och en god närmiljö är viktiga förutsättningar för en god och jämlik hälsa. Storlek och kvalitet på bostaden, samt sociala och fysiska faktorer i närmiljön är faktorer som har betydelse.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dirty="0" smtClean="0"/>
              <a:t>I bilden visas även exempel på flera Agenda 2030-mål som överlappar med detta målområde. För vidare läsning</a:t>
            </a:r>
            <a:r>
              <a:rPr lang="sv-SE" sz="1200" baseline="0" dirty="0" smtClean="0"/>
              <a:t> om kopplingen </a:t>
            </a:r>
            <a:r>
              <a:rPr lang="sv-SE" sz="1200" i="0" baseline="0" dirty="0" smtClean="0"/>
              <a:t>mellan Agenda 2030-målen och just detta målområde kan man läsa mer om det i </a:t>
            </a:r>
            <a:r>
              <a:rPr lang="sv-SE" sz="1200" i="0" dirty="0" smtClean="0"/>
              <a:t>Folkhälsomyndighetens faktablad om respektive</a:t>
            </a:r>
            <a:r>
              <a:rPr lang="sv-SE" sz="1200" i="0" baseline="0" dirty="0" smtClean="0"/>
              <a:t> </a:t>
            </a:r>
            <a:r>
              <a:rPr lang="sv-SE" sz="1200" i="0" dirty="0" smtClean="0"/>
              <a:t>målområde.</a:t>
            </a:r>
            <a:endPar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11</a:t>
            </a:fld>
            <a:endParaRPr lang="sv-SE" dirty="0"/>
          </a:p>
        </p:txBody>
      </p:sp>
    </p:spTree>
    <p:extLst>
      <p:ext uri="{BB962C8B-B14F-4D97-AF65-F5344CB8AC3E}">
        <p14:creationId xmlns:p14="http://schemas.microsoft.com/office/powerpoint/2010/main" val="2373127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ge en kort introduktion till målområde 6 och dess fokusområden.</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dirty="0" smtClean="0"/>
              <a:t>Våra levnadsvanor har betydelse för hälsan. För att åstadkomma en god och jämlik hälsa är det viktigt att stärka människors handlingsutrymme och möjligheter till hälsosamma levnadsvanor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dirty="0" smtClean="0"/>
              <a:t>I bilden visas även exempel på ett Agenda 2030-mål som överlappar med detta målområde. För vidare läsning</a:t>
            </a:r>
            <a:r>
              <a:rPr lang="sv-SE" sz="1200" baseline="0" dirty="0" smtClean="0"/>
              <a:t> om kopplingen </a:t>
            </a:r>
            <a:r>
              <a:rPr lang="sv-SE" sz="1200" i="0" baseline="0" dirty="0" smtClean="0"/>
              <a:t>mellan Agenda 2030-målen och just detta målområde kan man läsa mer om det i </a:t>
            </a:r>
            <a:r>
              <a:rPr lang="sv-SE" sz="1200" i="0" dirty="0" smtClean="0"/>
              <a:t>Folkhälsomyndighetens faktablad om respektive</a:t>
            </a:r>
            <a:r>
              <a:rPr lang="sv-SE" sz="1200" i="0" baseline="0" dirty="0" smtClean="0"/>
              <a:t> </a:t>
            </a:r>
            <a:r>
              <a:rPr lang="sv-SE" sz="1200" i="0" dirty="0" smtClean="0"/>
              <a:t>målområde.</a:t>
            </a:r>
            <a:endPar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sv-SE" sz="1200" dirty="0" smtClean="0"/>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12</a:t>
            </a:fld>
            <a:endParaRPr lang="sv-SE" dirty="0"/>
          </a:p>
        </p:txBody>
      </p:sp>
    </p:spTree>
    <p:extLst>
      <p:ext uri="{BB962C8B-B14F-4D97-AF65-F5344CB8AC3E}">
        <p14:creationId xmlns:p14="http://schemas.microsoft.com/office/powerpoint/2010/main" val="2400234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ge en kort introduktion till målområde 7 och dess fokusområden.</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dirty="0" smtClean="0"/>
              <a:t>För att åstadkomma en god och jämlik hälsa är det viktigt att främja alla individers möjligheter till kontroll, inflytande och delaktighet i samhället och i det dagliga livet. Det är även viktigt att arbeta för de mänskliga rättigheterna och med att motverka diskriminering och annan kränkande behandling samt främja frihet från hot och våld.</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dirty="0" smtClean="0"/>
              <a:t>I bilden visas även exempel på flera Agenda 2030-mål som överlappar med detta målområde. För vidare läsning</a:t>
            </a:r>
            <a:r>
              <a:rPr lang="sv-SE" sz="1200" baseline="0" dirty="0" smtClean="0"/>
              <a:t> om kopplingen </a:t>
            </a:r>
            <a:r>
              <a:rPr lang="sv-SE" sz="1200" i="0" baseline="0" dirty="0" smtClean="0"/>
              <a:t>mellan Agenda 2030-målen och just detta målområde kan man läsa mer om det i </a:t>
            </a:r>
            <a:r>
              <a:rPr lang="sv-SE" sz="1200" i="0" dirty="0" smtClean="0"/>
              <a:t>Folkhälsomyndighetens faktablad om respektive</a:t>
            </a:r>
            <a:r>
              <a:rPr lang="sv-SE" sz="1200" i="0" baseline="0" dirty="0" smtClean="0"/>
              <a:t> </a:t>
            </a:r>
            <a:r>
              <a:rPr lang="sv-SE" sz="1200" i="0" dirty="0" smtClean="0"/>
              <a:t>målområde.</a:t>
            </a:r>
            <a:endPar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sv-SE" sz="1200" dirty="0" smtClean="0"/>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13</a:t>
            </a:fld>
            <a:endParaRPr lang="sv-SE" dirty="0"/>
          </a:p>
        </p:txBody>
      </p:sp>
    </p:spTree>
    <p:extLst>
      <p:ext uri="{BB962C8B-B14F-4D97-AF65-F5344CB8AC3E}">
        <p14:creationId xmlns:p14="http://schemas.microsoft.com/office/powerpoint/2010/main" val="255153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ge en kort introduktion till målområde 8 och dess fokusområden.</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dirty="0" smtClean="0"/>
              <a:t>För att åstadkomma en god och jämlik hälsa är det viktigt att hälso- och sjukvården arbetar hälsofrämjande och förebyggande med ett systematiskt jämlikhetsfokus, och utgår från patientens behov och möjligheter. </a:t>
            </a:r>
            <a:endParaRPr lang="sv-SE" sz="1200" dirty="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dirty="0" smtClean="0"/>
              <a:t>I bilden visas även exempel på ett</a:t>
            </a:r>
            <a:r>
              <a:rPr lang="sv-SE" sz="1200" baseline="0" dirty="0" smtClean="0"/>
              <a:t> </a:t>
            </a:r>
            <a:r>
              <a:rPr lang="sv-SE" sz="1200" dirty="0" smtClean="0"/>
              <a:t>Agenda 2030-mål som överlappar med detta målområde. För vidare läsning</a:t>
            </a:r>
            <a:r>
              <a:rPr lang="sv-SE" sz="1200" baseline="0" dirty="0" smtClean="0"/>
              <a:t> om kopplingen </a:t>
            </a:r>
            <a:r>
              <a:rPr lang="sv-SE" sz="1200" i="0" baseline="0" dirty="0" smtClean="0"/>
              <a:t>mellan Agenda 2030-målen och just detta målområde kan man läsa mer om det i </a:t>
            </a:r>
            <a:r>
              <a:rPr lang="sv-SE" sz="1200" i="0" dirty="0" smtClean="0"/>
              <a:t>Folkhälsomyndighetens faktablad om respektive</a:t>
            </a:r>
            <a:r>
              <a:rPr lang="sv-SE" sz="1200" i="0" baseline="0" dirty="0" smtClean="0"/>
              <a:t> </a:t>
            </a:r>
            <a:r>
              <a:rPr lang="sv-SE" sz="1200" i="0" dirty="0" smtClean="0"/>
              <a:t>målområde.</a:t>
            </a:r>
            <a:endPar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sv-SE" sz="1200" dirty="0" smtClean="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14</a:t>
            </a:fld>
            <a:endParaRPr lang="sv-SE" dirty="0"/>
          </a:p>
        </p:txBody>
      </p:sp>
    </p:spTree>
    <p:extLst>
      <p:ext uri="{BB962C8B-B14F-4D97-AF65-F5344CB8AC3E}">
        <p14:creationId xmlns:p14="http://schemas.microsoft.com/office/powerpoint/2010/main" val="3365361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ge en kort introduktion till området hälsa och dess aspekter.</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indent="-171450">
              <a:buFont typeface="Arial" panose="020B0604020202020204" pitchFamily="34" charset="0"/>
              <a:buChar char="•"/>
            </a:pPr>
            <a:r>
              <a:rPr lang="sv-SE" dirty="0" smtClean="0"/>
              <a:t>Utöver målområdena</a:t>
            </a:r>
            <a:r>
              <a:rPr lang="sv-SE" baseline="0" dirty="0" smtClean="0"/>
              <a:t> med deras fokusområden finns ett </a:t>
            </a:r>
            <a:r>
              <a:rPr lang="sv-SE" dirty="0" smtClean="0"/>
              <a:t>antal specifika aspekter av hälsa utpekade som prioriterade i arbetet.</a:t>
            </a:r>
          </a:p>
          <a:p>
            <a:pPr marL="171450" indent="-171450">
              <a:buFont typeface="Arial" panose="020B0604020202020204" pitchFamily="34" charset="0"/>
              <a:buChar char="•"/>
            </a:pPr>
            <a:r>
              <a:rPr lang="sv-SE" dirty="0" smtClean="0"/>
              <a:t>Område Hälsa utgörs av ett antal </a:t>
            </a: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övergripande hälsoindikatorer </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som gör att det går att</a:t>
            </a: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följa hälsan på ett systematiskt sätt. </a:t>
            </a:r>
          </a:p>
          <a:p>
            <a:pPr marL="171450" indent="-171450">
              <a:buFont typeface="Arial" panose="020B0604020202020204" pitchFamily="34" charset="0"/>
              <a:buChar char="•"/>
            </a:pPr>
            <a:r>
              <a:rPr lang="sv-SE" dirty="0" smtClean="0"/>
              <a:t>Hälsa kan definieras både som avsaknad av ohälsa och som ett tillstånd av välbefinnande. För att belysa hälsoläget i befolkningen är det viktigt att följa såväl självskattad hälsa och välmående som diagnostiserad sjuklighet och dödlighet (mortalitet). Även hälsan i olika skeden av livet bör beaktas.</a:t>
            </a:r>
          </a:p>
          <a:p>
            <a:pPr marL="171450" indent="-171450">
              <a:buFont typeface="Arial" panose="020B0604020202020204" pitchFamily="34" charset="0"/>
              <a:buChar char="•"/>
            </a:pPr>
            <a:endPar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sv-SE" b="1" i="0" dirty="0" smtClean="0"/>
              <a:t>Övrigt:</a:t>
            </a:r>
            <a:endParaRPr lang="sv-SE" dirty="0" smtClean="0"/>
          </a:p>
          <a:p>
            <a:pPr marL="171450" indent="-171450">
              <a:buFont typeface="Arial" panose="020B0604020202020204" pitchFamily="34" charset="0"/>
              <a:buChar char="•"/>
            </a:pPr>
            <a:r>
              <a:rPr lang="sv-SE" sz="1200" b="0" i="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F.k</a:t>
            </a: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så är Övergripande</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indikatorer på hälsa t.ex. självskattad hälsa, medellivslängd, förtida dödlighet och spädbarnsdödlighet. Mellanliggande riskfaktorer för ohälsa är t.ex. övervikt och fetma.</a:t>
            </a:r>
            <a:endPar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15</a:t>
            </a:fld>
            <a:endParaRPr lang="sv-SE" dirty="0"/>
          </a:p>
        </p:txBody>
      </p:sp>
    </p:spTree>
    <p:extLst>
      <p:ext uri="{BB962C8B-B14F-4D97-AF65-F5344CB8AC3E}">
        <p14:creationId xmlns:p14="http://schemas.microsoft.com/office/powerpoint/2010/main" val="3549952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visa på olika lagar som påverkar förutsättningarna för en god och jämlik hälsa och har betydelse för folkhälsoarbetet.</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Det finns ingen enskild folkhälsolag som styr folkhälsoarbetet i Sverige</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men det finns </a:t>
            </a: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flera lagar och regler som har betydelse för folkhälsoarbetet.</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 regeringsformen, en av Sveriges fyra grundlagar, framgår det att offentliga aktörer</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bl.a. ska ”trygga rätten till arbete, bostad och utbildning samt verka för social omsorg och trygghet och för goda förutsättningar för hälsa.”. Det är ett grundläggande mål som alla offentliga system och organisationer ska arbete för.</a:t>
            </a:r>
          </a:p>
          <a:p>
            <a:pPr marL="171450" indent="-171450">
              <a:buFont typeface="Arial" panose="020B0604020202020204" pitchFamily="34" charset="0"/>
              <a:buChar char="•"/>
            </a:pPr>
            <a:r>
              <a:rPr lang="sv-SE" dirty="0" smtClean="0"/>
              <a:t>I bilden visas några av de mest centrala lagarna för folkhälsopolitikens åtta målområden.</a:t>
            </a:r>
          </a:p>
          <a:p>
            <a:pPr marL="171450" indent="-171450">
              <a:buFont typeface="Arial" panose="020B0604020202020204" pitchFamily="34" charset="0"/>
              <a:buChar char="•"/>
            </a:pPr>
            <a:r>
              <a:rPr lang="sv-SE" dirty="0" smtClean="0"/>
              <a:t>Utöver dessa är även kommunallagen</a:t>
            </a:r>
            <a:r>
              <a:rPr lang="sv-SE" baseline="0" dirty="0" smtClean="0"/>
              <a:t> och lagen om regionalt utvecklingsansvar viktiga för folkhälsoarbetet. Kommuner och regioners verksamheter är en förutsättning för ett framgångsrikt folkhälsoarbete och en hållbar regional tillväxt och utveckling överensstämmer väl med det folkhälsopolitiska ramverket. </a:t>
            </a:r>
          </a:p>
          <a:p>
            <a:pPr marL="171450" indent="-171450">
              <a:buFont typeface="Arial" panose="020B0604020202020204" pitchFamily="34" charset="0"/>
              <a:buChar char="•"/>
            </a:pPr>
            <a:endParaRPr lang="sv-SE" baseline="0" dirty="0" smtClean="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16</a:t>
            </a:fld>
            <a:endParaRPr lang="sv-SE" dirty="0"/>
          </a:p>
        </p:txBody>
      </p:sp>
    </p:spTree>
    <p:extLst>
      <p:ext uri="{BB962C8B-B14F-4D97-AF65-F5344CB8AC3E}">
        <p14:creationId xmlns:p14="http://schemas.microsoft.com/office/powerpoint/2010/main" val="578448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beskriva de nationella mål som har bäring på folkhälsan sorterat per målområde.</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indent="-171450">
              <a:buFont typeface="Arial" panose="020B0604020202020204" pitchFamily="34" charset="0"/>
              <a:buChar char="•"/>
            </a:pPr>
            <a:r>
              <a:rPr lang="sv-SE" dirty="0" smtClean="0"/>
              <a:t>Med</a:t>
            </a:r>
            <a:r>
              <a:rPr lang="sv-SE" baseline="0" dirty="0" smtClean="0"/>
              <a:t> nationella mål menas de m</a:t>
            </a:r>
            <a:r>
              <a:rPr lang="sv-SE" dirty="0" smtClean="0"/>
              <a:t>ål som riksdagen eller regeringen beslutar om och som återfinns i budgetpropositionen</a:t>
            </a:r>
            <a:r>
              <a:rPr lang="sv-SE" baseline="0" dirty="0" smtClean="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baseline="0" dirty="0" smtClean="0"/>
              <a:t>Folkhälsomyndigheten har kartlagt vilka nationella mål </a:t>
            </a:r>
            <a:r>
              <a:rPr lang="sv-SE" dirty="0" smtClean="0"/>
              <a:t>som är särskilt relevanta för det övergripande folkhälsopolitiska målet</a:t>
            </a:r>
            <a:r>
              <a:rPr lang="sv-SE" baseline="0" dirty="0" smtClean="0"/>
              <a:t> och sorterat dem per målområde.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dirty="0" smtClean="0"/>
              <a:t>Av totalt 27 utgiftsområden</a:t>
            </a:r>
            <a:r>
              <a:rPr lang="sv-SE" baseline="0" dirty="0" smtClean="0"/>
              <a:t> i budgetpropositionen </a:t>
            </a:r>
            <a:r>
              <a:rPr lang="sv-SE" dirty="0" smtClean="0"/>
              <a:t>kan 15 av dem ses som särskilt relevanta.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dirty="0" smtClean="0"/>
              <a:t>Och av totalt</a:t>
            </a:r>
            <a:r>
              <a:rPr lang="sv-SE" baseline="0" dirty="0" smtClean="0"/>
              <a:t> 92 mål i budgetpropositionen kan 44 av dem ses </a:t>
            </a:r>
            <a:r>
              <a:rPr lang="sv-SE" dirty="0" smtClean="0"/>
              <a:t>som särskilt relevanta.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dirty="0" smtClean="0"/>
              <a:t>Denna</a:t>
            </a:r>
            <a:r>
              <a:rPr lang="sv-SE" baseline="0" dirty="0" smtClean="0"/>
              <a:t> kartläggning visar </a:t>
            </a:r>
            <a:r>
              <a:rPr lang="sv-SE" dirty="0" smtClean="0"/>
              <a:t>på folkhälsopolitikens tvärsektoriella karaktär och att den spänner över ett brett fält. Den</a:t>
            </a:r>
            <a:r>
              <a:rPr lang="sv-SE" baseline="0" dirty="0" smtClean="0"/>
              <a:t> </a:t>
            </a:r>
            <a:r>
              <a:rPr lang="sv-SE" dirty="0" smtClean="0"/>
              <a:t>ger också en bild av utmaningarna med att styra, följa upp och samordna området.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sv-SE" dirty="0" smtClean="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sv-SE" b="1" i="0" dirty="0" smtClean="0"/>
              <a:t>Övrigt:</a:t>
            </a:r>
          </a:p>
          <a:p>
            <a:pPr marL="171450" indent="-171450">
              <a:buFont typeface="Arial" panose="020B0604020202020204" pitchFamily="34" charset="0"/>
              <a:buChar char="•"/>
            </a:pPr>
            <a:r>
              <a:rPr lang="sv-SE" i="0" dirty="0" err="1" smtClean="0"/>
              <a:t>F.k</a:t>
            </a:r>
            <a:r>
              <a:rPr lang="sv-SE" i="0" dirty="0" smtClean="0"/>
              <a:t>.</a:t>
            </a:r>
            <a:r>
              <a:rPr lang="sv-SE" i="0" baseline="0" dirty="0" smtClean="0"/>
              <a:t> så genomfördes detta arbete under 2020 varpå det är </a:t>
            </a:r>
            <a:r>
              <a:rPr lang="sv-SE" i="0" dirty="0" smtClean="0"/>
              <a:t>budgetpropositionen för just 2020 som användes för att kartlägga och identifiera nationella mål.</a:t>
            </a:r>
          </a:p>
        </p:txBody>
      </p:sp>
      <p:sp>
        <p:nvSpPr>
          <p:cNvPr id="4" name="Platshållare för bildnummer 3"/>
          <p:cNvSpPr>
            <a:spLocks noGrp="1"/>
          </p:cNvSpPr>
          <p:nvPr>
            <p:ph type="sldNum" sz="quarter" idx="10"/>
          </p:nvPr>
        </p:nvSpPr>
        <p:spPr/>
        <p:txBody>
          <a:bodyPr/>
          <a:lstStyle/>
          <a:p>
            <a:fld id="{8B5362E9-56F8-4489-B0BC-0270E33C950D}" type="slidenum">
              <a:rPr lang="sv-SE" smtClean="0"/>
              <a:t>17</a:t>
            </a:fld>
            <a:endParaRPr lang="sv-SE" dirty="0"/>
          </a:p>
        </p:txBody>
      </p:sp>
    </p:spTree>
    <p:extLst>
      <p:ext uri="{BB962C8B-B14F-4D97-AF65-F5344CB8AC3E}">
        <p14:creationId xmlns:p14="http://schemas.microsoft.com/office/powerpoint/2010/main" val="1544413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visa vilka myndigheter som valts ut som särskilt viktiga för arbetet inom respektive målområde.</a:t>
            </a: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Folkhälsomyndigheten</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har också kartlagt vilka statliga </a:t>
            </a:r>
            <a:r>
              <a:rPr lang="sv-SE" dirty="0" smtClean="0"/>
              <a:t>myndigheter som är särskilt viktiga i arbetet inom respektive målområde för att bidra till det övergripande folkhälsopolitiska målet.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dirty="0" smtClean="0"/>
              <a:t>Kartläggningen</a:t>
            </a:r>
            <a:r>
              <a:rPr lang="sv-SE" baseline="0" dirty="0" smtClean="0"/>
              <a:t> k</a:t>
            </a:r>
            <a:r>
              <a:rPr lang="sv-SE" dirty="0" smtClean="0"/>
              <a:t>an användas för att få en överblick över de aktörer på nationell nivå som är särskilt relevanta för att nå det övergripande folkhälsopolitiska målet.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dirty="0" smtClean="0"/>
              <a:t>Den tydliggör</a:t>
            </a:r>
            <a:r>
              <a:rPr lang="sv-SE" baseline="0" dirty="0" smtClean="0"/>
              <a:t> också</a:t>
            </a:r>
            <a:r>
              <a:rPr lang="sv-SE" dirty="0" smtClean="0"/>
              <a:t> inom vilka områden som myndigheterna och andra aktörer kan behöva samarbeta.</a:t>
            </a:r>
            <a:endParaRPr lang="sv-SE" b="0" dirty="0" smtClean="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sv-SE" b="1" i="0" dirty="0" smtClean="0"/>
              <a:t>Övrigt:</a:t>
            </a:r>
            <a:endParaRPr lang="sv-SE" dirty="0" smtClean="0"/>
          </a:p>
          <a:p>
            <a:pPr marL="171450" indent="-171450">
              <a:buFont typeface="Arial" panose="020B0604020202020204" pitchFamily="34" charset="0"/>
              <a:buChar char="•"/>
            </a:pPr>
            <a:r>
              <a:rPr lang="sv-SE" dirty="0" err="1" smtClean="0"/>
              <a:t>F.k</a:t>
            </a:r>
            <a:r>
              <a:rPr lang="sv-SE" dirty="0" smtClean="0"/>
              <a:t>.</a:t>
            </a:r>
            <a:r>
              <a:rPr lang="sv-SE" baseline="0" dirty="0" smtClean="0"/>
              <a:t> så ingår i</a:t>
            </a:r>
            <a:r>
              <a:rPr lang="sv-SE" dirty="0" smtClean="0"/>
              <a:t> kartläggningen </a:t>
            </a:r>
            <a:r>
              <a:rPr lang="sv-SE" baseline="0" dirty="0" smtClean="0"/>
              <a:t>f</a:t>
            </a:r>
            <a:r>
              <a:rPr lang="sv-SE" dirty="0" smtClean="0"/>
              <a:t>ramförallt myndigheter med styrande/stödjande uppdrag</a:t>
            </a:r>
            <a:r>
              <a:rPr lang="sv-SE" baseline="0" dirty="0" smtClean="0"/>
              <a:t> inom ett sakområde,</a:t>
            </a:r>
            <a:r>
              <a:rPr lang="sv-SE" dirty="0" smtClean="0"/>
              <a:t> snarare än myndigheter med tillsynande eller utvärderande uppdrag.</a:t>
            </a:r>
          </a:p>
          <a:p>
            <a:pPr marL="171450" indent="-171450">
              <a:buFont typeface="Arial" panose="020B0604020202020204" pitchFamily="34" charset="0"/>
              <a:buChar char="•"/>
            </a:pPr>
            <a:r>
              <a:rPr lang="sv-SE" i="0" dirty="0" err="1" smtClean="0"/>
              <a:t>F.k</a:t>
            </a:r>
            <a:r>
              <a:rPr lang="sv-SE" i="0" dirty="0" smtClean="0"/>
              <a:t>.</a:t>
            </a:r>
            <a:r>
              <a:rPr lang="sv-SE" i="0" baseline="0" dirty="0" smtClean="0"/>
              <a:t> så genomfördes detta arbete under 2020 varpå </a:t>
            </a:r>
            <a:r>
              <a:rPr lang="sv-SE" i="0" dirty="0" smtClean="0"/>
              <a:t>budgetpropositionen för 2020 har använts</a:t>
            </a:r>
            <a:r>
              <a:rPr lang="sv-SE" i="0" baseline="0" dirty="0" smtClean="0"/>
              <a:t> för att </a:t>
            </a:r>
            <a:r>
              <a:rPr lang="sv-SE" i="0" dirty="0" smtClean="0"/>
              <a:t>kartlägga och identifiera nationella mål och sedan ansvariga</a:t>
            </a:r>
            <a:r>
              <a:rPr lang="sv-SE" i="0" baseline="0" dirty="0" smtClean="0"/>
              <a:t> statliga myndigheter</a:t>
            </a:r>
            <a:r>
              <a:rPr lang="sv-SE" i="0" dirty="0" smtClean="0"/>
              <a:t>.</a:t>
            </a:r>
          </a:p>
          <a:p>
            <a:pPr marL="171450" indent="-171450">
              <a:buFont typeface="Arial" panose="020B0604020202020204" pitchFamily="34" charset="0"/>
              <a:buChar char="•"/>
            </a:pPr>
            <a:r>
              <a:rPr lang="sv-SE" i="0" dirty="0" smtClean="0"/>
              <a:t>I efterföljande</a:t>
            </a:r>
            <a:r>
              <a:rPr lang="sv-SE" i="0" baseline="0" dirty="0" smtClean="0"/>
              <a:t> arbete har även fler myndigheter så som Tillväxtverket och Myndigheten för arbetsmiljökunskap identifierats som viktiga.</a:t>
            </a:r>
          </a:p>
          <a:p>
            <a:pPr marL="171450" indent="-171450">
              <a:buFont typeface="Arial" panose="020B0604020202020204" pitchFamily="34" charset="0"/>
              <a:buChar char="•"/>
            </a:pPr>
            <a:r>
              <a:rPr lang="sv-SE" i="0" baseline="0" dirty="0" smtClean="0"/>
              <a:t>Delegationen mot segregation (DELMOS) lades ner från och med 2023. Boverket har tagit över vissa av DELMOS uppgifter.</a:t>
            </a:r>
          </a:p>
          <a:p>
            <a:pPr marL="171450" indent="-171450">
              <a:buFont typeface="Arial" panose="020B0604020202020204" pitchFamily="34" charset="0"/>
              <a:buChar char="•"/>
            </a:pPr>
            <a:r>
              <a:rPr lang="sv-SE" i="0" dirty="0" smtClean="0"/>
              <a:t>Folkbildningsrådet</a:t>
            </a:r>
            <a:r>
              <a:rPr lang="sv-SE" i="0" baseline="0" dirty="0" smtClean="0"/>
              <a:t> och Riksidrottsförbundet är inte myndigheter men inkluderas </a:t>
            </a:r>
            <a:r>
              <a:rPr lang="sv-SE" i="0" baseline="0" dirty="0" err="1" smtClean="0"/>
              <a:t>pga</a:t>
            </a:r>
            <a:r>
              <a:rPr lang="sv-SE" i="0" baseline="0" dirty="0" smtClean="0"/>
              <a:t> att det inte finns någon motsvarande myndighet som ansvarar för dessa områden. </a:t>
            </a:r>
            <a:endParaRPr lang="sv-SE" i="0" dirty="0" smtClean="0"/>
          </a:p>
          <a:p>
            <a:endParaRPr lang="sv-SE" b="0" dirty="0" smtClean="0"/>
          </a:p>
          <a:p>
            <a:endParaRPr lang="sv-SE" i="0" dirty="0" smtClean="0"/>
          </a:p>
        </p:txBody>
      </p:sp>
      <p:sp>
        <p:nvSpPr>
          <p:cNvPr id="4" name="Platshållare för bildnummer 3"/>
          <p:cNvSpPr>
            <a:spLocks noGrp="1"/>
          </p:cNvSpPr>
          <p:nvPr>
            <p:ph type="sldNum" sz="quarter" idx="10"/>
          </p:nvPr>
        </p:nvSpPr>
        <p:spPr/>
        <p:txBody>
          <a:bodyPr/>
          <a:lstStyle/>
          <a:p>
            <a:fld id="{8B5362E9-56F8-4489-B0BC-0270E33C950D}" type="slidenum">
              <a:rPr lang="sv-SE" smtClean="0"/>
              <a:t>18</a:t>
            </a:fld>
            <a:endParaRPr lang="sv-SE" dirty="0"/>
          </a:p>
        </p:txBody>
      </p:sp>
    </p:spTree>
    <p:extLst>
      <p:ext uri="{BB962C8B-B14F-4D97-AF65-F5344CB8AC3E}">
        <p14:creationId xmlns:p14="http://schemas.microsoft.com/office/powerpoint/2010/main" val="3742944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visa Folkhälsomyndighetens övergripande uppdrag om att samordna folkhälsoarbetet på nationell nivå.</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Folkhälsomyndigheten är en förvaltningsmyndighet som ansvarar för att främja god och jämlik hälsa för hela befolkningen. Särskild vikt läggs på de grupper som löper störst risk att drabbas av ohälsa, och verksamheten är vetenskapligt grundad. Som nationell kunskapsmyndighet arbetar Folkhälsomyndigheten för att förbättra folkhälsan genom att stödja samhällets arbete med att förebygga ohälsa, främja hälsa och skydda mot hälsohot. Myndighetens vision är en folkhälsa som stärker samhällets utveckling.</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Folkhälsomyndigheten arbetar inom flera områden. Några av dem</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är: insamling och analys av data, hälsofrämjande arbete inom psykisk hälsa, levnadsvanor och fysisk miljö, ett samordnat ANDTS-arbete, samlat ansvar för landets smittskydd, mikrobiologiska laboratorieanalyser och utbrottsstöd samt internationellt samarbete.</a:t>
            </a:r>
            <a:endPar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Myndigheten har under lång tid haft samordningsansvar inom mer sakspecifika frågor.</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Våren</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2021 fick Folkhälsomyndigheten en förändrad instruktion med ett tydligare uppdrag om att myndigheten ska samordna folkhälsoarbetet på nationell nivå.</a:t>
            </a:r>
          </a:p>
          <a:p>
            <a:pPr marL="171450" indent="-171450">
              <a:buFont typeface="Arial" panose="020B0604020202020204" pitchFamily="34" charset="0"/>
              <a:buChar char="•"/>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Tidigare låg fokus till större del på den statliga nivån, i enlighet med ett regeringsuppdrag om att ta fram en stödstruktur för det statliga folkhälsoarbetet, men nu även med fokus på regional och lokal nivå i och med regeringsuppdraget att stödja länsstyrelserna i deras implementering av den nationella folkhälsopolitiken samt i och den förnyade instruktionen som sätter fokus på nationell nivå.</a:t>
            </a:r>
          </a:p>
          <a:p>
            <a:pPr marL="171450" indent="-171450">
              <a:buFont typeface="Arial" panose="020B0604020202020204" pitchFamily="34" charset="0"/>
              <a:buChar char="•"/>
            </a:pPr>
            <a:endPar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t>19</a:t>
            </a:fld>
            <a:endParaRPr lang="sv-SE" dirty="0"/>
          </a:p>
        </p:txBody>
      </p:sp>
    </p:spTree>
    <p:extLst>
      <p:ext uri="{BB962C8B-B14F-4D97-AF65-F5344CB8AC3E}">
        <p14:creationId xmlns:p14="http://schemas.microsoft.com/office/powerpoint/2010/main" val="159468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sv-SE" b="1" i="1" dirty="0" smtClean="0"/>
              <a:t>Syfte</a:t>
            </a:r>
            <a:r>
              <a:rPr lang="sv-SE" b="1" i="1" baseline="0" dirty="0" smtClean="0"/>
              <a:t> med kapitlet: </a:t>
            </a:r>
            <a:r>
              <a:rPr lang="sv-SE" b="0" i="1" baseline="0" dirty="0" smtClean="0"/>
              <a:t>Att förklara och belysa viktiga begrepp som ligger till grund för det folkhälsopolitiska ramverket</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20</a:t>
            </a:fld>
            <a:endParaRPr lang="sv-SE" dirty="0"/>
          </a:p>
        </p:txBody>
      </p:sp>
    </p:spTree>
    <p:extLst>
      <p:ext uri="{BB962C8B-B14F-4D97-AF65-F5344CB8AC3E}">
        <p14:creationId xmlns:p14="http://schemas.microsoft.com/office/powerpoint/2010/main" val="212241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visa på en historisk tillbakablick över hur folkhälsopolitiken har utvecklats till det den är idag.</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indent="-171450">
              <a:buFont typeface="Arial" panose="020B0604020202020204" pitchFamily="34" charset="0"/>
              <a:buChar char="•"/>
            </a:pPr>
            <a:r>
              <a:rPr lang="sv-SE" b="0" dirty="0" smtClean="0"/>
              <a:t>2003 antog riksdagen</a:t>
            </a:r>
            <a:r>
              <a:rPr lang="sv-SE" b="0" baseline="0" dirty="0" smtClean="0"/>
              <a:t> proposition </a:t>
            </a:r>
            <a:r>
              <a:rPr lang="sv-SE" b="0" i="1" baseline="0" dirty="0" smtClean="0"/>
              <a:t>Mål för folkhälsan</a:t>
            </a:r>
            <a:r>
              <a:rPr lang="sv-SE" b="0" i="0" baseline="0" dirty="0" smtClean="0"/>
              <a:t> som innehöll elva målområden. Målområdena u</a:t>
            </a:r>
            <a:r>
              <a:rPr lang="sv-SE" dirty="0" smtClean="0"/>
              <a:t>tgick från de faktorer som påverkar hälsan istället för sjukdomar och hälsoproblem. Det </a:t>
            </a:r>
            <a:r>
              <a:rPr lang="sv-SE" baseline="0" dirty="0" smtClean="0"/>
              <a:t>övergripande målet var att skapa samhälleliga förutsättningar för en god hälsa för hela befolkningen, och särskilt angeläget är att hälsan skulle förbättras för de mest utsatta.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baseline="0" dirty="0" smtClean="0"/>
              <a:t>2015 tillsatte regeringen en kommitté med uppdrag att lämna förslag som kunde bidra till att hälsoklyftorna minskar – Kommissionen för jämlik hälsa. </a:t>
            </a:r>
            <a:r>
              <a:rPr lang="sv-SE" b="0" dirty="0" smtClean="0"/>
              <a:t>Kommissionen föreslog att dåvarande elva målområden skulle</a:t>
            </a:r>
            <a:r>
              <a:rPr lang="sv-SE" b="0" baseline="0" dirty="0" smtClean="0"/>
              <a:t> omvandlas</a:t>
            </a:r>
            <a:r>
              <a:rPr lang="sv-SE" b="0" dirty="0" smtClean="0"/>
              <a:t> till åtta prioriterade målområden. De föreslagna målområdena förstärkte</a:t>
            </a:r>
            <a:r>
              <a:rPr lang="sv-SE" b="0" baseline="0" dirty="0" smtClean="0"/>
              <a:t> </a:t>
            </a:r>
            <a:r>
              <a:rPr lang="sv-SE" b="0" dirty="0" smtClean="0"/>
              <a:t>jämlikhetsaspekten inom folkhälsopolitiken och låg i linje med förändringen av det nationella målet för folkhälsoarbetet. De föreslagna målområdena tydliggjorde även vilka bestämningsfaktorer som är mest centrala för hälsan i befolkningen.</a:t>
            </a:r>
          </a:p>
          <a:p>
            <a:pPr marL="171450" indent="-171450">
              <a:buFont typeface="Arial" panose="020B0604020202020204" pitchFamily="34" charset="0"/>
              <a:buChar char="•"/>
            </a:pPr>
            <a:r>
              <a:rPr lang="sv-SE" b="0" dirty="0" smtClean="0"/>
              <a:t>2018 ställde sig Riksdagen bakom kommissionens förslag och </a:t>
            </a:r>
            <a:r>
              <a:rPr lang="sv-SE" b="0" baseline="0" dirty="0" smtClean="0"/>
              <a:t>godkände regeringens förslag om en omformulering av det övergripande nationella folkhälsomålet och om en ny målstruktur för folkhälsoarbetet. </a:t>
            </a: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Förslagen i propositionen syftar till att underlätta folkhälsoarbetet på samtliga samhällsnivåer genom en tydligare fördelning av ansvar på nationell nivå och förbättrad uppföljning av folkhälsan och utvärdering av folkhälsoarbetet med fokus på skillnader i fördelningen av hälsan i</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befolkningen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sv-SE" b="0" dirty="0" smtClean="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3</a:t>
            </a:fld>
            <a:endParaRPr lang="sv-SE" dirty="0"/>
          </a:p>
        </p:txBody>
      </p:sp>
    </p:spTree>
    <p:extLst>
      <p:ext uri="{BB962C8B-B14F-4D97-AF65-F5344CB8AC3E}">
        <p14:creationId xmlns:p14="http://schemas.microsoft.com/office/powerpoint/2010/main" val="1644634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ge en kort beskrivning om begreppen ojämlikhet och proportionell universalism</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Ojämlikhet</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 hälsa skapas av att olika grupper i samhället har systematiskt olika förutsättningar för hälsa.</a:t>
            </a:r>
          </a:p>
          <a:p>
            <a:pPr marL="171450" indent="-171450">
              <a:buFont typeface="Arial" panose="020B0604020202020204" pitchFamily="34" charset="0"/>
              <a:buChar char="•"/>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Generellt råder ojämlikhet i hälsa när det finns systematiska hälsoskillnader mellan olika samhällsgrupper med olika social position.</a:t>
            </a:r>
          </a:p>
          <a:p>
            <a:pPr marL="171450" indent="-171450">
              <a:buFont typeface="Arial" panose="020B0604020202020204" pitchFamily="34" charset="0"/>
              <a:buChar char="•"/>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Skillnaderna visar sig både som en gradient i hälsa (d.v.s. en stegvis ökad risk för ohälsa) och som en ansamling av hälsoproblem i vissa grupper som är särskilt utsatta socialt och ekonomiskt, jämfört med övriga befolkningen.</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 det folkhälsopolitiska målet ingår att sluta de påverkbara hälsoklyftorna inom en generation. Begreppet proportionell universalism nämns ofta och innebär generella åtgärder som kan öka i intensitet där behoven är större.</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21</a:t>
            </a:fld>
            <a:endParaRPr lang="sv-SE" dirty="0"/>
          </a:p>
        </p:txBody>
      </p:sp>
    </p:spTree>
    <p:extLst>
      <p:ext uri="{BB962C8B-B14F-4D97-AF65-F5344CB8AC3E}">
        <p14:creationId xmlns:p14="http://schemas.microsoft.com/office/powerpoint/2010/main" val="3226205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9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9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ge en kort beskrivning om hälsans bestämningsfaktorer</a:t>
            </a:r>
            <a:endParaRPr lang="sv-SE" sz="9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9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9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endParaRPr lang="sv-SE" sz="9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sv-SE" sz="9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Målområdena återspeglar hälsans bestämningsfaktorer, det vill säga faktorer som påverkar hälsotillståndet. Det är flera faktorer som samverkar på olika nivåer och bestämningsfaktorer kan både öka och minska risken för ohälsa.</a:t>
            </a:r>
          </a:p>
          <a:p>
            <a:pPr marL="171450" indent="-171450">
              <a:buFont typeface="Arial" panose="020B0604020202020204" pitchFamily="34" charset="0"/>
              <a:buChar char="•"/>
            </a:pPr>
            <a:r>
              <a:rPr lang="sv-SE" sz="9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Modellen visar bredden av</a:t>
            </a:r>
            <a:r>
              <a:rPr lang="sv-SE" sz="9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faktorer som påverkar hälsa. Från faktorer som individen själv bär på (ålder, kön, arv) till de samhälleliga, strukturella faktorerna som socioekonomiska, kulturella och miljömässiga förhållanden.</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Det är också vanligt att gruppera hälsans bestämningsfaktorer i en förenklad version av detta, i livsvillkor, levnadsförhållanden och levnadsvanor.</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Hälsans bestämningsfaktorer är ett teoretiskt förklaringsmodell som används för att förstå hälsans komplexa samband med samhällets strukturer och individuella faktorer. Å andra sidan är det folkhälsopolitiska ramverket en politisk viljeriktning som anger de övergripande målen och strategierna för att främja hälsa och förebygga ohälsa i samhället. </a:t>
            </a:r>
            <a:endParaRPr lang="sv-SE" sz="9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t>22</a:t>
            </a:fld>
            <a:endParaRPr lang="sv-SE" dirty="0"/>
          </a:p>
        </p:txBody>
      </p:sp>
    </p:spTree>
    <p:extLst>
      <p:ext uri="{BB962C8B-B14F-4D97-AF65-F5344CB8AC3E}">
        <p14:creationId xmlns:p14="http://schemas.microsoft.com/office/powerpoint/2010/main" val="1710988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ge en kort beskrivning om begreppet livsloppsperspektiv</a:t>
            </a: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endPar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Indelningen i målområden</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utgår från ett livsloppsperspektiv och följer därför inte helt de lager som beskrivs i Regnbågsmodellen av Dahlgren och Whitehead.</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Hälsa</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och ojämlikhet i hälsa är ett resultat av processer som pågått under hela livet, </a:t>
            </a: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där faktorer som uppväxt, familj, skola, arbete och boende formar förutsättningarna för ett hälsosamt liv. </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Hälsan vid en tidpunkt är kopplad till den position man har vid den tidpunkten, men också till den position man har haft som barn och genom livet.</a:t>
            </a:r>
            <a:endPar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23</a:t>
            </a:fld>
            <a:endParaRPr lang="sv-SE" dirty="0"/>
          </a:p>
        </p:txBody>
      </p:sp>
    </p:spTree>
    <p:extLst>
      <p:ext uri="{BB962C8B-B14F-4D97-AF65-F5344CB8AC3E}">
        <p14:creationId xmlns:p14="http://schemas.microsoft.com/office/powerpoint/2010/main" val="588386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Syfte</a:t>
            </a:r>
            <a:r>
              <a:rPr lang="sv-SE" b="1" i="1" baseline="0" dirty="0" smtClean="0"/>
              <a:t> med avsnittet: </a:t>
            </a:r>
            <a:r>
              <a:rPr lang="sv-SE" b="0" i="1" baseline="0" dirty="0" smtClean="0"/>
              <a:t>Att visa på några av Folkhälsomyndighetens produkter som kan fungera som verktyg och stöd i arbetet samt inspirera till att använda dem.</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24</a:t>
            </a:fld>
            <a:endParaRPr lang="sv-SE" dirty="0"/>
          </a:p>
        </p:txBody>
      </p:sp>
    </p:spTree>
    <p:extLst>
      <p:ext uri="{BB962C8B-B14F-4D97-AF65-F5344CB8AC3E}">
        <p14:creationId xmlns:p14="http://schemas.microsoft.com/office/powerpoint/2010/main" val="3136270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visa några av produkterna som kan fungera som verktyg och stöd i arbetet.</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Övrigt:</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Vis</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gärna de verktyg och stöd som kan vara relevanta på webben.</a:t>
            </a:r>
            <a:endPar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25</a:t>
            </a:fld>
            <a:endParaRPr lang="sv-SE" dirty="0"/>
          </a:p>
        </p:txBody>
      </p:sp>
    </p:spTree>
    <p:extLst>
      <p:ext uri="{BB962C8B-B14F-4D97-AF65-F5344CB8AC3E}">
        <p14:creationId xmlns:p14="http://schemas.microsoft.com/office/powerpoint/2010/main" val="1053745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visa några av produkterna som kan fungera som verktyg och stöd i arbetet.</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Övrigt:</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Vis</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gärna de verktyg och stöd som kan vara relevanta på webben.</a:t>
            </a:r>
            <a:endPar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26</a:t>
            </a:fld>
            <a:endParaRPr lang="sv-SE" dirty="0"/>
          </a:p>
        </p:txBody>
      </p:sp>
    </p:spTree>
    <p:extLst>
      <p:ext uri="{BB962C8B-B14F-4D97-AF65-F5344CB8AC3E}">
        <p14:creationId xmlns:p14="http://schemas.microsoft.com/office/powerpoint/2010/main" val="2270212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visa några av produkterna som kan fungera som verktyg och stöd i arbetet.</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Övrigt:</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Vis</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gärna de verktyg och stöd som kan vara relevanta på webben.</a:t>
            </a:r>
            <a:endPar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27</a:t>
            </a:fld>
            <a:endParaRPr lang="sv-SE" dirty="0"/>
          </a:p>
        </p:txBody>
      </p:sp>
    </p:spTree>
    <p:extLst>
      <p:ext uri="{BB962C8B-B14F-4D97-AF65-F5344CB8AC3E}">
        <p14:creationId xmlns:p14="http://schemas.microsoft.com/office/powerpoint/2010/main" val="2265691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28</a:t>
            </a:fld>
            <a:endParaRPr lang="sv-SE" dirty="0"/>
          </a:p>
        </p:txBody>
      </p:sp>
    </p:spTree>
    <p:extLst>
      <p:ext uri="{BB962C8B-B14F-4D97-AF65-F5344CB8AC3E}">
        <p14:creationId xmlns:p14="http://schemas.microsoft.com/office/powerpoint/2010/main" val="274107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visa det övergripande folkhälsopolitiska målet och de åtta målområdena.</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Det</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folkhälsopolitiska ramverket och det nationella målet är inte bindande som en lag. Däremot stärks långsiktigheten, den politiska förankringen och uppföljningen av regeringens arbete inom området i och med att Riksdagen antog propositionen 2018.</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Det omformulerade nationella målet för folkhälsopolitiken har tre huvudsakliga förändringar från det tidigare målet:</a:t>
            </a:r>
          </a:p>
          <a:p>
            <a:pPr marL="628650" marR="0" lvl="1"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Samhälleliga förutsättningar är tydligare i fokus</a:t>
            </a:r>
          </a:p>
          <a:p>
            <a:pPr marL="628650" marR="0" lvl="1"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Ökat fokus på jämlikhet i hälsa.</a:t>
            </a:r>
          </a:p>
          <a:p>
            <a:pPr marL="628650" marR="0" lvl="1"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Målet är tidsatt – en generation = 30 år = till år 2048 </a:t>
            </a:r>
          </a:p>
          <a:p>
            <a:pPr marL="171450"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sv-SE" dirty="0" smtClean="0"/>
              <a:t>Folkhälsopolitiken ska bidra till att skapa samhälleliga förutsättningar för god och jämlik hälsa för alla och m</a:t>
            </a: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ålet tydliggör samhällets ansvar som förutsätter ett gemensamt och tvärsektoriellt arbete. Målet gäller för alla aktörer i</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alla sektorer och på alla nivåer. </a:t>
            </a:r>
          </a:p>
          <a:p>
            <a:pPr marL="171450"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Uppdelningen i folkhälsopolitiken utgår i hög utsträckning från olika förutsättningar för hälsa, dvs hälsans bestämningsfaktorer, men också ur ett livsloppsperspektiv. </a:t>
            </a:r>
            <a:r>
              <a:rPr lang="sv-SE" dirty="0" smtClean="0"/>
              <a:t>De åtta målområdena tydliggör att arbetet mot en god och jämlik hälsa måste inriktas på de bakomliggande förutsättningarna och de strukturella faktorerna som påverkar hälsan.</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Målområde 1-7 utifrån centrala livsområden där resursbrister och sårbarheter är särskilt avgörande för jämlik hälsa. Och målområde 8 </a:t>
            </a:r>
            <a:r>
              <a:rPr lang="sv-SE" dirty="0" smtClean="0"/>
              <a:t>som belyser hälso- och sjukvården. </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p:sp>
        <p:nvSpPr>
          <p:cNvPr id="4" name="Platshållare för bildnummer 3"/>
          <p:cNvSpPr>
            <a:spLocks noGrp="1"/>
          </p:cNvSpPr>
          <p:nvPr>
            <p:ph type="sldNum" sz="quarter" idx="10"/>
          </p:nvPr>
        </p:nvSpPr>
        <p:spPr/>
        <p:txBody>
          <a:bodyPr/>
          <a:lstStyle/>
          <a:p>
            <a:fld id="{8B5362E9-56F8-4489-B0BC-0270E33C950D}" type="slidenum">
              <a:rPr lang="sv-SE" smtClean="0"/>
              <a:t>4</a:t>
            </a:fld>
            <a:endParaRPr lang="sv-SE" dirty="0"/>
          </a:p>
        </p:txBody>
      </p:sp>
    </p:spTree>
    <p:extLst>
      <p:ext uri="{BB962C8B-B14F-4D97-AF65-F5344CB8AC3E}">
        <p14:creationId xmlns:p14="http://schemas.microsoft.com/office/powerpoint/2010/main" val="3266691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visa de fokusområden som valts ut för respektive målområde.</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Varje målområde i det folkhälsopolitiska ramverket har förtydligats av ett antal fokusområden som belyser förutsättningarna för en god och jämlik hälsa. </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För att förbättra folkhälsan behöver folkhälsoarbetet</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inriktas på dessa fokusområden.</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Fokusområdena</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är framtagna av Folkhälsomyndigheten f</a:t>
            </a: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ör att ge det folkhälsopolitiska ramverket ett innehåll</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och visa på vad som är prioriterat.</a:t>
            </a:r>
          </a:p>
          <a:p>
            <a:pPr marL="171450" indent="-171450">
              <a:buFont typeface="Arial" panose="020B0604020202020204" pitchFamily="34" charset="0"/>
              <a:buChar char="•"/>
            </a:pPr>
            <a:r>
              <a:rPr lang="sv-SE" dirty="0" smtClean="0"/>
              <a:t>Fokusområdena bygger till stor del på de områden som enligt Kommissionen för jämlik hälsa behöver stå i fokus för att uppnå en god och jämlik folkhälsa.</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Utöver fokusområdena</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finns också 15 hälsoaspekter utpekade som är viktiga att fokusera arbetet kring.</a:t>
            </a:r>
          </a:p>
          <a:p>
            <a:pPr marL="171450" indent="-171450">
              <a:buFont typeface="Arial" panose="020B0604020202020204" pitchFamily="34" charset="0"/>
              <a:buChar char="•"/>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 bilden visas endast ett urval av fokusområden per målområde och hälsoaspekter.</a:t>
            </a:r>
            <a:endPar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t>5</a:t>
            </a:fld>
            <a:endParaRPr lang="sv-SE" dirty="0"/>
          </a:p>
        </p:txBody>
      </p:sp>
    </p:spTree>
    <p:extLst>
      <p:ext uri="{BB962C8B-B14F-4D97-AF65-F5344CB8AC3E}">
        <p14:creationId xmlns:p14="http://schemas.microsoft.com/office/powerpoint/2010/main" val="2920606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visa kopplingarna mellan folkhälsopolitiken och Agenda 2030</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indent="-171450" fontAlgn="base">
              <a:buFont typeface="Arial" panose="020B0604020202020204" pitchFamily="34" charset="0"/>
              <a:buChar char="•"/>
            </a:pPr>
            <a:r>
              <a:rPr lang="sv-SE" dirty="0" smtClean="0"/>
              <a:t>Målen i Agenda 2030 överlappar till stor</a:t>
            </a:r>
            <a:r>
              <a:rPr lang="sv-SE" baseline="0" dirty="0" smtClean="0"/>
              <a:t> del </a:t>
            </a:r>
            <a:r>
              <a:rPr lang="sv-SE" dirty="0" smtClean="0"/>
              <a:t>målområdena i det folkhälsopolitiska ramverket.</a:t>
            </a:r>
            <a:r>
              <a:rPr lang="sv-SE" baseline="0" dirty="0" smtClean="0"/>
              <a:t>  </a:t>
            </a:r>
            <a:r>
              <a:rPr lang="sv-SE" dirty="0" smtClean="0"/>
              <a:t>Det övergripande nationella folkhälsomålet och de åtta målområdena bygger i likhet med Agenda 2030 på insikten om att människors hälsa påverkas av våra livsvillkor och möjligheter inom en rad områden.</a:t>
            </a:r>
          </a:p>
          <a:p>
            <a:pPr marL="171450" indent="-171450" fontAlgn="base">
              <a:buFont typeface="Arial" panose="020B0604020202020204" pitchFamily="34" charset="0"/>
              <a:buChar char="•"/>
            </a:pPr>
            <a:r>
              <a:rPr lang="sv-SE" dirty="0" smtClean="0"/>
              <a:t>Agenda 2030 och nationella folkhälsopolitiken uppmärksammar hälsoskillnader som ett problem för samhället som helhet.</a:t>
            </a:r>
            <a:r>
              <a:rPr lang="sv-SE" baseline="0" dirty="0" smtClean="0"/>
              <a:t> </a:t>
            </a:r>
            <a:r>
              <a:rPr lang="sv-SE" dirty="0" smtClean="0"/>
              <a:t>Såväl agendan som folkhälsopolitiken förutsätter allas delaktighet på alla nivåer och betonar sambandet mellan politikområden såväl som partnerskapet mellan olika aktörer.</a:t>
            </a:r>
          </a:p>
          <a:p>
            <a:pPr marL="171450" indent="-171450" fontAlgn="base">
              <a:buFont typeface="Arial" panose="020B0604020202020204" pitchFamily="34" charset="0"/>
              <a:buChar char="•"/>
            </a:pPr>
            <a:r>
              <a:rPr lang="sv-SE" dirty="0" smtClean="0"/>
              <a:t>Ett systematiskt arbete för att minska de påverkbara hälsoskillnaderna inom en generation kan därför användas som ett kraftfullt verktyg för att nå de globala målen. Ett tvärsektoriellt arbete med utgångspunkt i folkhälsopolitikens mål- och uppföljningsstruktur för mer jämlika villkor, mer jämlika möjligheter och därmed mer jämlik hälsa ger goda möjligheter att nå de globala målen. För att nå en ekonomiskt, socialt och miljömässigt hållbar utveckling är god och jämlik hälsa en nödvändighet, globalt såväl som nationellt, regionalt och lokalt.</a:t>
            </a:r>
          </a:p>
          <a:p>
            <a:pPr marL="171450" indent="-171450" fontAlgn="base">
              <a:buFont typeface="Arial" panose="020B0604020202020204" pitchFamily="34" charset="0"/>
              <a:buChar char="•"/>
            </a:pPr>
            <a:r>
              <a:rPr lang="sv-SE" dirty="0" smtClean="0"/>
              <a:t>Bilderna visar några exempel på</a:t>
            </a:r>
            <a:r>
              <a:rPr lang="sv-SE" baseline="0" dirty="0" smtClean="0"/>
              <a:t> mål i Agenda 2030 som överlappar folkhälsopolitikens åtta målområden.</a:t>
            </a:r>
            <a:endParaRPr lang="sv-SE" dirty="0" smtClean="0"/>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6</a:t>
            </a:fld>
            <a:endParaRPr lang="sv-SE" dirty="0"/>
          </a:p>
        </p:txBody>
      </p:sp>
    </p:spTree>
    <p:extLst>
      <p:ext uri="{BB962C8B-B14F-4D97-AF65-F5344CB8AC3E}">
        <p14:creationId xmlns:p14="http://schemas.microsoft.com/office/powerpoint/2010/main" val="130208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ge en kort introduktion till målområde 1 och dess fokusområden.</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dirty="0" smtClean="0"/>
              <a:t>Goda livsvillkor och möjligheter i tidiga livet är viktiga förutsättningar för en god och jämlik hälsa. Att skapa, stötta och stärka en god start i livet är viktigt för att alla barn ska få grundläggande förutsättningar att utveckla kognitiva, emotionella, sociala och fysiska förmågor.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dirty="0" smtClean="0"/>
              <a:t>I bilden visas även exempel på flera Agenda 2030-mål som överlappar med detta målområde. För vidare läsning</a:t>
            </a:r>
            <a:r>
              <a:rPr lang="sv-SE" sz="1200" baseline="0" dirty="0" smtClean="0"/>
              <a:t> om kopplingen </a:t>
            </a:r>
            <a:r>
              <a:rPr lang="sv-SE" sz="1200" i="0" baseline="0" dirty="0" smtClean="0"/>
              <a:t>mellan Agenda 2030-målen och just detta målområde kan man läsa mer om det i </a:t>
            </a:r>
            <a:r>
              <a:rPr lang="sv-SE" sz="1200" i="0" dirty="0" smtClean="0"/>
              <a:t>Folkhälsomyndighetens faktablad om respektive</a:t>
            </a:r>
            <a:r>
              <a:rPr lang="sv-SE" sz="1200" i="0" baseline="0" dirty="0" smtClean="0"/>
              <a:t> </a:t>
            </a:r>
            <a:r>
              <a:rPr lang="sv-SE" sz="1200" i="0" dirty="0" smtClean="0"/>
              <a:t>målområde.</a:t>
            </a:r>
            <a:endPar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7</a:t>
            </a:fld>
            <a:endParaRPr lang="sv-SE" dirty="0"/>
          </a:p>
        </p:txBody>
      </p:sp>
    </p:spTree>
    <p:extLst>
      <p:ext uri="{BB962C8B-B14F-4D97-AF65-F5344CB8AC3E}">
        <p14:creationId xmlns:p14="http://schemas.microsoft.com/office/powerpoint/2010/main" val="136294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ge en kort introduktion till målområde 2 och dess fokusområden.</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dirty="0" smtClean="0"/>
              <a:t>För att åstadkomma en god och jämlik hälsa är det viktigt att alla får möjlighet att utveckla sina kunskaper och kompetenser, samt tillgodogöra sig en god utbildning. Skolan är en arena som når alla barn och unga och har därmed en grundläggande roll i arbetet för en god och jämlik hälsa.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dirty="0" smtClean="0"/>
              <a:t>I bilden visas även exempel på ett Agenda 2030-mål som överlappar med detta målområde. För vidare läsning</a:t>
            </a:r>
            <a:r>
              <a:rPr lang="sv-SE" sz="1200" baseline="0" dirty="0" smtClean="0"/>
              <a:t> om kopplingen </a:t>
            </a:r>
            <a:r>
              <a:rPr lang="sv-SE" sz="1200" i="0" baseline="0" dirty="0" smtClean="0"/>
              <a:t>mellan Agenda 2030-målen och just detta målområde kan man läsa mer om det i </a:t>
            </a:r>
            <a:r>
              <a:rPr lang="sv-SE" sz="1200" i="0" dirty="0" smtClean="0"/>
              <a:t>Folkhälsomyndighetens faktablad om respektive</a:t>
            </a:r>
            <a:r>
              <a:rPr lang="sv-SE" sz="1200" i="0" baseline="0" dirty="0" smtClean="0"/>
              <a:t> </a:t>
            </a:r>
            <a:r>
              <a:rPr lang="sv-SE" sz="1200" i="0" dirty="0" smtClean="0"/>
              <a:t>målområde.</a:t>
            </a:r>
            <a:endPar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sv-SE" sz="1200" dirty="0" smtClean="0"/>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8</a:t>
            </a:fld>
            <a:endParaRPr lang="sv-SE" dirty="0"/>
          </a:p>
        </p:txBody>
      </p:sp>
    </p:spTree>
    <p:extLst>
      <p:ext uri="{BB962C8B-B14F-4D97-AF65-F5344CB8AC3E}">
        <p14:creationId xmlns:p14="http://schemas.microsoft.com/office/powerpoint/2010/main" val="161825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ge en kort introduktion till målområde 3 och dess fokusområden.</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dirty="0" smtClean="0"/>
              <a:t>För att åstadkomma en god och jämlik hälsa är det viktigt att stärka människors egna möjligheter till sysselsättning. Att sakna ett arbete, men även dåliga arbetsförhållanden och brister i arbetsmiljön är faktorer som bidrar till ojämlikhet i hälsa.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dirty="0" smtClean="0"/>
              <a:t>I bilden visas även exempel på flera Agenda 2030-mål som överlappar med detta målområde. För vidare läsning</a:t>
            </a:r>
            <a:r>
              <a:rPr lang="sv-SE" sz="1200" baseline="0" dirty="0" smtClean="0"/>
              <a:t> om kopplingen </a:t>
            </a:r>
            <a:r>
              <a:rPr lang="sv-SE" sz="1200" i="0" baseline="0" dirty="0" smtClean="0"/>
              <a:t>mellan Agenda 2030-målen och just detta målområde kan man läsa mer om det i </a:t>
            </a:r>
            <a:r>
              <a:rPr lang="sv-SE" sz="1200" i="0" dirty="0" smtClean="0"/>
              <a:t>Folkhälsomyndighetens faktablad om respektive</a:t>
            </a:r>
            <a:r>
              <a:rPr lang="sv-SE" sz="1200" i="0" baseline="0" dirty="0" smtClean="0"/>
              <a:t> </a:t>
            </a:r>
            <a:r>
              <a:rPr lang="sv-SE" sz="1200" i="0" dirty="0" smtClean="0"/>
              <a:t>målområde.</a:t>
            </a:r>
            <a:endPar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sv-SE" sz="1200" dirty="0" smtClean="0"/>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9</a:t>
            </a:fld>
            <a:endParaRPr lang="sv-SE" dirty="0"/>
          </a:p>
        </p:txBody>
      </p:sp>
    </p:spTree>
    <p:extLst>
      <p:ext uri="{BB962C8B-B14F-4D97-AF65-F5344CB8AC3E}">
        <p14:creationId xmlns:p14="http://schemas.microsoft.com/office/powerpoint/2010/main" val="988105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ge en kort introduktion till målområde 4 och dess fokusområden.</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dirty="0" smtClean="0"/>
              <a:t>Ekonomisk trygghet har betydelse för hälsan. Det är viktigt att stärka människors möjligheter till egen försörjning, men också att stödja människor när deras egna ekonomiska resurser inte räcker till.</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dirty="0" smtClean="0"/>
              <a:t>I bilden visas även exempel på flera Agenda 2030-mål som överlappar med detta målområde. För vidare läsning</a:t>
            </a:r>
            <a:r>
              <a:rPr lang="sv-SE" sz="1200" baseline="0" dirty="0" smtClean="0"/>
              <a:t> om kopplingen </a:t>
            </a:r>
            <a:r>
              <a:rPr lang="sv-SE" sz="1200" i="0" baseline="0" dirty="0" smtClean="0"/>
              <a:t>mellan Agenda 2030-målen och just detta målområde kan man läsa mer om det i </a:t>
            </a:r>
            <a:r>
              <a:rPr lang="sv-SE" sz="1200" i="0" dirty="0" smtClean="0"/>
              <a:t>Folkhälsomyndighetens faktablad om respektive</a:t>
            </a:r>
            <a:r>
              <a:rPr lang="sv-SE" sz="1200" i="0" baseline="0" dirty="0" smtClean="0"/>
              <a:t> </a:t>
            </a:r>
            <a:r>
              <a:rPr lang="sv-SE" sz="1200" i="0" dirty="0" smtClean="0"/>
              <a:t>målområde.</a:t>
            </a:r>
            <a:endPar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sv-SE" sz="1200" dirty="0" smtClean="0"/>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10</a:t>
            </a:fld>
            <a:endParaRPr lang="sv-SE" dirty="0"/>
          </a:p>
        </p:txBody>
      </p:sp>
    </p:spTree>
    <p:extLst>
      <p:ext uri="{BB962C8B-B14F-4D97-AF65-F5344CB8AC3E}">
        <p14:creationId xmlns:p14="http://schemas.microsoft.com/office/powerpoint/2010/main" val="3794247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9360000" cy="1470025"/>
          </a:xfr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640000" cy="838944"/>
          </a:xfrm>
        </p:spPr>
        <p:txBody>
          <a:bodyPr/>
          <a:lstStyle>
            <a:lvl1pPr marL="0" indent="0" algn="l">
              <a:lnSpc>
                <a:spcPts val="3000"/>
              </a:lnSpc>
              <a:spcBef>
                <a:spcPts val="600"/>
              </a:spcBef>
              <a:spcAft>
                <a:spcPts val="300"/>
              </a:spcAft>
              <a:buNone/>
              <a:defRPr sz="26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pic>
        <p:nvPicPr>
          <p:cNvPr id="5" name="Bildobjekt 4" descr="Folkhälsomyndighet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spTree>
    <p:extLst>
      <p:ext uri="{BB962C8B-B14F-4D97-AF65-F5344CB8AC3E}">
        <p14:creationId xmlns:p14="http://schemas.microsoft.com/office/powerpoint/2010/main" val="399528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tre delar">
    <p:bg>
      <p:bgRef idx="1001">
        <a:schemeClr val="bg1"/>
      </p:bgRef>
    </p:bg>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solidFill>
                  <a:schemeClr val="tx1"/>
                </a:solidFill>
              </a:defRPr>
            </a:lvl1pPr>
          </a:lstStyle>
          <a:p>
            <a:r>
              <a:rPr lang="sv-SE" dirty="0"/>
              <a:t>Rubrik</a:t>
            </a:r>
          </a:p>
        </p:txBody>
      </p:sp>
      <p:sp>
        <p:nvSpPr>
          <p:cNvPr id="5" name="Platshållare för text 4"/>
          <p:cNvSpPr>
            <a:spLocks noGrp="1"/>
          </p:cNvSpPr>
          <p:nvPr>
            <p:ph type="body" sz="quarter" idx="15"/>
          </p:nvPr>
        </p:nvSpPr>
        <p:spPr>
          <a:xfrm>
            <a:off x="911225"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smtClean="0"/>
              <a:t>Redigera format för bakgrundstext</a:t>
            </a:r>
          </a:p>
          <a:p>
            <a:pPr lvl="1"/>
            <a:r>
              <a:rPr lang="sv-SE" smtClean="0"/>
              <a:t>Nivå två</a:t>
            </a:r>
          </a:p>
        </p:txBody>
      </p:sp>
      <p:sp>
        <p:nvSpPr>
          <p:cNvPr id="11" name="Platshållare för bild 10"/>
          <p:cNvSpPr>
            <a:spLocks noGrp="1"/>
          </p:cNvSpPr>
          <p:nvPr>
            <p:ph type="pic" sz="quarter" idx="12"/>
          </p:nvPr>
        </p:nvSpPr>
        <p:spPr>
          <a:xfrm>
            <a:off x="1271225"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smtClean="0"/>
              <a:t>Klicka på ikonen för att lägga till en bild</a:t>
            </a:r>
            <a:endParaRPr lang="sv-SE" dirty="0"/>
          </a:p>
        </p:txBody>
      </p:sp>
      <p:sp>
        <p:nvSpPr>
          <p:cNvPr id="16" name="Platshållare för text 4"/>
          <p:cNvSpPr>
            <a:spLocks noGrp="1"/>
          </p:cNvSpPr>
          <p:nvPr>
            <p:ph type="body" sz="quarter" idx="16"/>
          </p:nvPr>
        </p:nvSpPr>
        <p:spPr>
          <a:xfrm>
            <a:off x="4655324"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smtClean="0"/>
              <a:t>Redigera format för bakgrundstext</a:t>
            </a:r>
          </a:p>
          <a:p>
            <a:pPr lvl="1"/>
            <a:r>
              <a:rPr lang="sv-SE" smtClean="0"/>
              <a:t>Nivå två</a:t>
            </a:r>
          </a:p>
        </p:txBody>
      </p:sp>
      <p:sp>
        <p:nvSpPr>
          <p:cNvPr id="17" name="Platshållare för bild 10"/>
          <p:cNvSpPr>
            <a:spLocks noGrp="1"/>
          </p:cNvSpPr>
          <p:nvPr>
            <p:ph type="pic" sz="quarter" idx="18"/>
          </p:nvPr>
        </p:nvSpPr>
        <p:spPr>
          <a:xfrm>
            <a:off x="5015324"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smtClean="0"/>
              <a:t>Klicka på ikonen för att lägga till en bild</a:t>
            </a:r>
            <a:endParaRPr lang="sv-SE" dirty="0"/>
          </a:p>
        </p:txBody>
      </p:sp>
      <p:sp>
        <p:nvSpPr>
          <p:cNvPr id="20" name="Platshållare för text 4"/>
          <p:cNvSpPr>
            <a:spLocks noGrp="1"/>
          </p:cNvSpPr>
          <p:nvPr>
            <p:ph type="body" sz="quarter" idx="17"/>
          </p:nvPr>
        </p:nvSpPr>
        <p:spPr>
          <a:xfrm>
            <a:off x="8399423"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smtClean="0"/>
              <a:t>Redigera format för bakgrundstext</a:t>
            </a:r>
          </a:p>
          <a:p>
            <a:pPr lvl="1"/>
            <a:r>
              <a:rPr lang="sv-SE" smtClean="0"/>
              <a:t>Nivå två</a:t>
            </a:r>
          </a:p>
        </p:txBody>
      </p:sp>
      <p:sp>
        <p:nvSpPr>
          <p:cNvPr id="18" name="Platshållare för bild 10"/>
          <p:cNvSpPr>
            <a:spLocks noGrp="1"/>
          </p:cNvSpPr>
          <p:nvPr>
            <p:ph type="pic" sz="quarter" idx="19"/>
          </p:nvPr>
        </p:nvSpPr>
        <p:spPr>
          <a:xfrm>
            <a:off x="8759423"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smtClean="0"/>
              <a:t>Klicka på ikonen för att lägga till en bild</a:t>
            </a:r>
            <a:endParaRPr lang="sv-SE" dirty="0"/>
          </a:p>
        </p:txBody>
      </p:sp>
      <p:sp>
        <p:nvSpPr>
          <p:cNvPr id="10" name="Platshållare för text 10"/>
          <p:cNvSpPr>
            <a:spLocks noGrp="1"/>
          </p:cNvSpPr>
          <p:nvPr>
            <p:ph type="body" sz="quarter" idx="11" hasCustomPrompt="1"/>
          </p:nvPr>
        </p:nvSpPr>
        <p:spPr>
          <a:xfrm rot="16200000">
            <a:off x="10217750" y="2085888"/>
            <a:ext cx="360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grpSp>
        <p:nvGrpSpPr>
          <p:cNvPr id="15" name="Grupp 14"/>
          <p:cNvGrpSpPr/>
          <p:nvPr userDrawn="1"/>
        </p:nvGrpSpPr>
        <p:grpSpPr>
          <a:xfrm>
            <a:off x="0" y="6619124"/>
            <a:ext cx="12192000" cy="50236"/>
            <a:chOff x="0" y="6619124"/>
            <a:chExt cx="12192000" cy="50236"/>
          </a:xfrm>
        </p:grpSpPr>
        <p:cxnSp>
          <p:nvCxnSpPr>
            <p:cNvPr id="19" name="Rak koppling 18"/>
            <p:cNvCxnSpPr/>
            <p:nvPr userDrawn="1"/>
          </p:nvCxnSpPr>
          <p:spPr>
            <a:xfrm>
              <a:off x="0" y="6619124"/>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Rak koppling 20"/>
            <p:cNvCxnSpPr/>
            <p:nvPr userDrawn="1"/>
          </p:nvCxnSpPr>
          <p:spPr>
            <a:xfrm>
              <a:off x="0" y="6669360"/>
              <a:ext cx="950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811815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dslinje1 star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103680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2421530"/>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sp>
        <p:nvSpPr>
          <p:cNvPr id="11" name="Platshållare för text 8"/>
          <p:cNvSpPr>
            <a:spLocks noGrp="1"/>
          </p:cNvSpPr>
          <p:nvPr>
            <p:ph type="body" sz="quarter" idx="12"/>
          </p:nvPr>
        </p:nvSpPr>
        <p:spPr>
          <a:xfrm flipH="1">
            <a:off x="6193704" y="3935328"/>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sp>
        <p:nvSpPr>
          <p:cNvPr id="10" name="Platshållare för innehåll 2"/>
          <p:cNvSpPr>
            <a:spLocks noGrp="1"/>
          </p:cNvSpPr>
          <p:nvPr>
            <p:ph idx="10" hasCustomPrompt="1"/>
          </p:nvPr>
        </p:nvSpPr>
        <p:spPr>
          <a:xfrm>
            <a:off x="7639823" y="3410320"/>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cxnSp>
        <p:nvCxnSpPr>
          <p:cNvPr id="7" name="Rak koppling 6"/>
          <p:cNvCxnSpPr/>
          <p:nvPr userDrawn="1"/>
        </p:nvCxnSpPr>
        <p:spPr>
          <a:xfrm>
            <a:off x="6096000" y="1628775"/>
            <a:ext cx="0" cy="5229225"/>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69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dslinje1 mitt">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3" y="568961"/>
            <a:ext cx="3816153"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1289683"/>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sp>
        <p:nvSpPr>
          <p:cNvPr id="6" name="Platshållare för innehåll 2"/>
          <p:cNvSpPr>
            <a:spLocks noGrp="1"/>
          </p:cNvSpPr>
          <p:nvPr>
            <p:ph idx="10" hasCustomPrompt="1"/>
          </p:nvPr>
        </p:nvSpPr>
        <p:spPr>
          <a:xfrm>
            <a:off x="7641175" y="3410320"/>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11" name="Platshållare för text 8"/>
          <p:cNvSpPr>
            <a:spLocks noGrp="1"/>
          </p:cNvSpPr>
          <p:nvPr>
            <p:ph type="body" sz="quarter" idx="12"/>
          </p:nvPr>
        </p:nvSpPr>
        <p:spPr>
          <a:xfrm flipH="1">
            <a:off x="6193704" y="3935328"/>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cxnSp>
        <p:nvCxnSpPr>
          <p:cNvPr id="7" name="Rak koppling 6"/>
          <p:cNvCxnSpPr/>
          <p:nvPr userDrawn="1"/>
        </p:nvCxnSpPr>
        <p:spPr>
          <a:xfrm>
            <a:off x="6094973" y="0"/>
            <a:ext cx="5095" cy="685800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16562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dslinje1 slut">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3" y="569000"/>
            <a:ext cx="3816425"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1289722"/>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sp>
        <p:nvSpPr>
          <p:cNvPr id="11" name="Platshållare för text 8"/>
          <p:cNvSpPr>
            <a:spLocks noGrp="1"/>
          </p:cNvSpPr>
          <p:nvPr>
            <p:ph type="body" sz="quarter" idx="12"/>
          </p:nvPr>
        </p:nvSpPr>
        <p:spPr>
          <a:xfrm flipH="1">
            <a:off x="6183248" y="3400915"/>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cxnSp>
        <p:nvCxnSpPr>
          <p:cNvPr id="7" name="Rak koppling 6"/>
          <p:cNvCxnSpPr/>
          <p:nvPr userDrawn="1"/>
        </p:nvCxnSpPr>
        <p:spPr>
          <a:xfrm>
            <a:off x="6094973" y="0"/>
            <a:ext cx="0" cy="5389563"/>
          </a:xfrm>
          <a:prstGeom prst="line">
            <a:avLst/>
          </a:prstGeom>
          <a:ln w="57150">
            <a:solidFill>
              <a:srgbClr val="0065AC"/>
            </a:solidFill>
            <a:tailEnd type="oval" w="lg" len="lg"/>
          </a:ln>
        </p:spPr>
        <p:style>
          <a:lnRef idx="1">
            <a:schemeClr val="accent1"/>
          </a:lnRef>
          <a:fillRef idx="0">
            <a:schemeClr val="accent1"/>
          </a:fillRef>
          <a:effectRef idx="0">
            <a:schemeClr val="accent1"/>
          </a:effectRef>
          <a:fontRef idx="minor">
            <a:schemeClr val="tx1"/>
          </a:fontRef>
        </p:style>
      </p:cxnSp>
      <p:sp>
        <p:nvSpPr>
          <p:cNvPr id="8" name="Platshållare för innehåll 2"/>
          <p:cNvSpPr>
            <a:spLocks noGrp="1"/>
          </p:cNvSpPr>
          <p:nvPr>
            <p:ph idx="10" hasCustomPrompt="1"/>
          </p:nvPr>
        </p:nvSpPr>
        <p:spPr>
          <a:xfrm>
            <a:off x="7641175" y="2875907"/>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98159457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dslinje2 star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911423" y="3933056"/>
            <a:ext cx="11280577" cy="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37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dslinje2 mit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0" y="3933056"/>
            <a:ext cx="12192000" cy="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84391"/>
      </p:ext>
    </p:extLst>
  </p:cSld>
  <p:clrMapOvr>
    <a:masterClrMapping/>
  </p:clrMapOvr>
  <p:transition spd="slow">
    <p:push/>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dslinje2 slu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103680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0" y="3933056"/>
            <a:ext cx="11712352" cy="0"/>
          </a:xfrm>
          <a:prstGeom prst="line">
            <a:avLst/>
          </a:prstGeom>
          <a:ln w="57150">
            <a:solidFill>
              <a:srgbClr val="0065AC"/>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842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2" name="Rubrik 1"/>
          <p:cNvSpPr>
            <a:spLocks noGrp="1"/>
          </p:cNvSpPr>
          <p:nvPr>
            <p:ph type="ctrTitle"/>
          </p:nvPr>
        </p:nvSpPr>
        <p:spPr>
          <a:xfrm>
            <a:off x="2387588" y="1484784"/>
            <a:ext cx="7416824" cy="792088"/>
          </a:xfrm>
        </p:spPr>
        <p:txBody>
          <a:bodyPr anchor="b" anchorCtr="0"/>
          <a:lstStyle>
            <a:lvl1pPr algn="ctr">
              <a:lnSpc>
                <a:spcPts val="4200"/>
              </a:lnSpc>
              <a:spcBef>
                <a:spcPts val="300"/>
              </a:spcBef>
              <a:spcAft>
                <a:spcPts val="600"/>
              </a:spcAft>
              <a:defRPr sz="3000" baseline="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2387588" y="2483604"/>
            <a:ext cx="7416824" cy="1089412"/>
          </a:xfrm>
        </p:spPr>
        <p:txBody>
          <a:bodyPr/>
          <a:lstStyle>
            <a:lvl1pPr marL="0" indent="0" algn="ctr">
              <a:lnSpc>
                <a:spcPct val="105000"/>
              </a:lnSpc>
              <a:spcBef>
                <a:spcPts val="600"/>
              </a:spcBef>
              <a:spcAft>
                <a:spcPts val="30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6" name="Bildobjekt 5" descr="Folkhälsomyndighet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6504" y="4149080"/>
            <a:ext cx="2078992" cy="1389955"/>
          </a:xfrm>
          <a:prstGeom prst="rect">
            <a:avLst/>
          </a:prstGeom>
        </p:spPr>
      </p:pic>
      <p:sp>
        <p:nvSpPr>
          <p:cNvPr id="10" name="textruta 9"/>
          <p:cNvSpPr txBox="1"/>
          <p:nvPr userDrawn="1"/>
        </p:nvSpPr>
        <p:spPr>
          <a:xfrm>
            <a:off x="907357" y="5837410"/>
            <a:ext cx="10377287" cy="338554"/>
          </a:xfrm>
          <a:prstGeom prst="rect">
            <a:avLst/>
          </a:prstGeom>
          <a:noFill/>
        </p:spPr>
        <p:txBody>
          <a:bodyPr wrap="square" rtlCol="0">
            <a:spAutoFit/>
          </a:bodyPr>
          <a:lstStyle/>
          <a:p>
            <a:pPr algn="ctr"/>
            <a:r>
              <a:rPr lang="sv-SE" sz="1600" dirty="0"/>
              <a:t>www.fohm.se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t>  </a:t>
            </a:r>
            <a:r>
              <a:rPr lang="sv-SE" sz="1600" baseline="0" dirty="0"/>
              <a:t> fohm.se/nyhetsbrev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latin typeface="Tahoma" panose="020B0604030504040204" pitchFamily="34" charset="0"/>
                <a:ea typeface="Tahoma" panose="020B0604030504040204" pitchFamily="34" charset="0"/>
                <a:cs typeface="Tahoma" panose="020B0604030504040204" pitchFamily="34" charset="0"/>
              </a:rPr>
              <a:t> </a:t>
            </a:r>
            <a:r>
              <a:rPr lang="sv-SE" sz="1600" baseline="0" dirty="0"/>
              <a:t>  LinkedIn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t>   Facebook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t>   Twitter</a:t>
            </a:r>
            <a:endParaRPr lang="sv-SE" sz="1600" dirty="0"/>
          </a:p>
        </p:txBody>
      </p:sp>
    </p:spTree>
    <p:extLst>
      <p:ext uri="{BB962C8B-B14F-4D97-AF65-F5344CB8AC3E}">
        <p14:creationId xmlns:p14="http://schemas.microsoft.com/office/powerpoint/2010/main" val="1792937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9360000" cy="1470025"/>
          </a:xfrm>
          <a:prstGeom prst="rect">
            <a:avLst/>
          </a:prstGeo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640000" cy="838944"/>
          </a:xfrm>
          <a:prstGeom prst="rect">
            <a:avLst/>
          </a:prstGeom>
        </p:spPr>
        <p:txBody>
          <a:bodyPr/>
          <a:lstStyle>
            <a:lvl1pPr marL="0" indent="0" algn="l">
              <a:lnSpc>
                <a:spcPts val="3000"/>
              </a:lnSpc>
              <a:spcBef>
                <a:spcPts val="600"/>
              </a:spcBef>
              <a:spcAft>
                <a:spcPts val="300"/>
              </a:spcAft>
              <a:buNone/>
              <a:defRPr sz="26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grpSp>
        <p:nvGrpSpPr>
          <p:cNvPr id="4" name="Grupp 3" descr="Folkhälsomyndigheten bidrar till globala målen för hållbar utveckling" title="Logotyper"/>
          <p:cNvGrpSpPr/>
          <p:nvPr userDrawn="1"/>
        </p:nvGrpSpPr>
        <p:grpSpPr>
          <a:xfrm>
            <a:off x="623392" y="458897"/>
            <a:ext cx="5588019" cy="1337617"/>
            <a:chOff x="623392" y="458897"/>
            <a:chExt cx="5588019" cy="1337617"/>
          </a:xfrm>
        </p:grpSpPr>
        <p:pic>
          <p:nvPicPr>
            <p:cNvPr id="5" name="Bildobjekt 4" descr="Folkhälsomyndighet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cxnSp>
          <p:nvCxnSpPr>
            <p:cNvPr id="6" name="Rak koppling 5"/>
            <p:cNvCxnSpPr/>
            <p:nvPr userDrawn="1"/>
          </p:nvCxnSpPr>
          <p:spPr>
            <a:xfrm>
              <a:off x="3719737" y="567152"/>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79777" y="711204"/>
              <a:ext cx="2131634" cy="648000"/>
            </a:xfrm>
            <a:prstGeom prst="rect">
              <a:avLst/>
            </a:prstGeom>
          </p:spPr>
        </p:pic>
        <p:sp>
          <p:nvSpPr>
            <p:cNvPr id="8" name="Rektangel 7"/>
            <p:cNvSpPr/>
            <p:nvPr userDrawn="1"/>
          </p:nvSpPr>
          <p:spPr>
            <a:xfrm>
              <a:off x="623392" y="1630315"/>
              <a:ext cx="3861635" cy="166199"/>
            </a:xfrm>
            <a:prstGeom prst="rect">
              <a:avLst/>
            </a:prstGeom>
          </p:spPr>
          <p:txBody>
            <a:bodyPr wrap="none" lIns="0" tIns="0" rIns="0" bIns="0">
              <a:spAutoFit/>
            </a:bodyPr>
            <a:lstStyle/>
            <a:p>
              <a:pPr algn="l"/>
              <a:r>
                <a:rPr lang="sv-SE" sz="1080" dirty="0"/>
                <a:t>Folkhälsomyndigheten bidrar till globala målen för hållbar utveckling</a:t>
              </a:r>
            </a:p>
          </p:txBody>
        </p:sp>
      </p:grpSp>
    </p:spTree>
    <p:extLst>
      <p:ext uri="{BB962C8B-B14F-4D97-AF65-F5344CB8AC3E}">
        <p14:creationId xmlns:p14="http://schemas.microsoft.com/office/powerpoint/2010/main" val="885955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2" name="Rubrik 1"/>
          <p:cNvSpPr>
            <a:spLocks noGrp="1"/>
          </p:cNvSpPr>
          <p:nvPr>
            <p:ph type="ctrTitle"/>
          </p:nvPr>
        </p:nvSpPr>
        <p:spPr>
          <a:xfrm>
            <a:off x="2387588" y="1484784"/>
            <a:ext cx="7416824" cy="792088"/>
          </a:xfrm>
          <a:prstGeom prst="rect">
            <a:avLst/>
          </a:prstGeom>
        </p:spPr>
        <p:txBody>
          <a:bodyPr anchor="b" anchorCtr="0"/>
          <a:lstStyle>
            <a:lvl1pPr algn="ctr">
              <a:lnSpc>
                <a:spcPts val="4200"/>
              </a:lnSpc>
              <a:spcBef>
                <a:spcPts val="300"/>
              </a:spcBef>
              <a:spcAft>
                <a:spcPts val="600"/>
              </a:spcAft>
              <a:defRPr sz="3000" baseline="0">
                <a:solidFill>
                  <a:schemeClr val="tx1"/>
                </a:solidFill>
              </a:defRPr>
            </a:lvl1pPr>
          </a:lstStyle>
          <a:p>
            <a:endParaRPr lang="sv-SE" dirty="0"/>
          </a:p>
        </p:txBody>
      </p:sp>
      <p:sp>
        <p:nvSpPr>
          <p:cNvPr id="3" name="Underrubrik 2"/>
          <p:cNvSpPr>
            <a:spLocks noGrp="1"/>
          </p:cNvSpPr>
          <p:nvPr>
            <p:ph type="subTitle" idx="1"/>
          </p:nvPr>
        </p:nvSpPr>
        <p:spPr>
          <a:xfrm>
            <a:off x="2387588" y="2483604"/>
            <a:ext cx="7416824" cy="1089412"/>
          </a:xfrm>
          <a:prstGeom prst="rect">
            <a:avLst/>
          </a:prstGeom>
        </p:spPr>
        <p:txBody>
          <a:bodyPr/>
          <a:lstStyle>
            <a:lvl1pPr marL="0" indent="0" algn="ctr">
              <a:lnSpc>
                <a:spcPct val="105000"/>
              </a:lnSpc>
              <a:spcBef>
                <a:spcPts val="600"/>
              </a:spcBef>
              <a:spcAft>
                <a:spcPts val="30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sv-SE" dirty="0"/>
          </a:p>
        </p:txBody>
      </p:sp>
      <p:grpSp>
        <p:nvGrpSpPr>
          <p:cNvPr id="7" name="Grupp 6" descr="Folkhälsomyndigheten bidrar till globala målen för hållbar utveckling" title="Logotyper"/>
          <p:cNvGrpSpPr/>
          <p:nvPr userDrawn="1"/>
        </p:nvGrpSpPr>
        <p:grpSpPr>
          <a:xfrm>
            <a:off x="4165183" y="3832703"/>
            <a:ext cx="3861635" cy="1667204"/>
            <a:chOff x="4165183" y="3832703"/>
            <a:chExt cx="3861635" cy="1667204"/>
          </a:xfrm>
        </p:grpSpPr>
        <p:pic>
          <p:nvPicPr>
            <p:cNvPr id="8" name="Bildobjekt 7" descr="Folkhälsomyndighet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6135" y="3832703"/>
              <a:ext cx="1885900" cy="1260860"/>
            </a:xfrm>
            <a:prstGeom prst="rect">
              <a:avLst/>
            </a:prstGeom>
          </p:spPr>
        </p:pic>
        <p:cxnSp>
          <p:nvCxnSpPr>
            <p:cNvPr id="9" name="Rak koppling 8"/>
            <p:cNvCxnSpPr/>
            <p:nvPr userDrawn="1"/>
          </p:nvCxnSpPr>
          <p:spPr>
            <a:xfrm>
              <a:off x="6523586" y="3832703"/>
              <a:ext cx="0" cy="12082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5137" y="3905563"/>
              <a:ext cx="1030729" cy="1188000"/>
            </a:xfrm>
            <a:prstGeom prst="rect">
              <a:avLst/>
            </a:prstGeom>
          </p:spPr>
        </p:pic>
        <p:sp>
          <p:nvSpPr>
            <p:cNvPr id="12" name="Rektangel 11"/>
            <p:cNvSpPr/>
            <p:nvPr userDrawn="1"/>
          </p:nvSpPr>
          <p:spPr>
            <a:xfrm>
              <a:off x="4165183" y="5333708"/>
              <a:ext cx="3861635" cy="166199"/>
            </a:xfrm>
            <a:prstGeom prst="rect">
              <a:avLst/>
            </a:prstGeom>
          </p:spPr>
          <p:txBody>
            <a:bodyPr wrap="none" lIns="0" tIns="0" rIns="0" bIns="0">
              <a:spAutoFit/>
            </a:bodyPr>
            <a:lstStyle/>
            <a:p>
              <a:pPr algn="ctr"/>
              <a:r>
                <a:rPr lang="sv-SE" sz="1080" dirty="0"/>
                <a:t>Folkhälsomyndigheten bidrar till globala målen för hållbar utveckling</a:t>
              </a:r>
            </a:p>
          </p:txBody>
        </p:sp>
      </p:grpSp>
      <p:sp>
        <p:nvSpPr>
          <p:cNvPr id="13" name="textruta 12"/>
          <p:cNvSpPr txBox="1"/>
          <p:nvPr userDrawn="1"/>
        </p:nvSpPr>
        <p:spPr>
          <a:xfrm>
            <a:off x="907357" y="5837410"/>
            <a:ext cx="10377287" cy="338554"/>
          </a:xfrm>
          <a:prstGeom prst="rect">
            <a:avLst/>
          </a:prstGeom>
          <a:noFill/>
        </p:spPr>
        <p:txBody>
          <a:bodyPr wrap="square" rtlCol="0">
            <a:spAutoFit/>
          </a:bodyPr>
          <a:lstStyle/>
          <a:p>
            <a:pPr algn="ctr"/>
            <a:r>
              <a:rPr lang="sv-SE" sz="1600" dirty="0">
                <a:latin typeface="Tahoma" panose="020B0604030504040204" pitchFamily="34" charset="0"/>
                <a:ea typeface="Tahoma" panose="020B0604030504040204" pitchFamily="34" charset="0"/>
                <a:cs typeface="Tahoma" panose="020B0604030504040204" pitchFamily="34" charset="0"/>
              </a:rPr>
              <a:t>www.fohm.se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latin typeface="Tahoma" panose="020B0604030504040204" pitchFamily="34" charset="0"/>
                <a:ea typeface="Tahoma" panose="020B0604030504040204" pitchFamily="34" charset="0"/>
                <a:cs typeface="Tahoma" panose="020B0604030504040204" pitchFamily="34" charset="0"/>
              </a:rPr>
              <a:t>  </a:t>
            </a:r>
            <a:r>
              <a:rPr lang="sv-SE" sz="1600" baseline="0" dirty="0">
                <a:latin typeface="Tahoma" panose="020B0604030504040204" pitchFamily="34" charset="0"/>
                <a:ea typeface="Tahoma" panose="020B0604030504040204" pitchFamily="34" charset="0"/>
                <a:cs typeface="Tahoma" panose="020B0604030504040204" pitchFamily="34" charset="0"/>
              </a:rPr>
              <a:t> fohm.se/nyhetsbrev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latin typeface="Tahoma" panose="020B0604030504040204" pitchFamily="34" charset="0"/>
                <a:ea typeface="Tahoma" panose="020B0604030504040204" pitchFamily="34" charset="0"/>
                <a:cs typeface="Tahoma" panose="020B0604030504040204" pitchFamily="34" charset="0"/>
              </a:rPr>
              <a:t> </a:t>
            </a:r>
            <a:r>
              <a:rPr lang="sv-SE" sz="1600" baseline="0" dirty="0">
                <a:latin typeface="Tahoma" panose="020B0604030504040204" pitchFamily="34" charset="0"/>
                <a:ea typeface="Tahoma" panose="020B0604030504040204" pitchFamily="34" charset="0"/>
                <a:cs typeface="Tahoma" panose="020B0604030504040204" pitchFamily="34" charset="0"/>
              </a:rPr>
              <a:t>  LinkedIn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latin typeface="Tahoma" panose="020B0604030504040204" pitchFamily="34" charset="0"/>
                <a:ea typeface="Tahoma" panose="020B0604030504040204" pitchFamily="34" charset="0"/>
                <a:cs typeface="Tahoma" panose="020B0604030504040204" pitchFamily="34" charset="0"/>
              </a:rPr>
              <a:t>   Facebook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latin typeface="Tahoma" panose="020B0604030504040204" pitchFamily="34" charset="0"/>
                <a:ea typeface="Tahoma" panose="020B0604030504040204" pitchFamily="34" charset="0"/>
                <a:cs typeface="Tahoma" panose="020B0604030504040204" pitchFamily="34" charset="0"/>
              </a:rPr>
              <a:t>   Twitter</a:t>
            </a:r>
            <a:endParaRPr lang="sv-SE"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056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3" y="1641500"/>
            <a:ext cx="10368000" cy="1470025"/>
          </a:xfr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3" y="3244780"/>
            <a:ext cx="10368000" cy="838944"/>
          </a:xfrm>
        </p:spPr>
        <p:txBody>
          <a:bodyPr/>
          <a:lstStyle>
            <a:lvl1pPr marL="0" indent="0" algn="l">
              <a:lnSpc>
                <a:spcPts val="3000"/>
              </a:lnSpc>
              <a:spcBef>
                <a:spcPts val="600"/>
              </a:spcBef>
              <a:spcAft>
                <a:spcPts val="300"/>
              </a:spcAft>
              <a:buNone/>
              <a:defRPr sz="26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sp>
        <p:nvSpPr>
          <p:cNvPr id="6" name="Platshållare för bild 5"/>
          <p:cNvSpPr>
            <a:spLocks noGrp="1"/>
          </p:cNvSpPr>
          <p:nvPr>
            <p:ph type="pic" sz="quarter" idx="10"/>
          </p:nvPr>
        </p:nvSpPr>
        <p:spPr>
          <a:xfrm>
            <a:off x="0" y="4363239"/>
            <a:ext cx="12192000" cy="2494759"/>
          </a:xfrm>
          <a:custGeom>
            <a:avLst/>
            <a:gdLst>
              <a:gd name="connsiteX0" fmla="*/ 0 w 12192000"/>
              <a:gd name="connsiteY0" fmla="*/ 0 h 2420937"/>
              <a:gd name="connsiteX1" fmla="*/ 12192000 w 12192000"/>
              <a:gd name="connsiteY1" fmla="*/ 0 h 2420937"/>
              <a:gd name="connsiteX2" fmla="*/ 12192000 w 12192000"/>
              <a:gd name="connsiteY2" fmla="*/ 2420937 h 2420937"/>
              <a:gd name="connsiteX3" fmla="*/ 0 w 12192000"/>
              <a:gd name="connsiteY3" fmla="*/ 2420937 h 2420937"/>
              <a:gd name="connsiteX4" fmla="*/ 0 w 12192000"/>
              <a:gd name="connsiteY4" fmla="*/ 0 h 2420937"/>
              <a:gd name="connsiteX0" fmla="*/ 0 w 12192000"/>
              <a:gd name="connsiteY0" fmla="*/ 4400 h 2425337"/>
              <a:gd name="connsiteX1" fmla="*/ 6087291 w 12192000"/>
              <a:gd name="connsiteY1" fmla="*/ 0 h 2425337"/>
              <a:gd name="connsiteX2" fmla="*/ 12192000 w 12192000"/>
              <a:gd name="connsiteY2" fmla="*/ 4400 h 2425337"/>
              <a:gd name="connsiteX3" fmla="*/ 12192000 w 12192000"/>
              <a:gd name="connsiteY3" fmla="*/ 2425337 h 2425337"/>
              <a:gd name="connsiteX4" fmla="*/ 0 w 12192000"/>
              <a:gd name="connsiteY4" fmla="*/ 2425337 h 2425337"/>
              <a:gd name="connsiteX5" fmla="*/ 0 w 12192000"/>
              <a:gd name="connsiteY5" fmla="*/ 4400 h 2425337"/>
              <a:gd name="connsiteX0" fmla="*/ 0 w 12192000"/>
              <a:gd name="connsiteY0" fmla="*/ 41656 h 2462593"/>
              <a:gd name="connsiteX1" fmla="*/ 6087291 w 12192000"/>
              <a:gd name="connsiteY1" fmla="*/ 37256 h 2462593"/>
              <a:gd name="connsiteX2" fmla="*/ 12192000 w 12192000"/>
              <a:gd name="connsiteY2" fmla="*/ 41656 h 2462593"/>
              <a:gd name="connsiteX3" fmla="*/ 12192000 w 12192000"/>
              <a:gd name="connsiteY3" fmla="*/ 2462593 h 2462593"/>
              <a:gd name="connsiteX4" fmla="*/ 0 w 12192000"/>
              <a:gd name="connsiteY4" fmla="*/ 2462593 h 2462593"/>
              <a:gd name="connsiteX5" fmla="*/ 0 w 12192000"/>
              <a:gd name="connsiteY5" fmla="*/ 41656 h 2462593"/>
              <a:gd name="connsiteX0" fmla="*/ 0 w 12192000"/>
              <a:gd name="connsiteY0" fmla="*/ 180802 h 2601739"/>
              <a:gd name="connsiteX1" fmla="*/ 6087291 w 12192000"/>
              <a:gd name="connsiteY1" fmla="*/ 176402 h 2601739"/>
              <a:gd name="connsiteX2" fmla="*/ 12192000 w 12192000"/>
              <a:gd name="connsiteY2" fmla="*/ 180802 h 2601739"/>
              <a:gd name="connsiteX3" fmla="*/ 12192000 w 12192000"/>
              <a:gd name="connsiteY3" fmla="*/ 2601739 h 2601739"/>
              <a:gd name="connsiteX4" fmla="*/ 0 w 12192000"/>
              <a:gd name="connsiteY4" fmla="*/ 2601739 h 2601739"/>
              <a:gd name="connsiteX5" fmla="*/ 0 w 12192000"/>
              <a:gd name="connsiteY5" fmla="*/ 180802 h 2601739"/>
              <a:gd name="connsiteX0" fmla="*/ 0 w 12192000"/>
              <a:gd name="connsiteY0" fmla="*/ 180802 h 2601739"/>
              <a:gd name="connsiteX1" fmla="*/ 6087291 w 12192000"/>
              <a:gd name="connsiteY1" fmla="*/ 176402 h 2601739"/>
              <a:gd name="connsiteX2" fmla="*/ 12192000 w 12192000"/>
              <a:gd name="connsiteY2" fmla="*/ 180802 h 2601739"/>
              <a:gd name="connsiteX3" fmla="*/ 12192000 w 12192000"/>
              <a:gd name="connsiteY3" fmla="*/ 2601739 h 2601739"/>
              <a:gd name="connsiteX4" fmla="*/ 0 w 12192000"/>
              <a:gd name="connsiteY4" fmla="*/ 2601739 h 2601739"/>
              <a:gd name="connsiteX5" fmla="*/ 0 w 12192000"/>
              <a:gd name="connsiteY5" fmla="*/ 180802 h 2601739"/>
              <a:gd name="connsiteX0" fmla="*/ 0 w 12192000"/>
              <a:gd name="connsiteY0" fmla="*/ 4400 h 2425337"/>
              <a:gd name="connsiteX1" fmla="*/ 6087291 w 12192000"/>
              <a:gd name="connsiteY1" fmla="*/ 0 h 2425337"/>
              <a:gd name="connsiteX2" fmla="*/ 12192000 w 12192000"/>
              <a:gd name="connsiteY2" fmla="*/ 4400 h 2425337"/>
              <a:gd name="connsiteX3" fmla="*/ 12192000 w 12192000"/>
              <a:gd name="connsiteY3" fmla="*/ 2425337 h 2425337"/>
              <a:gd name="connsiteX4" fmla="*/ 0 w 12192000"/>
              <a:gd name="connsiteY4" fmla="*/ 2425337 h 2425337"/>
              <a:gd name="connsiteX5" fmla="*/ 0 w 12192000"/>
              <a:gd name="connsiteY5" fmla="*/ 4400 h 2425337"/>
              <a:gd name="connsiteX0" fmla="*/ 0 w 12192000"/>
              <a:gd name="connsiteY0" fmla="*/ 45525 h 2466462"/>
              <a:gd name="connsiteX1" fmla="*/ 6087291 w 12192000"/>
              <a:gd name="connsiteY1" fmla="*/ 41125 h 2466462"/>
              <a:gd name="connsiteX2" fmla="*/ 12192000 w 12192000"/>
              <a:gd name="connsiteY2" fmla="*/ 45525 h 2466462"/>
              <a:gd name="connsiteX3" fmla="*/ 12192000 w 12192000"/>
              <a:gd name="connsiteY3" fmla="*/ 2466462 h 2466462"/>
              <a:gd name="connsiteX4" fmla="*/ 0 w 12192000"/>
              <a:gd name="connsiteY4" fmla="*/ 2466462 h 2466462"/>
              <a:gd name="connsiteX5" fmla="*/ 0 w 12192000"/>
              <a:gd name="connsiteY5" fmla="*/ 45525 h 2466462"/>
              <a:gd name="connsiteX0" fmla="*/ 0 w 12192000"/>
              <a:gd name="connsiteY0" fmla="*/ 48263 h 2469200"/>
              <a:gd name="connsiteX1" fmla="*/ 6087291 w 12192000"/>
              <a:gd name="connsiteY1" fmla="*/ 43863 h 2469200"/>
              <a:gd name="connsiteX2" fmla="*/ 12192000 w 12192000"/>
              <a:gd name="connsiteY2" fmla="*/ 48263 h 2469200"/>
              <a:gd name="connsiteX3" fmla="*/ 12192000 w 12192000"/>
              <a:gd name="connsiteY3" fmla="*/ 2469200 h 2469200"/>
              <a:gd name="connsiteX4" fmla="*/ 0 w 12192000"/>
              <a:gd name="connsiteY4" fmla="*/ 2469200 h 2469200"/>
              <a:gd name="connsiteX5" fmla="*/ 0 w 12192000"/>
              <a:gd name="connsiteY5" fmla="*/ 48263 h 2469200"/>
              <a:gd name="connsiteX0" fmla="*/ 0 w 12192000"/>
              <a:gd name="connsiteY0" fmla="*/ 40017 h 2460954"/>
              <a:gd name="connsiteX1" fmla="*/ 6087291 w 12192000"/>
              <a:gd name="connsiteY1" fmla="*/ 35617 h 2460954"/>
              <a:gd name="connsiteX2" fmla="*/ 12192000 w 12192000"/>
              <a:gd name="connsiteY2" fmla="*/ 40017 h 2460954"/>
              <a:gd name="connsiteX3" fmla="*/ 12192000 w 12192000"/>
              <a:gd name="connsiteY3" fmla="*/ 2460954 h 2460954"/>
              <a:gd name="connsiteX4" fmla="*/ 0 w 12192000"/>
              <a:gd name="connsiteY4" fmla="*/ 2460954 h 2460954"/>
              <a:gd name="connsiteX5" fmla="*/ 0 w 12192000"/>
              <a:gd name="connsiteY5" fmla="*/ 40017 h 2460954"/>
              <a:gd name="connsiteX0" fmla="*/ 0 w 12192000"/>
              <a:gd name="connsiteY0" fmla="*/ 71872 h 2492809"/>
              <a:gd name="connsiteX1" fmla="*/ 6087291 w 12192000"/>
              <a:gd name="connsiteY1" fmla="*/ 67472 h 2492809"/>
              <a:gd name="connsiteX2" fmla="*/ 12192000 w 12192000"/>
              <a:gd name="connsiteY2" fmla="*/ 71872 h 2492809"/>
              <a:gd name="connsiteX3" fmla="*/ 12192000 w 12192000"/>
              <a:gd name="connsiteY3" fmla="*/ 2492809 h 2492809"/>
              <a:gd name="connsiteX4" fmla="*/ 0 w 12192000"/>
              <a:gd name="connsiteY4" fmla="*/ 2492809 h 2492809"/>
              <a:gd name="connsiteX5" fmla="*/ 0 w 12192000"/>
              <a:gd name="connsiteY5" fmla="*/ 71872 h 2492809"/>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78422 h 2499359"/>
              <a:gd name="connsiteX1" fmla="*/ 6087291 w 12192000"/>
              <a:gd name="connsiteY1" fmla="*/ 74022 h 2499359"/>
              <a:gd name="connsiteX2" fmla="*/ 12192000 w 12192000"/>
              <a:gd name="connsiteY2" fmla="*/ 78422 h 2499359"/>
              <a:gd name="connsiteX3" fmla="*/ 12192000 w 12192000"/>
              <a:gd name="connsiteY3" fmla="*/ 2499359 h 2499359"/>
              <a:gd name="connsiteX4" fmla="*/ 0 w 12192000"/>
              <a:gd name="connsiteY4" fmla="*/ 2499359 h 2499359"/>
              <a:gd name="connsiteX5" fmla="*/ 0 w 12192000"/>
              <a:gd name="connsiteY5" fmla="*/ 78422 h 2499359"/>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41495 h 2462432"/>
              <a:gd name="connsiteX1" fmla="*/ 6087291 w 12192000"/>
              <a:gd name="connsiteY1" fmla="*/ 37095 h 2462432"/>
              <a:gd name="connsiteX2" fmla="*/ 12192000 w 12192000"/>
              <a:gd name="connsiteY2" fmla="*/ 41495 h 2462432"/>
              <a:gd name="connsiteX3" fmla="*/ 12192000 w 12192000"/>
              <a:gd name="connsiteY3" fmla="*/ 2462432 h 2462432"/>
              <a:gd name="connsiteX4" fmla="*/ 0 w 12192000"/>
              <a:gd name="connsiteY4" fmla="*/ 2462432 h 2462432"/>
              <a:gd name="connsiteX5" fmla="*/ 0 w 12192000"/>
              <a:gd name="connsiteY5" fmla="*/ 41495 h 2462432"/>
              <a:gd name="connsiteX0" fmla="*/ 0 w 12192000"/>
              <a:gd name="connsiteY0" fmla="*/ 41495 h 2462432"/>
              <a:gd name="connsiteX1" fmla="*/ 6087291 w 12192000"/>
              <a:gd name="connsiteY1" fmla="*/ 37095 h 2462432"/>
              <a:gd name="connsiteX2" fmla="*/ 12192000 w 12192000"/>
              <a:gd name="connsiteY2" fmla="*/ 41495 h 2462432"/>
              <a:gd name="connsiteX3" fmla="*/ 12192000 w 12192000"/>
              <a:gd name="connsiteY3" fmla="*/ 2462432 h 2462432"/>
              <a:gd name="connsiteX4" fmla="*/ 0 w 12192000"/>
              <a:gd name="connsiteY4" fmla="*/ 2462432 h 2462432"/>
              <a:gd name="connsiteX5" fmla="*/ 0 w 12192000"/>
              <a:gd name="connsiteY5" fmla="*/ 41495 h 2462432"/>
              <a:gd name="connsiteX0" fmla="*/ 0 w 12192000"/>
              <a:gd name="connsiteY0" fmla="*/ 38787 h 2459724"/>
              <a:gd name="connsiteX1" fmla="*/ 6087291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87291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574402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44008 h 2464945"/>
              <a:gd name="connsiteX1" fmla="*/ 6061654 w 12192000"/>
              <a:gd name="connsiteY1" fmla="*/ 39608 h 2464945"/>
              <a:gd name="connsiteX2" fmla="*/ 12192000 w 12192000"/>
              <a:gd name="connsiteY2" fmla="*/ 44008 h 2464945"/>
              <a:gd name="connsiteX3" fmla="*/ 12192000 w 12192000"/>
              <a:gd name="connsiteY3" fmla="*/ 2464945 h 2464945"/>
              <a:gd name="connsiteX4" fmla="*/ 0 w 12192000"/>
              <a:gd name="connsiteY4" fmla="*/ 2464945 h 2464945"/>
              <a:gd name="connsiteX5" fmla="*/ 0 w 12192000"/>
              <a:gd name="connsiteY5" fmla="*/ 44008 h 2464945"/>
              <a:gd name="connsiteX0" fmla="*/ 0 w 12192000"/>
              <a:gd name="connsiteY0" fmla="*/ 78183 h 2499120"/>
              <a:gd name="connsiteX1" fmla="*/ 6061654 w 12192000"/>
              <a:gd name="connsiteY1" fmla="*/ 73783 h 2499120"/>
              <a:gd name="connsiteX2" fmla="*/ 12192000 w 12192000"/>
              <a:gd name="connsiteY2" fmla="*/ 78183 h 2499120"/>
              <a:gd name="connsiteX3" fmla="*/ 12192000 w 12192000"/>
              <a:gd name="connsiteY3" fmla="*/ 2499120 h 2499120"/>
              <a:gd name="connsiteX4" fmla="*/ 0 w 12192000"/>
              <a:gd name="connsiteY4" fmla="*/ 2499120 h 2499120"/>
              <a:gd name="connsiteX5" fmla="*/ 0 w 12192000"/>
              <a:gd name="connsiteY5" fmla="*/ 78183 h 2499120"/>
              <a:gd name="connsiteX0" fmla="*/ 0 w 12192000"/>
              <a:gd name="connsiteY0" fmla="*/ 78183 h 2499120"/>
              <a:gd name="connsiteX1" fmla="*/ 6061654 w 12192000"/>
              <a:gd name="connsiteY1" fmla="*/ 73783 h 2499120"/>
              <a:gd name="connsiteX2" fmla="*/ 12192000 w 12192000"/>
              <a:gd name="connsiteY2" fmla="*/ 78183 h 2499120"/>
              <a:gd name="connsiteX3" fmla="*/ 12192000 w 12192000"/>
              <a:gd name="connsiteY3" fmla="*/ 2499120 h 2499120"/>
              <a:gd name="connsiteX4" fmla="*/ 0 w 12192000"/>
              <a:gd name="connsiteY4" fmla="*/ 2499120 h 2499120"/>
              <a:gd name="connsiteX5" fmla="*/ 0 w 12192000"/>
              <a:gd name="connsiteY5" fmla="*/ 78183 h 2499120"/>
              <a:gd name="connsiteX0" fmla="*/ 0 w 12192000"/>
              <a:gd name="connsiteY0" fmla="*/ 86332 h 2507269"/>
              <a:gd name="connsiteX1" fmla="*/ 6061654 w 12192000"/>
              <a:gd name="connsiteY1" fmla="*/ 81932 h 2507269"/>
              <a:gd name="connsiteX2" fmla="*/ 12192000 w 12192000"/>
              <a:gd name="connsiteY2" fmla="*/ 86332 h 2507269"/>
              <a:gd name="connsiteX3" fmla="*/ 12192000 w 12192000"/>
              <a:gd name="connsiteY3" fmla="*/ 2507269 h 2507269"/>
              <a:gd name="connsiteX4" fmla="*/ 0 w 12192000"/>
              <a:gd name="connsiteY4" fmla="*/ 2507269 h 2507269"/>
              <a:gd name="connsiteX5" fmla="*/ 0 w 12192000"/>
              <a:gd name="connsiteY5" fmla="*/ 86332 h 2507269"/>
              <a:gd name="connsiteX0" fmla="*/ 0 w 12192000"/>
              <a:gd name="connsiteY0" fmla="*/ 73822 h 2494759"/>
              <a:gd name="connsiteX1" fmla="*/ 6104383 w 12192000"/>
              <a:gd name="connsiteY1" fmla="*/ 86514 h 2494759"/>
              <a:gd name="connsiteX2" fmla="*/ 12192000 w 12192000"/>
              <a:gd name="connsiteY2" fmla="*/ 73822 h 2494759"/>
              <a:gd name="connsiteX3" fmla="*/ 12192000 w 12192000"/>
              <a:gd name="connsiteY3" fmla="*/ 2494759 h 2494759"/>
              <a:gd name="connsiteX4" fmla="*/ 0 w 12192000"/>
              <a:gd name="connsiteY4" fmla="*/ 2494759 h 2494759"/>
              <a:gd name="connsiteX5" fmla="*/ 0 w 12192000"/>
              <a:gd name="connsiteY5" fmla="*/ 73822 h 249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494759">
                <a:moveTo>
                  <a:pt x="0" y="73822"/>
                </a:moveTo>
                <a:cubicBezTo>
                  <a:pt x="287627" y="71623"/>
                  <a:pt x="2776131" y="242580"/>
                  <a:pt x="6104383" y="86514"/>
                </a:cubicBezTo>
                <a:cubicBezTo>
                  <a:pt x="10074479" y="-99649"/>
                  <a:pt x="11891893" y="72355"/>
                  <a:pt x="12192000" y="73822"/>
                </a:cubicBezTo>
                <a:lnTo>
                  <a:pt x="12192000" y="2494759"/>
                </a:lnTo>
                <a:lnTo>
                  <a:pt x="0" y="2494759"/>
                </a:lnTo>
                <a:lnTo>
                  <a:pt x="0" y="73822"/>
                </a:lnTo>
                <a:close/>
              </a:path>
            </a:pathLst>
          </a:custGeom>
        </p:spPr>
        <p:txBody>
          <a:bodyPr/>
          <a:lstStyle/>
          <a:p>
            <a:r>
              <a:rPr lang="sv-SE" smtClean="0"/>
              <a:t>Klicka på ikonen för att lägga till en bild</a:t>
            </a:r>
            <a:endParaRPr lang="sv-SE"/>
          </a:p>
        </p:txBody>
      </p:sp>
      <p:pic>
        <p:nvPicPr>
          <p:cNvPr id="5" name="Bildobjekt 4" descr="Folkhälsomyndighetens logoty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sp>
        <p:nvSpPr>
          <p:cNvPr id="7" name="Platshållare för text 10"/>
          <p:cNvSpPr>
            <a:spLocks noGrp="1"/>
          </p:cNvSpPr>
          <p:nvPr>
            <p:ph type="body" sz="quarter" idx="11" hasCustomPrompt="1"/>
          </p:nvPr>
        </p:nvSpPr>
        <p:spPr>
          <a:xfrm rot="16200000">
            <a:off x="10847750" y="5405047"/>
            <a:ext cx="234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375905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11423" y="2492896"/>
            <a:ext cx="9360000" cy="911990"/>
          </a:xfrm>
        </p:spPr>
        <p:txBody>
          <a:bodyPr/>
          <a:lstStyle>
            <a:lvl1pPr>
              <a:defRPr b="1" baseline="0">
                <a:solidFill>
                  <a:schemeClr val="bg1"/>
                </a:solidFill>
              </a:defRPr>
            </a:lvl1pPr>
          </a:lstStyle>
          <a:p>
            <a:r>
              <a:rPr lang="sv-SE" dirty="0"/>
              <a:t>Kapitelrubrik</a:t>
            </a:r>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3701" y="3404886"/>
            <a:ext cx="4818298" cy="3453114"/>
          </a:xfrm>
          <a:prstGeom prst="rect">
            <a:avLst/>
          </a:prstGeom>
        </p:spPr>
      </p:pic>
      <p:pic>
        <p:nvPicPr>
          <p:cNvPr id="5" name="Bildobjekt 4" descr="Folkhälsomyndighetens logoty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800" y="460800"/>
            <a:ext cx="2734527" cy="918000"/>
          </a:xfrm>
          <a:prstGeom prst="rect">
            <a:avLst/>
          </a:prstGeom>
        </p:spPr>
      </p:pic>
    </p:spTree>
    <p:extLst>
      <p:ext uri="{BB962C8B-B14F-4D97-AF65-F5344CB8AC3E}">
        <p14:creationId xmlns:p14="http://schemas.microsoft.com/office/powerpoint/2010/main" val="14809829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kus">
    <p:bg>
      <p:bgPr>
        <a:solidFill>
          <a:schemeClr val="bg2"/>
        </a:solidFill>
        <a:effectLst/>
      </p:bgPr>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3701" y="3421594"/>
            <a:ext cx="4818298" cy="3419697"/>
          </a:xfrm>
          <a:prstGeom prst="rect">
            <a:avLst/>
          </a:prstGeom>
        </p:spPr>
      </p:pic>
      <p:sp>
        <p:nvSpPr>
          <p:cNvPr id="2" name="Rubrik 1"/>
          <p:cNvSpPr>
            <a:spLocks noGrp="1"/>
          </p:cNvSpPr>
          <p:nvPr>
            <p:ph type="title" hasCustomPrompt="1"/>
          </p:nvPr>
        </p:nvSpPr>
        <p:spPr>
          <a:xfrm>
            <a:off x="1596000" y="2014478"/>
            <a:ext cx="8640000" cy="1762376"/>
          </a:xfrm>
        </p:spPr>
        <p:txBody>
          <a:bodyPr anchor="ctr" anchorCtr="0"/>
          <a:lstStyle>
            <a:lvl1pPr algn="ctr">
              <a:lnSpc>
                <a:spcPct val="100000"/>
              </a:lnSpc>
              <a:defRPr sz="6000" b="1" cap="small" baseline="0">
                <a:solidFill>
                  <a:schemeClr val="bg1"/>
                </a:solidFill>
              </a:defRPr>
            </a:lvl1pPr>
          </a:lstStyle>
          <a:p>
            <a:r>
              <a:rPr lang="sv-SE" dirty="0"/>
              <a:t>ETT BEGREPP I FOKUS</a:t>
            </a:r>
          </a:p>
        </p:txBody>
      </p:sp>
    </p:spTree>
    <p:extLst>
      <p:ext uri="{BB962C8B-B14F-4D97-AF65-F5344CB8AC3E}">
        <p14:creationId xmlns:p14="http://schemas.microsoft.com/office/powerpoint/2010/main" val="14748650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6553002" cy="3965884"/>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grpSp>
        <p:nvGrpSpPr>
          <p:cNvPr id="2" name="Grupp 1"/>
          <p:cNvGrpSpPr/>
          <p:nvPr userDrawn="1"/>
        </p:nvGrpSpPr>
        <p:grpSpPr>
          <a:xfrm>
            <a:off x="0" y="6619124"/>
            <a:ext cx="12192000" cy="50236"/>
            <a:chOff x="0" y="6619124"/>
            <a:chExt cx="12192000" cy="50236"/>
          </a:xfrm>
        </p:grpSpPr>
        <p:cxnSp>
          <p:nvCxnSpPr>
            <p:cNvPr id="5" name="Rak koppling 4"/>
            <p:cNvCxnSpPr/>
            <p:nvPr userDrawn="1"/>
          </p:nvCxnSpPr>
          <p:spPr>
            <a:xfrm>
              <a:off x="0" y="6619124"/>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Rak koppling 5"/>
            <p:cNvCxnSpPr/>
            <p:nvPr userDrawn="1"/>
          </p:nvCxnSpPr>
          <p:spPr>
            <a:xfrm>
              <a:off x="0" y="6669360"/>
              <a:ext cx="950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284355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sidofält mörk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4" y="404664"/>
            <a:ext cx="6553001"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5" name="Rektangel 4"/>
          <p:cNvSpPr/>
          <p:nvPr userDrawn="1"/>
        </p:nvSpPr>
        <p:spPr>
          <a:xfrm>
            <a:off x="7824192" y="0"/>
            <a:ext cx="43678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p:cNvSpPr>
            <a:spLocks noGrp="1"/>
          </p:cNvSpPr>
          <p:nvPr>
            <p:ph idx="10" hasCustomPrompt="1"/>
          </p:nvPr>
        </p:nvSpPr>
        <p:spPr>
          <a:xfrm>
            <a:off x="8112225" y="404664"/>
            <a:ext cx="3168550" cy="5184924"/>
          </a:xfrm>
        </p:spPr>
        <p:txBody>
          <a:bodyPr anchor="ctr" anchorCtr="0"/>
          <a:lstStyle>
            <a:lvl1pPr>
              <a:spcBef>
                <a:spcPts val="1200"/>
              </a:spcBef>
              <a:buClr>
                <a:schemeClr val="bg1"/>
              </a:buClr>
              <a:defRPr>
                <a:solidFill>
                  <a:schemeClr val="bg1"/>
                </a:solidFill>
              </a:defRPr>
            </a:lvl1pPr>
            <a:lvl2pPr>
              <a:defRPr>
                <a:solidFill>
                  <a:schemeClr val="bg1"/>
                </a:solidFill>
              </a:defRPr>
            </a:lvl2pPr>
            <a:lvl3pPr>
              <a:defRPr>
                <a:solidFill>
                  <a:schemeClr val="bg1"/>
                </a:solidFill>
              </a:defRPr>
            </a:lvl3pPr>
            <a:lvl4pPr>
              <a:defRPr sz="1300"/>
            </a:lvl4pPr>
          </a:lstStyle>
          <a:p>
            <a:pPr lvl="0"/>
            <a:r>
              <a:rPr lang="sv-SE" dirty="0"/>
              <a:t>Punktlista</a:t>
            </a:r>
          </a:p>
          <a:p>
            <a:pPr lvl="1"/>
            <a:r>
              <a:rPr lang="sv-SE" dirty="0"/>
              <a:t>Nivå två</a:t>
            </a:r>
          </a:p>
          <a:p>
            <a:pPr lvl="2"/>
            <a:r>
              <a:rPr lang="sv-SE" dirty="0"/>
              <a:t>Nivå tre</a:t>
            </a:r>
          </a:p>
        </p:txBody>
      </p:sp>
      <p:grpSp>
        <p:nvGrpSpPr>
          <p:cNvPr id="6" name="Grupp 5"/>
          <p:cNvGrpSpPr/>
          <p:nvPr userDrawn="1"/>
        </p:nvGrpSpPr>
        <p:grpSpPr>
          <a:xfrm>
            <a:off x="0" y="6619124"/>
            <a:ext cx="7471719" cy="50236"/>
            <a:chOff x="0" y="6619124"/>
            <a:chExt cx="7471719" cy="50236"/>
          </a:xfrm>
        </p:grpSpPr>
        <p:cxnSp>
          <p:nvCxnSpPr>
            <p:cNvPr id="8" name="Rak koppling 7"/>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Rak koppling 8"/>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7"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bg1"/>
                </a:solidFill>
              </a:defRPr>
            </a:lvl1pPr>
          </a:lstStyle>
          <a:p>
            <a:pPr lvl="0"/>
            <a:r>
              <a:rPr lang="sv-SE" dirty="0"/>
              <a:t>PLATS FÖR FOTOGRAF ELLER KÄLLA </a:t>
            </a:r>
          </a:p>
        </p:txBody>
      </p:sp>
    </p:spTree>
    <p:extLst>
      <p:ext uri="{BB962C8B-B14F-4D97-AF65-F5344CB8AC3E}">
        <p14:creationId xmlns:p14="http://schemas.microsoft.com/office/powerpoint/2010/main" val="26980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sidofält ljus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6" y="404664"/>
            <a:ext cx="65532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5" name="Rektangel 4"/>
          <p:cNvSpPr/>
          <p:nvPr userDrawn="1"/>
        </p:nvSpPr>
        <p:spPr>
          <a:xfrm>
            <a:off x="7824192" y="0"/>
            <a:ext cx="4367808" cy="6858000"/>
          </a:xfrm>
          <a:prstGeom prst="rect">
            <a:avLst/>
          </a:prstGeom>
          <a:solidFill>
            <a:srgbClr val="CC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p:cNvSpPr>
            <a:spLocks noGrp="1"/>
          </p:cNvSpPr>
          <p:nvPr>
            <p:ph idx="10" hasCustomPrompt="1"/>
          </p:nvPr>
        </p:nvSpPr>
        <p:spPr>
          <a:xfrm>
            <a:off x="8112225" y="404664"/>
            <a:ext cx="3168550" cy="5184924"/>
          </a:xfrm>
        </p:spPr>
        <p:txBody>
          <a:bodyPr anchor="ctr" anchorCtr="0"/>
          <a:lstStyle>
            <a:lvl1pPr>
              <a:spcBef>
                <a:spcPts val="1200"/>
              </a:spcBef>
              <a:buClr>
                <a:srgbClr val="009284"/>
              </a:buClr>
              <a:defRPr>
                <a:solidFill>
                  <a:schemeClr val="tx1"/>
                </a:solidFill>
              </a:defRPr>
            </a:lvl1pPr>
            <a:lvl2pPr>
              <a:defRPr>
                <a:solidFill>
                  <a:schemeClr val="tx1"/>
                </a:solidFill>
              </a:defRPr>
            </a:lvl2pPr>
            <a:lvl3pPr>
              <a:defRPr>
                <a:solidFill>
                  <a:schemeClr val="tx1"/>
                </a:solidFill>
              </a:defRPr>
            </a:lvl3pPr>
            <a:lvl4pPr>
              <a:defRPr sz="1300"/>
            </a:lvl4pPr>
          </a:lstStyle>
          <a:p>
            <a:pPr lvl="0"/>
            <a:r>
              <a:rPr lang="sv-SE" dirty="0"/>
              <a:t>Punktlista</a:t>
            </a:r>
          </a:p>
          <a:p>
            <a:pPr lvl="1"/>
            <a:r>
              <a:rPr lang="sv-SE" dirty="0"/>
              <a:t>Nivå två</a:t>
            </a:r>
          </a:p>
          <a:p>
            <a:pPr lvl="2"/>
            <a:r>
              <a:rPr lang="sv-SE" dirty="0"/>
              <a:t>Nivå tre</a:t>
            </a:r>
          </a:p>
        </p:txBody>
      </p:sp>
      <p:grpSp>
        <p:nvGrpSpPr>
          <p:cNvPr id="6" name="Grupp 5"/>
          <p:cNvGrpSpPr/>
          <p:nvPr userDrawn="1"/>
        </p:nvGrpSpPr>
        <p:grpSpPr>
          <a:xfrm>
            <a:off x="0" y="6619124"/>
            <a:ext cx="7471719" cy="50236"/>
            <a:chOff x="0" y="6619124"/>
            <a:chExt cx="7471719" cy="50236"/>
          </a:xfrm>
        </p:grpSpPr>
        <p:cxnSp>
          <p:nvCxnSpPr>
            <p:cNvPr id="8" name="Rak koppling 7"/>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Rak koppling 8"/>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2071588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sidobild rak">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6" y="404664"/>
            <a:ext cx="65532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9" name="Platshållare för bild 8"/>
          <p:cNvSpPr>
            <a:spLocks noGrp="1"/>
          </p:cNvSpPr>
          <p:nvPr>
            <p:ph type="pic" sz="quarter" idx="10"/>
          </p:nvPr>
        </p:nvSpPr>
        <p:spPr>
          <a:xfrm>
            <a:off x="7825200" y="0"/>
            <a:ext cx="4366800" cy="6858000"/>
          </a:xfrm>
          <a:custGeom>
            <a:avLst/>
            <a:gdLst>
              <a:gd name="connsiteX0" fmla="*/ 0 w 4366800"/>
              <a:gd name="connsiteY0" fmla="*/ 0 h 6858000"/>
              <a:gd name="connsiteX1" fmla="*/ 4366800 w 4366800"/>
              <a:gd name="connsiteY1" fmla="*/ 0 h 6858000"/>
              <a:gd name="connsiteX2" fmla="*/ 4366800 w 4366800"/>
              <a:gd name="connsiteY2" fmla="*/ 6858000 h 6858000"/>
              <a:gd name="connsiteX3" fmla="*/ 0 w 4366800"/>
              <a:gd name="connsiteY3" fmla="*/ 6858000 h 6858000"/>
              <a:gd name="connsiteX4" fmla="*/ 0 w 4366800"/>
              <a:gd name="connsiteY4" fmla="*/ 0 h 6858000"/>
              <a:gd name="connsiteX0" fmla="*/ 15730 w 4382530"/>
              <a:gd name="connsiteY0" fmla="*/ 0 h 6858000"/>
              <a:gd name="connsiteX1" fmla="*/ 4382530 w 4382530"/>
              <a:gd name="connsiteY1" fmla="*/ 0 h 6858000"/>
              <a:gd name="connsiteX2" fmla="*/ 4382530 w 4382530"/>
              <a:gd name="connsiteY2" fmla="*/ 6858000 h 6858000"/>
              <a:gd name="connsiteX3" fmla="*/ 15730 w 4382530"/>
              <a:gd name="connsiteY3" fmla="*/ 6858000 h 6858000"/>
              <a:gd name="connsiteX4" fmla="*/ 0 w 4382530"/>
              <a:gd name="connsiteY4" fmla="*/ 3369276 h 6858000"/>
              <a:gd name="connsiteX5" fmla="*/ 15730 w 4382530"/>
              <a:gd name="connsiteY5" fmla="*/ 0 h 6858000"/>
              <a:gd name="connsiteX0" fmla="*/ 15730 w 4382530"/>
              <a:gd name="connsiteY0" fmla="*/ 0 h 6858000"/>
              <a:gd name="connsiteX1" fmla="*/ 4382530 w 4382530"/>
              <a:gd name="connsiteY1" fmla="*/ 0 h 6858000"/>
              <a:gd name="connsiteX2" fmla="*/ 4382530 w 4382530"/>
              <a:gd name="connsiteY2" fmla="*/ 6858000 h 6858000"/>
              <a:gd name="connsiteX3" fmla="*/ 15730 w 4382530"/>
              <a:gd name="connsiteY3" fmla="*/ 6858000 h 6858000"/>
              <a:gd name="connsiteX4" fmla="*/ 0 w 4382530"/>
              <a:gd name="connsiteY4" fmla="*/ 3369276 h 6858000"/>
              <a:gd name="connsiteX5" fmla="*/ 15730 w 4382530"/>
              <a:gd name="connsiteY5" fmla="*/ 0 h 6858000"/>
              <a:gd name="connsiteX0" fmla="*/ 357277 w 4724077"/>
              <a:gd name="connsiteY0" fmla="*/ 0 h 6858000"/>
              <a:gd name="connsiteX1" fmla="*/ 4724077 w 4724077"/>
              <a:gd name="connsiteY1" fmla="*/ 0 h 6858000"/>
              <a:gd name="connsiteX2" fmla="*/ 4724077 w 4724077"/>
              <a:gd name="connsiteY2" fmla="*/ 6858000 h 6858000"/>
              <a:gd name="connsiteX3" fmla="*/ 357277 w 4724077"/>
              <a:gd name="connsiteY3" fmla="*/ 6858000 h 6858000"/>
              <a:gd name="connsiteX4" fmla="*/ 341547 w 4724077"/>
              <a:gd name="connsiteY4" fmla="*/ 3369276 h 6858000"/>
              <a:gd name="connsiteX5" fmla="*/ 357277 w 4724077"/>
              <a:gd name="connsiteY5" fmla="*/ 0 h 6858000"/>
              <a:gd name="connsiteX0" fmla="*/ 66068 w 4432868"/>
              <a:gd name="connsiteY0" fmla="*/ 0 h 6858000"/>
              <a:gd name="connsiteX1" fmla="*/ 4432868 w 4432868"/>
              <a:gd name="connsiteY1" fmla="*/ 0 h 6858000"/>
              <a:gd name="connsiteX2" fmla="*/ 4432868 w 4432868"/>
              <a:gd name="connsiteY2" fmla="*/ 6858000 h 6858000"/>
              <a:gd name="connsiteX3" fmla="*/ 66068 w 4432868"/>
              <a:gd name="connsiteY3" fmla="*/ 6858000 h 6858000"/>
              <a:gd name="connsiteX4" fmla="*/ 50338 w 4432868"/>
              <a:gd name="connsiteY4" fmla="*/ 3369276 h 6858000"/>
              <a:gd name="connsiteX5" fmla="*/ 66068 w 4432868"/>
              <a:gd name="connsiteY5" fmla="*/ 0 h 6858000"/>
              <a:gd name="connsiteX0" fmla="*/ 73547 w 4440347"/>
              <a:gd name="connsiteY0" fmla="*/ 0 h 6858000"/>
              <a:gd name="connsiteX1" fmla="*/ 4440347 w 4440347"/>
              <a:gd name="connsiteY1" fmla="*/ 0 h 6858000"/>
              <a:gd name="connsiteX2" fmla="*/ 4440347 w 4440347"/>
              <a:gd name="connsiteY2" fmla="*/ 6858000 h 6858000"/>
              <a:gd name="connsiteX3" fmla="*/ 73547 w 4440347"/>
              <a:gd name="connsiteY3" fmla="*/ 6858000 h 6858000"/>
              <a:gd name="connsiteX4" fmla="*/ 57817 w 4440347"/>
              <a:gd name="connsiteY4" fmla="*/ 3369276 h 6858000"/>
              <a:gd name="connsiteX5" fmla="*/ 73547 w 4440347"/>
              <a:gd name="connsiteY5" fmla="*/ 0 h 6858000"/>
              <a:gd name="connsiteX0" fmla="*/ 73547 w 4440347"/>
              <a:gd name="connsiteY0" fmla="*/ 0 h 6858000"/>
              <a:gd name="connsiteX1" fmla="*/ 4440347 w 4440347"/>
              <a:gd name="connsiteY1" fmla="*/ 0 h 6858000"/>
              <a:gd name="connsiteX2" fmla="*/ 4440347 w 4440347"/>
              <a:gd name="connsiteY2" fmla="*/ 6858000 h 6858000"/>
              <a:gd name="connsiteX3" fmla="*/ 73547 w 4440347"/>
              <a:gd name="connsiteY3" fmla="*/ 6858000 h 6858000"/>
              <a:gd name="connsiteX4" fmla="*/ 57817 w 4440347"/>
              <a:gd name="connsiteY4" fmla="*/ 3369276 h 6858000"/>
              <a:gd name="connsiteX5" fmla="*/ 73547 w 4440347"/>
              <a:gd name="connsiteY5" fmla="*/ 0 h 6858000"/>
              <a:gd name="connsiteX0" fmla="*/ 34879 w 4401679"/>
              <a:gd name="connsiteY0" fmla="*/ 0 h 6858000"/>
              <a:gd name="connsiteX1" fmla="*/ 4401679 w 4401679"/>
              <a:gd name="connsiteY1" fmla="*/ 0 h 6858000"/>
              <a:gd name="connsiteX2" fmla="*/ 4401679 w 4401679"/>
              <a:gd name="connsiteY2" fmla="*/ 6858000 h 6858000"/>
              <a:gd name="connsiteX3" fmla="*/ 34879 w 4401679"/>
              <a:gd name="connsiteY3" fmla="*/ 6858000 h 6858000"/>
              <a:gd name="connsiteX4" fmla="*/ 85051 w 4401679"/>
              <a:gd name="connsiteY4" fmla="*/ 3492843 h 6858000"/>
              <a:gd name="connsiteX5" fmla="*/ 34879 w 4401679"/>
              <a:gd name="connsiteY5" fmla="*/ 0 h 6858000"/>
              <a:gd name="connsiteX0" fmla="*/ 28717 w 4395517"/>
              <a:gd name="connsiteY0" fmla="*/ 0 h 6858000"/>
              <a:gd name="connsiteX1" fmla="*/ 4395517 w 4395517"/>
              <a:gd name="connsiteY1" fmla="*/ 0 h 6858000"/>
              <a:gd name="connsiteX2" fmla="*/ 4395517 w 4395517"/>
              <a:gd name="connsiteY2" fmla="*/ 6858000 h 6858000"/>
              <a:gd name="connsiteX3" fmla="*/ 28717 w 4395517"/>
              <a:gd name="connsiteY3" fmla="*/ 6858000 h 6858000"/>
              <a:gd name="connsiteX4" fmla="*/ 78889 w 4395517"/>
              <a:gd name="connsiteY4" fmla="*/ 3492843 h 6858000"/>
              <a:gd name="connsiteX5" fmla="*/ 28717 w 4395517"/>
              <a:gd name="connsiteY5" fmla="*/ 0 h 6858000"/>
              <a:gd name="connsiteX0" fmla="*/ 60613 w 4427413"/>
              <a:gd name="connsiteY0" fmla="*/ 0 h 6858000"/>
              <a:gd name="connsiteX1" fmla="*/ 4427413 w 4427413"/>
              <a:gd name="connsiteY1" fmla="*/ 0 h 6858000"/>
              <a:gd name="connsiteX2" fmla="*/ 4427413 w 4427413"/>
              <a:gd name="connsiteY2" fmla="*/ 6858000 h 6858000"/>
              <a:gd name="connsiteX3" fmla="*/ 60613 w 4427413"/>
              <a:gd name="connsiteY3" fmla="*/ 6858000 h 6858000"/>
              <a:gd name="connsiteX4" fmla="*/ 110785 w 4427413"/>
              <a:gd name="connsiteY4" fmla="*/ 3492843 h 6858000"/>
              <a:gd name="connsiteX5" fmla="*/ 60613 w 4427413"/>
              <a:gd name="connsiteY5" fmla="*/ 0 h 6858000"/>
              <a:gd name="connsiteX0" fmla="*/ 60613 w 4427413"/>
              <a:gd name="connsiteY0" fmla="*/ 0 h 6858000"/>
              <a:gd name="connsiteX1" fmla="*/ 4427413 w 4427413"/>
              <a:gd name="connsiteY1" fmla="*/ 0 h 6858000"/>
              <a:gd name="connsiteX2" fmla="*/ 4427413 w 4427413"/>
              <a:gd name="connsiteY2" fmla="*/ 6858000 h 6858000"/>
              <a:gd name="connsiteX3" fmla="*/ 60613 w 4427413"/>
              <a:gd name="connsiteY3" fmla="*/ 6858000 h 6858000"/>
              <a:gd name="connsiteX4" fmla="*/ 110785 w 4427413"/>
              <a:gd name="connsiteY4" fmla="*/ 3492843 h 6858000"/>
              <a:gd name="connsiteX5" fmla="*/ 60613 w 4427413"/>
              <a:gd name="connsiteY5" fmla="*/ 0 h 6858000"/>
              <a:gd name="connsiteX0" fmla="*/ 545850 w 4912650"/>
              <a:gd name="connsiteY0" fmla="*/ 0 h 6858000"/>
              <a:gd name="connsiteX1" fmla="*/ 4912650 w 4912650"/>
              <a:gd name="connsiteY1" fmla="*/ 0 h 6858000"/>
              <a:gd name="connsiteX2" fmla="*/ 4912650 w 4912650"/>
              <a:gd name="connsiteY2" fmla="*/ 6858000 h 6858000"/>
              <a:gd name="connsiteX3" fmla="*/ 545850 w 4912650"/>
              <a:gd name="connsiteY3" fmla="*/ 6858000 h 6858000"/>
              <a:gd name="connsiteX4" fmla="*/ 545850 w 4912650"/>
              <a:gd name="connsiteY4" fmla="*/ 0 h 6858000"/>
              <a:gd name="connsiteX0" fmla="*/ 323467 w 4690267"/>
              <a:gd name="connsiteY0" fmla="*/ 0 h 6858000"/>
              <a:gd name="connsiteX1" fmla="*/ 4690267 w 4690267"/>
              <a:gd name="connsiteY1" fmla="*/ 0 h 6858000"/>
              <a:gd name="connsiteX2" fmla="*/ 4690267 w 4690267"/>
              <a:gd name="connsiteY2" fmla="*/ 6858000 h 6858000"/>
              <a:gd name="connsiteX3" fmla="*/ 323467 w 4690267"/>
              <a:gd name="connsiteY3" fmla="*/ 6858000 h 6858000"/>
              <a:gd name="connsiteX4" fmla="*/ 323467 w 4690267"/>
              <a:gd name="connsiteY4" fmla="*/ 0 h 6858000"/>
              <a:gd name="connsiteX0" fmla="*/ 0 w 4366800"/>
              <a:gd name="connsiteY0" fmla="*/ 0 h 6858000"/>
              <a:gd name="connsiteX1" fmla="*/ 4366800 w 4366800"/>
              <a:gd name="connsiteY1" fmla="*/ 0 h 6858000"/>
              <a:gd name="connsiteX2" fmla="*/ 4366800 w 4366800"/>
              <a:gd name="connsiteY2" fmla="*/ 6858000 h 6858000"/>
              <a:gd name="connsiteX3" fmla="*/ 0 w 4366800"/>
              <a:gd name="connsiteY3" fmla="*/ 6858000 h 6858000"/>
              <a:gd name="connsiteX4" fmla="*/ 0 w 4366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6800" h="6858000">
                <a:moveTo>
                  <a:pt x="0" y="0"/>
                </a:moveTo>
                <a:lnTo>
                  <a:pt x="4366800" y="0"/>
                </a:lnTo>
                <a:lnTo>
                  <a:pt x="4366800" y="6858000"/>
                </a:lnTo>
                <a:lnTo>
                  <a:pt x="0" y="6858000"/>
                </a:lnTo>
                <a:lnTo>
                  <a:pt x="0" y="0"/>
                </a:lnTo>
                <a:close/>
              </a:path>
            </a:pathLst>
          </a:custGeom>
        </p:spPr>
        <p:txBody>
          <a:bodyPr/>
          <a:lstStyle/>
          <a:p>
            <a:r>
              <a:rPr lang="sv-SE" smtClean="0"/>
              <a:t>Klicka på ikonen för att lägga till en bild</a:t>
            </a:r>
            <a:endParaRPr lang="sv-SE" dirty="0"/>
          </a:p>
        </p:txBody>
      </p:sp>
      <p:grpSp>
        <p:nvGrpSpPr>
          <p:cNvPr id="2" name="Grupp 1"/>
          <p:cNvGrpSpPr/>
          <p:nvPr userDrawn="1"/>
        </p:nvGrpSpPr>
        <p:grpSpPr>
          <a:xfrm>
            <a:off x="0" y="6619124"/>
            <a:ext cx="7471719" cy="50236"/>
            <a:chOff x="0" y="6619124"/>
            <a:chExt cx="7471719" cy="50236"/>
          </a:xfrm>
        </p:grpSpPr>
        <p:cxnSp>
          <p:nvCxnSpPr>
            <p:cNvPr id="7" name="Rak koppling 6"/>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Rak koppling 7"/>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Platshållare för text 10"/>
          <p:cNvSpPr>
            <a:spLocks noGrp="1"/>
          </p:cNvSpPr>
          <p:nvPr>
            <p:ph type="body" sz="quarter" idx="11" hasCustomPrompt="1"/>
          </p:nvPr>
        </p:nvSpPr>
        <p:spPr>
          <a:xfrm rot="16200000">
            <a:off x="8957750" y="3515047"/>
            <a:ext cx="612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396414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sidobild böjd">
    <p:bg>
      <p:bgRef idx="1001">
        <a:schemeClr val="bg1"/>
      </p:bgRef>
    </p:bg>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8352001" cy="936774"/>
          </a:xfrm>
        </p:spPr>
        <p:txBody>
          <a:bodyPr/>
          <a:lstStyle>
            <a:lvl1pPr>
              <a:defRPr>
                <a:solidFill>
                  <a:schemeClr val="tx1"/>
                </a:solidFill>
              </a:defRPr>
            </a:lvl1pPr>
          </a:lstStyle>
          <a:p>
            <a:r>
              <a:rPr lang="sv-SE" dirty="0"/>
              <a:t>Rubrik</a:t>
            </a:r>
          </a:p>
        </p:txBody>
      </p:sp>
      <p:sp>
        <p:nvSpPr>
          <p:cNvPr id="6" name="Platshållare för innehåll 2"/>
          <p:cNvSpPr>
            <a:spLocks noGrp="1"/>
          </p:cNvSpPr>
          <p:nvPr>
            <p:ph idx="1" hasCustomPrompt="1"/>
          </p:nvPr>
        </p:nvSpPr>
        <p:spPr>
          <a:xfrm>
            <a:off x="911423" y="1628800"/>
            <a:ext cx="6553002" cy="3965884"/>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18" name="Platshållare för bild 17"/>
          <p:cNvSpPr>
            <a:spLocks noGrp="1" noChangeAspect="1"/>
          </p:cNvSpPr>
          <p:nvPr>
            <p:ph type="pic" sz="quarter" idx="10"/>
          </p:nvPr>
        </p:nvSpPr>
        <p:spPr>
          <a:xfrm>
            <a:off x="8761363" y="0"/>
            <a:ext cx="3429405" cy="6858005"/>
          </a:xfrm>
          <a:custGeom>
            <a:avLst/>
            <a:gdLst>
              <a:gd name="connsiteX0" fmla="*/ 0 w 4320000"/>
              <a:gd name="connsiteY0" fmla="*/ 2160000 h 4320000"/>
              <a:gd name="connsiteX1" fmla="*/ 2160000 w 4320000"/>
              <a:gd name="connsiteY1" fmla="*/ 0 h 4320000"/>
              <a:gd name="connsiteX2" fmla="*/ 4320000 w 4320000"/>
              <a:gd name="connsiteY2" fmla="*/ 2160000 h 4320000"/>
              <a:gd name="connsiteX3" fmla="*/ 2160000 w 4320000"/>
              <a:gd name="connsiteY3" fmla="*/ 4320000 h 4320000"/>
              <a:gd name="connsiteX4" fmla="*/ 0 w 4320000"/>
              <a:gd name="connsiteY4" fmla="*/ 2160000 h 4320000"/>
              <a:gd name="connsiteX0" fmla="*/ 0 w 2430000"/>
              <a:gd name="connsiteY0" fmla="*/ 2220043 h 4440086"/>
              <a:gd name="connsiteX1" fmla="*/ 2160000 w 2430000"/>
              <a:gd name="connsiteY1" fmla="*/ 60043 h 4440086"/>
              <a:gd name="connsiteX2" fmla="*/ 2160000 w 2430000"/>
              <a:gd name="connsiteY2" fmla="*/ 4380043 h 4440086"/>
              <a:gd name="connsiteX3" fmla="*/ 0 w 2430000"/>
              <a:gd name="connsiteY3" fmla="*/ 2220043 h 4440086"/>
              <a:gd name="connsiteX0" fmla="*/ 0 w 2325261"/>
              <a:gd name="connsiteY0" fmla="*/ 2220043 h 4440086"/>
              <a:gd name="connsiteX1" fmla="*/ 2160000 w 2325261"/>
              <a:gd name="connsiteY1" fmla="*/ 60043 h 4440086"/>
              <a:gd name="connsiteX2" fmla="*/ 2160000 w 2325261"/>
              <a:gd name="connsiteY2" fmla="*/ 4380043 h 4440086"/>
              <a:gd name="connsiteX3" fmla="*/ 0 w 2325261"/>
              <a:gd name="connsiteY3" fmla="*/ 2220043 h 4440086"/>
              <a:gd name="connsiteX0" fmla="*/ 0 w 2164979"/>
              <a:gd name="connsiteY0" fmla="*/ 2220043 h 4440086"/>
              <a:gd name="connsiteX1" fmla="*/ 2160000 w 2164979"/>
              <a:gd name="connsiteY1" fmla="*/ 60043 h 4440086"/>
              <a:gd name="connsiteX2" fmla="*/ 2160000 w 2164979"/>
              <a:gd name="connsiteY2" fmla="*/ 4380043 h 4440086"/>
              <a:gd name="connsiteX3" fmla="*/ 0 w 2164979"/>
              <a:gd name="connsiteY3" fmla="*/ 2220043 h 4440086"/>
              <a:gd name="connsiteX0" fmla="*/ 0 w 2162096"/>
              <a:gd name="connsiteY0" fmla="*/ 2220043 h 4440086"/>
              <a:gd name="connsiteX1" fmla="*/ 2160000 w 2162096"/>
              <a:gd name="connsiteY1" fmla="*/ 60043 h 4440086"/>
              <a:gd name="connsiteX2" fmla="*/ 2160000 w 2162096"/>
              <a:gd name="connsiteY2" fmla="*/ 4380043 h 4440086"/>
              <a:gd name="connsiteX3" fmla="*/ 0 w 2162096"/>
              <a:gd name="connsiteY3" fmla="*/ 2220043 h 4440086"/>
              <a:gd name="connsiteX0" fmla="*/ 0 w 2162096"/>
              <a:gd name="connsiteY0" fmla="*/ 2160000 h 4380043"/>
              <a:gd name="connsiteX1" fmla="*/ 2160000 w 2162096"/>
              <a:gd name="connsiteY1" fmla="*/ 0 h 4380043"/>
              <a:gd name="connsiteX2" fmla="*/ 2160000 w 2162096"/>
              <a:gd name="connsiteY2" fmla="*/ 4320000 h 4380043"/>
              <a:gd name="connsiteX3" fmla="*/ 0 w 2162096"/>
              <a:gd name="connsiteY3" fmla="*/ 2160000 h 4380043"/>
              <a:gd name="connsiteX0" fmla="*/ 0 w 2160000"/>
              <a:gd name="connsiteY0" fmla="*/ 2160000 h 4380043"/>
              <a:gd name="connsiteX1" fmla="*/ 2160000 w 2160000"/>
              <a:gd name="connsiteY1" fmla="*/ 0 h 4380043"/>
              <a:gd name="connsiteX2" fmla="*/ 2160000 w 2160000"/>
              <a:gd name="connsiteY2" fmla="*/ 4320000 h 4380043"/>
              <a:gd name="connsiteX3" fmla="*/ 0 w 2160000"/>
              <a:gd name="connsiteY3" fmla="*/ 2160000 h 4380043"/>
              <a:gd name="connsiteX0" fmla="*/ 0 w 2160000"/>
              <a:gd name="connsiteY0" fmla="*/ 2160000 h 4380043"/>
              <a:gd name="connsiteX1" fmla="*/ 2160000 w 2160000"/>
              <a:gd name="connsiteY1" fmla="*/ 0 h 4380043"/>
              <a:gd name="connsiteX2" fmla="*/ 2160000 w 2160000"/>
              <a:gd name="connsiteY2" fmla="*/ 4320000 h 4380043"/>
              <a:gd name="connsiteX3" fmla="*/ 0 w 2160000"/>
              <a:gd name="connsiteY3" fmla="*/ 2160000 h 4380043"/>
              <a:gd name="connsiteX0" fmla="*/ 475 w 2160475"/>
              <a:gd name="connsiteY0" fmla="*/ 2160000 h 4404174"/>
              <a:gd name="connsiteX1" fmla="*/ 2160475 w 2160475"/>
              <a:gd name="connsiteY1" fmla="*/ 0 h 4404174"/>
              <a:gd name="connsiteX2" fmla="*/ 2160475 w 2160475"/>
              <a:gd name="connsiteY2" fmla="*/ 4320000 h 4404174"/>
              <a:gd name="connsiteX3" fmla="*/ 475 w 2160475"/>
              <a:gd name="connsiteY3" fmla="*/ 2160000 h 4404174"/>
              <a:gd name="connsiteX0" fmla="*/ 401 w 2160401"/>
              <a:gd name="connsiteY0" fmla="*/ 2160005 h 4404179"/>
              <a:gd name="connsiteX1" fmla="*/ 2160401 w 2160401"/>
              <a:gd name="connsiteY1" fmla="*/ 5 h 4404179"/>
              <a:gd name="connsiteX2" fmla="*/ 2160401 w 2160401"/>
              <a:gd name="connsiteY2" fmla="*/ 4320005 h 4404179"/>
              <a:gd name="connsiteX3" fmla="*/ 401 w 2160401"/>
              <a:gd name="connsiteY3" fmla="*/ 2160005 h 4404179"/>
              <a:gd name="connsiteX0" fmla="*/ 401 w 2160401"/>
              <a:gd name="connsiteY0" fmla="*/ 2160005 h 4320289"/>
              <a:gd name="connsiteX1" fmla="*/ 2160401 w 2160401"/>
              <a:gd name="connsiteY1" fmla="*/ 5 h 4320289"/>
              <a:gd name="connsiteX2" fmla="*/ 2160401 w 2160401"/>
              <a:gd name="connsiteY2" fmla="*/ 4320005 h 4320289"/>
              <a:gd name="connsiteX3" fmla="*/ 401 w 2160401"/>
              <a:gd name="connsiteY3" fmla="*/ 2160005 h 4320289"/>
              <a:gd name="connsiteX0" fmla="*/ 401 w 2160401"/>
              <a:gd name="connsiteY0" fmla="*/ 2169630 h 4320295"/>
              <a:gd name="connsiteX1" fmla="*/ 2160401 w 2160401"/>
              <a:gd name="connsiteY1" fmla="*/ 5 h 4320295"/>
              <a:gd name="connsiteX2" fmla="*/ 2160401 w 2160401"/>
              <a:gd name="connsiteY2" fmla="*/ 4320005 h 4320295"/>
              <a:gd name="connsiteX3" fmla="*/ 401 w 2160401"/>
              <a:gd name="connsiteY3" fmla="*/ 2169630 h 4320295"/>
            </a:gdLst>
            <a:ahLst/>
            <a:cxnLst>
              <a:cxn ang="0">
                <a:pos x="connsiteX0" y="connsiteY0"/>
              </a:cxn>
              <a:cxn ang="0">
                <a:pos x="connsiteX1" y="connsiteY1"/>
              </a:cxn>
              <a:cxn ang="0">
                <a:pos x="connsiteX2" y="connsiteY2"/>
              </a:cxn>
              <a:cxn ang="0">
                <a:pos x="connsiteX3" y="connsiteY3"/>
              </a:cxn>
            </a:cxnLst>
            <a:rect l="l" t="t" r="r" b="b"/>
            <a:pathLst>
              <a:path w="2160401" h="4320295">
                <a:moveTo>
                  <a:pt x="401" y="2169630"/>
                </a:moveTo>
                <a:cubicBezTo>
                  <a:pt x="-30369" y="458228"/>
                  <a:pt x="1719533" y="-1890"/>
                  <a:pt x="2160401" y="5"/>
                </a:cubicBezTo>
                <a:lnTo>
                  <a:pt x="2160401" y="4320005"/>
                </a:lnTo>
                <a:cubicBezTo>
                  <a:pt x="1742649" y="4333496"/>
                  <a:pt x="31171" y="3881032"/>
                  <a:pt x="401" y="2169630"/>
                </a:cubicBezTo>
                <a:close/>
              </a:path>
            </a:pathLst>
          </a:custGeom>
        </p:spPr>
        <p:txBody>
          <a:bodyPr/>
          <a:lstStyle/>
          <a:p>
            <a:r>
              <a:rPr lang="sv-SE" smtClean="0"/>
              <a:t>Klicka på ikonen för att lägga till en bild</a:t>
            </a:r>
            <a:endParaRPr lang="sv-SE"/>
          </a:p>
        </p:txBody>
      </p:sp>
      <p:sp>
        <p:nvSpPr>
          <p:cNvPr id="10" name="Platshållare för text 10"/>
          <p:cNvSpPr>
            <a:spLocks noGrp="1"/>
          </p:cNvSpPr>
          <p:nvPr>
            <p:ph type="body" sz="quarter" idx="11" hasCustomPrompt="1"/>
          </p:nvPr>
        </p:nvSpPr>
        <p:spPr>
          <a:xfrm rot="16200000">
            <a:off x="8957409" y="3514706"/>
            <a:ext cx="6120682"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grpSp>
        <p:nvGrpSpPr>
          <p:cNvPr id="2" name="Grupp 1"/>
          <p:cNvGrpSpPr/>
          <p:nvPr userDrawn="1"/>
        </p:nvGrpSpPr>
        <p:grpSpPr>
          <a:xfrm>
            <a:off x="0" y="6619124"/>
            <a:ext cx="7471719" cy="50236"/>
            <a:chOff x="0" y="6619124"/>
            <a:chExt cx="7471719" cy="50236"/>
          </a:xfrm>
        </p:grpSpPr>
        <p:cxnSp>
          <p:nvCxnSpPr>
            <p:cNvPr id="11" name="Rak koppling 10"/>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Rak koppling 11"/>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02909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11225" y="404664"/>
            <a:ext cx="10368198" cy="936774"/>
          </a:xfrm>
          <a:prstGeom prst="rect">
            <a:avLst/>
          </a:prstGeom>
        </p:spPr>
        <p:txBody>
          <a:bodyPr vert="horz" lIns="0" tIns="0" rIns="0" bIns="0" rtlCol="0" anchor="b">
            <a:noAutofit/>
          </a:bodyPr>
          <a:lstStyle/>
          <a:p>
            <a:r>
              <a:rPr lang="sv-SE" dirty="0"/>
              <a:t>Rubrik</a:t>
            </a:r>
          </a:p>
        </p:txBody>
      </p:sp>
      <p:sp>
        <p:nvSpPr>
          <p:cNvPr id="3" name="Platshållare för text 2"/>
          <p:cNvSpPr>
            <a:spLocks noGrp="1"/>
          </p:cNvSpPr>
          <p:nvPr>
            <p:ph type="body" idx="1"/>
          </p:nvPr>
        </p:nvSpPr>
        <p:spPr>
          <a:xfrm>
            <a:off x="911425" y="1628800"/>
            <a:ext cx="10368000" cy="3960788"/>
          </a:xfrm>
          <a:prstGeom prst="rect">
            <a:avLst/>
          </a:prstGeom>
        </p:spPr>
        <p:txBody>
          <a:bodyPr vert="horz" lIns="0" tIns="0" rIns="0" bIns="0" rtlCol="0">
            <a:noAutofit/>
          </a:body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4153902435"/>
      </p:ext>
    </p:extLst>
  </p:cSld>
  <p:clrMap bg1="lt1" tx1="dk1" bg2="lt2" tx2="dk2" accent1="accent1" accent2="accent2" accent3="accent3" accent4="accent4" accent5="accent5" accent6="accent6" hlink="hlink" folHlink="folHlink"/>
  <p:sldLayoutIdLst>
    <p:sldLayoutId id="2147483716" r:id="rId1"/>
    <p:sldLayoutId id="2147483752" r:id="rId2"/>
    <p:sldLayoutId id="2147483720" r:id="rId3"/>
    <p:sldLayoutId id="2147483750" r:id="rId4"/>
    <p:sldLayoutId id="2147483717" r:id="rId5"/>
    <p:sldLayoutId id="2147483749" r:id="rId6"/>
    <p:sldLayoutId id="2147483742" r:id="rId7"/>
    <p:sldLayoutId id="2147483729" r:id="rId8"/>
    <p:sldLayoutId id="2147483724" r:id="rId9"/>
    <p:sldLayoutId id="2147483745" r:id="rId10"/>
    <p:sldLayoutId id="2147483735" r:id="rId11"/>
    <p:sldLayoutId id="2147483736" r:id="rId12"/>
    <p:sldLayoutId id="2147483737" r:id="rId13"/>
    <p:sldLayoutId id="2147483739" r:id="rId14"/>
    <p:sldLayoutId id="2147483740" r:id="rId15"/>
    <p:sldLayoutId id="2147483741" r:id="rId16"/>
    <p:sldLayoutId id="2147483751" r:id="rId17"/>
  </p:sldLayoutIdLst>
  <p:hf sldNum="0" hdr="0" ft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269875" indent="-269875" algn="l" defTabSz="914400" rtl="0" eaLnBrk="1" latinLnBrk="0" hangingPunct="1">
        <a:lnSpc>
          <a:spcPct val="105000"/>
        </a:lnSpc>
        <a:spcBef>
          <a:spcPts val="1000"/>
        </a:spcBef>
        <a:spcAft>
          <a:spcPts val="300"/>
        </a:spcAft>
        <a:buClr>
          <a:srgbClr val="0065AC"/>
        </a:buClr>
        <a:buFont typeface="Tahoma" panose="020B0604030504040204" pitchFamily="34" charset="0"/>
        <a:buChar char="•"/>
        <a:tabLst/>
        <a:defRPr sz="2000" kern="1200" baseline="0">
          <a:solidFill>
            <a:schemeClr val="tx1"/>
          </a:solidFill>
          <a:latin typeface="+mn-lt"/>
          <a:ea typeface="+mn-ea"/>
          <a:cs typeface="+mn-cs"/>
        </a:defRPr>
      </a:lvl1pPr>
      <a:lvl2pPr marL="504000" indent="-216000" algn="l" defTabSz="914400" rtl="0" eaLnBrk="1" latinLnBrk="0" hangingPunct="1">
        <a:lnSpc>
          <a:spcPct val="105000"/>
        </a:lnSpc>
        <a:spcBef>
          <a:spcPts val="500"/>
        </a:spcBef>
        <a:spcAft>
          <a:spcPts val="200"/>
        </a:spcAft>
        <a:buFont typeface="Tahoma" panose="020B0604030504040204" pitchFamily="34" charset="0"/>
        <a:buChar char="–"/>
        <a:tabLst/>
        <a:defRPr sz="1800" kern="1200">
          <a:solidFill>
            <a:schemeClr val="tx1"/>
          </a:solidFill>
          <a:latin typeface="+mn-lt"/>
          <a:ea typeface="+mn-ea"/>
          <a:cs typeface="+mn-cs"/>
        </a:defRPr>
      </a:lvl2pPr>
      <a:lvl3pPr marL="684000" indent="-179388" algn="l" defTabSz="914400" rtl="0" eaLnBrk="1" latinLnBrk="0" hangingPunct="1">
        <a:lnSpc>
          <a:spcPct val="105000"/>
        </a:lnSpc>
        <a:spcBef>
          <a:spcPts val="400"/>
        </a:spcBef>
        <a:spcAft>
          <a:spcPts val="200"/>
        </a:spcAft>
        <a:buFont typeface="Arial" panose="020B0604020202020204" pitchFamily="34" charset="0"/>
        <a:buChar char="•"/>
        <a:tabLst/>
        <a:defRPr sz="16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026" userDrawn="1">
          <p15:clr>
            <a:srgbClr val="F26B43"/>
          </p15:clr>
        </p15:guide>
        <p15:guide id="1" pos="4702" userDrawn="1">
          <p15:clr>
            <a:srgbClr val="F26B43"/>
          </p15:clr>
        </p15:guide>
        <p15:guide id="2" pos="574" userDrawn="1">
          <p15:clr>
            <a:srgbClr val="F26B43"/>
          </p15:clr>
        </p15:guide>
        <p15:guide id="3" orient="horz" pos="845" userDrawn="1">
          <p15:clr>
            <a:srgbClr val="F26B43"/>
          </p15:clr>
        </p15:guide>
        <p15:guide id="4" orient="horz" pos="3521" userDrawn="1">
          <p15:clr>
            <a:srgbClr val="F26B43"/>
          </p15:clr>
        </p15:guide>
        <p15:guide id="5" pos="71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tshållare för rubrik 1"/>
          <p:cNvSpPr>
            <a:spLocks noGrp="1"/>
          </p:cNvSpPr>
          <p:nvPr>
            <p:ph type="title"/>
          </p:nvPr>
        </p:nvSpPr>
        <p:spPr>
          <a:xfrm>
            <a:off x="911225" y="404664"/>
            <a:ext cx="10368198" cy="936774"/>
          </a:xfrm>
          <a:prstGeom prst="rect">
            <a:avLst/>
          </a:prstGeom>
        </p:spPr>
        <p:txBody>
          <a:bodyPr vert="horz" lIns="0" tIns="0" rIns="0" bIns="0" rtlCol="0" anchor="b">
            <a:noAutofit/>
          </a:bodyPr>
          <a:lstStyle/>
          <a:p>
            <a:r>
              <a:rPr lang="sv-SE" dirty="0"/>
              <a:t>Rubrik</a:t>
            </a:r>
          </a:p>
        </p:txBody>
      </p:sp>
      <p:sp>
        <p:nvSpPr>
          <p:cNvPr id="8" name="Platshållare för text 2"/>
          <p:cNvSpPr>
            <a:spLocks noGrp="1"/>
          </p:cNvSpPr>
          <p:nvPr>
            <p:ph type="body" idx="1"/>
          </p:nvPr>
        </p:nvSpPr>
        <p:spPr>
          <a:xfrm>
            <a:off x="911425" y="1628800"/>
            <a:ext cx="10368000" cy="3960788"/>
          </a:xfrm>
          <a:prstGeom prst="rect">
            <a:avLst/>
          </a:prstGeom>
        </p:spPr>
        <p:txBody>
          <a:bodyPr vert="horz" lIns="0" tIns="0" rIns="0" bIns="0" rtlCol="0">
            <a:noAutofit/>
          </a:body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188092641"/>
      </p:ext>
    </p:extLst>
  </p:cSld>
  <p:clrMap bg1="lt1" tx1="dk1" bg2="lt2" tx2="dk2" accent1="accent1" accent2="accent2" accent3="accent3" accent4="accent4" accent5="accent5" accent6="accent6" hlink="hlink" folHlink="folHlink"/>
  <p:sldLayoutIdLst>
    <p:sldLayoutId id="2147483766" r:id="rId1"/>
    <p:sldLayoutId id="2147483765" r:id="rId2"/>
  </p:sldLayoutIdLst>
  <p:txStyles>
    <p:titleStyle>
      <a:lvl1pPr algn="l" defTabSz="914400" rtl="0" eaLnBrk="1" latinLnBrk="0" hangingPunct="1">
        <a:lnSpc>
          <a:spcPct val="90000"/>
        </a:lnSpc>
        <a:spcBef>
          <a:spcPct val="0"/>
        </a:spcBef>
        <a:buNone/>
        <a:defRPr sz="30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0000" indent="-270000" algn="l" defTabSz="914400" rtl="0" eaLnBrk="1" latinLnBrk="0" hangingPunct="1">
        <a:lnSpc>
          <a:spcPts val="2500"/>
        </a:lnSpc>
        <a:spcBef>
          <a:spcPts val="1000"/>
        </a:spcBef>
        <a:spcAft>
          <a:spcPts val="300"/>
        </a:spcAft>
        <a:buClr>
          <a:srgbClr val="0065AC"/>
        </a:buClr>
        <a:buFont typeface="Tahoma" panose="020B060403050404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68000" indent="-180000" algn="l" defTabSz="914400" rtl="0" eaLnBrk="1" latinLnBrk="0" hangingPunct="1">
        <a:lnSpc>
          <a:spcPts val="2100"/>
        </a:lnSpc>
        <a:spcBef>
          <a:spcPts val="500"/>
        </a:spcBef>
        <a:spcAft>
          <a:spcPts val="200"/>
        </a:spcAft>
        <a:buFont typeface="Tahoma" panose="020B060403050404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48000" indent="-180000" algn="l" defTabSz="914400" rtl="0" eaLnBrk="1" latinLnBrk="0" hangingPunct="1">
        <a:lnSpc>
          <a:spcPts val="1900"/>
        </a:lnSpc>
        <a:spcBef>
          <a:spcPts val="400"/>
        </a:spcBef>
        <a:spcAft>
          <a:spcPts val="200"/>
        </a:spcAft>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5.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5.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folkhalsomyndigheten.se/en-god-och-jamlik-halsa-pa-alla-nivaer/tema-folkhalsa/vad-ar-folkhalsa/folkhalsa-och-jamlik-halsa/"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www.folkhalsomyndigheten.se/folkhalsorapportering-statistik/tolkad-rapportering/folkhalsans-utveckling/hur-hanger-livsvillkor-och-halsa-ihop/"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hyperlink" Target="https://www.folkhalsomyndigheten.se/folkhalsorapportering-statistik/tolkad-rapportering/folkhalsans-utveckling/hur-hanger-livsvillkor-och-halsa-ihop/"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https://www.folkhalsomyndigheten.se/en-god-och-jamlik-halsa-pa-alla-nivaer/stodstruktur-for-det-statliga-folkhalsoarbetet/" TargetMode="External"/><Relationship Id="rId7" Type="http://schemas.openxmlformats.org/officeDocument/2006/relationships/hyperlink" Target="https://www.folkhalsomyndigheten.se/en-god-och-jamlik-halsa-pa-alla-nivaer/stodstruktur-for-det-statliga-folkhalsoarbetet/illustrationer-av-folkhalsopolitikens-atta-malomraden/"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hyperlink" Target="https://www.folkhalsomyndigheten.se/en-god-och-jamlik-halsa-pa-alla-nivaer/stodstruktur-for-det-statliga-folkhalsoarbetet/faktablad-om-folkhalsopolitikens-atta-malomraden/" TargetMode="Externa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folkhalsomyndigheten.se/publikationer-och-material/publikationsarkiv/f/folkhalsans-utveckling-arsrapport-2022/" TargetMode="External"/><Relationship Id="rId7"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hyperlink" Target="https://www.folkhalsomyndigheten.se/karnindikatorer/" TargetMode="External"/><Relationship Id="rId5" Type="http://schemas.openxmlformats.org/officeDocument/2006/relationships/image" Target="../media/image41.png"/><Relationship Id="rId4" Type="http://schemas.openxmlformats.org/officeDocument/2006/relationships/hyperlink" Target="https://www.folkhalsomyndigheten.se/folkhalsorapportering-statistik/tolkad-rapportering/folkhalsans-utveckling/resultat/"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fohm-app.folkhalsomyndigheten.se/Folkhalsodata/pxweb/sv/A_Folkhalsodata/A_Folkhalsodata/?pk_vid=cdbbf1c76ae6be691676647924ba3098" TargetMode="External"/><Relationship Id="rId7" Type="http://schemas.openxmlformats.org/officeDocument/2006/relationships/hyperlink" Target="https://www.folkhalsomyndigheten.se/en-god-och-jamlik-halsa-pa-alla-nivaer/tema-folkhalsa/vem-gor-vad/kontaktytor-inom-folkhalsoomradet/"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hyperlink" Target="https://www.folkhalsomyndigheten.se/datavisualisering/" TargetMode="Externa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Riktlinjer för användning av stödmaterialet</a:t>
            </a:r>
            <a:endParaRPr lang="sv-SE" dirty="0"/>
          </a:p>
        </p:txBody>
      </p:sp>
      <p:sp>
        <p:nvSpPr>
          <p:cNvPr id="5" name="Platshållare för innehåll 4"/>
          <p:cNvSpPr>
            <a:spLocks noGrp="1"/>
          </p:cNvSpPr>
          <p:nvPr>
            <p:ph idx="1"/>
          </p:nvPr>
        </p:nvSpPr>
        <p:spPr>
          <a:xfrm>
            <a:off x="911423" y="1628800"/>
            <a:ext cx="3888433" cy="3384376"/>
          </a:xfrm>
        </p:spPr>
        <p:txBody>
          <a:bodyPr/>
          <a:lstStyle/>
          <a:p>
            <a:pPr lvl="0"/>
            <a:r>
              <a:rPr lang="sv-SE" sz="1100" dirty="0" smtClean="0"/>
              <a:t>Presentationen </a:t>
            </a:r>
            <a:r>
              <a:rPr lang="sv-SE" sz="1100" dirty="0"/>
              <a:t>är </a:t>
            </a:r>
            <a:r>
              <a:rPr lang="sv-SE" sz="1100" dirty="0" smtClean="0"/>
              <a:t>fri </a:t>
            </a:r>
            <a:r>
              <a:rPr lang="sv-SE" sz="1100" dirty="0"/>
              <a:t>att använda så länge riktlinjerna följs och så länge </a:t>
            </a:r>
            <a:r>
              <a:rPr lang="sv-SE" sz="1100" dirty="0" smtClean="0"/>
              <a:t>den </a:t>
            </a:r>
            <a:r>
              <a:rPr lang="sv-SE" sz="1100" dirty="0"/>
              <a:t>används i syfte att representera folkhälsopolitiken och dess genomförande.</a:t>
            </a:r>
          </a:p>
          <a:p>
            <a:pPr lvl="0"/>
            <a:r>
              <a:rPr lang="sv-SE" sz="1100" dirty="0"/>
              <a:t>Presentationsmaterialet får användas i sin helhet eller i delar, men presentationen ska alltid innehålla </a:t>
            </a:r>
            <a:r>
              <a:rPr lang="sv-SE" sz="1100" dirty="0" err="1"/>
              <a:t>startbild</a:t>
            </a:r>
            <a:r>
              <a:rPr lang="sv-SE" sz="1100" dirty="0"/>
              <a:t> och slutbild från ursprungspresentationen, den senare med Folkhälsomyndighetens logga. Innehållet i materialet får kompletteras, men existerande innehåll får inte ändras. </a:t>
            </a:r>
          </a:p>
          <a:p>
            <a:pPr lvl="0"/>
            <a:r>
              <a:rPr lang="sv-SE" sz="1100" dirty="0"/>
              <a:t>Storlek på texter, grafer och illustrationer får inte ändras.</a:t>
            </a:r>
          </a:p>
          <a:p>
            <a:endParaRPr lang="sv-SE" sz="900" dirty="0"/>
          </a:p>
        </p:txBody>
      </p:sp>
      <p:sp>
        <p:nvSpPr>
          <p:cNvPr id="6" name="Platshållare för text 5"/>
          <p:cNvSpPr>
            <a:spLocks noGrp="1"/>
          </p:cNvSpPr>
          <p:nvPr>
            <p:ph type="body" sz="quarter" idx="11"/>
          </p:nvPr>
        </p:nvSpPr>
        <p:spPr/>
        <p:txBody>
          <a:bodyPr/>
          <a:lstStyle/>
          <a:p>
            <a:endParaRPr lang="sv-SE"/>
          </a:p>
        </p:txBody>
      </p:sp>
      <p:sp>
        <p:nvSpPr>
          <p:cNvPr id="7" name="Platshållare för innehåll 4"/>
          <p:cNvSpPr txBox="1">
            <a:spLocks/>
          </p:cNvSpPr>
          <p:nvPr/>
        </p:nvSpPr>
        <p:spPr>
          <a:xfrm>
            <a:off x="5231904" y="1628800"/>
            <a:ext cx="4248472" cy="3456384"/>
          </a:xfrm>
          <a:prstGeom prst="rect">
            <a:avLst/>
          </a:prstGeom>
        </p:spPr>
        <p:txBody>
          <a:bodyPr vert="horz" lIns="0" tIns="0" rIns="0" bIns="0" rtlCol="0">
            <a:noAutofit/>
          </a:bodyPr>
          <a:lstStyle>
            <a:lvl1pPr marL="269875" indent="-269875" algn="l" defTabSz="914400" rtl="0" eaLnBrk="1" latinLnBrk="0" hangingPunct="1">
              <a:lnSpc>
                <a:spcPct val="105000"/>
              </a:lnSpc>
              <a:spcBef>
                <a:spcPts val="1200"/>
              </a:spcBef>
              <a:spcAft>
                <a:spcPts val="300"/>
              </a:spcAft>
              <a:buClr>
                <a:srgbClr val="0065AC"/>
              </a:buClr>
              <a:buFont typeface="Tahoma" panose="020B0604030504040204" pitchFamily="34" charset="0"/>
              <a:buChar char="•"/>
              <a:tabLst/>
              <a:defRPr sz="2000" kern="1200" baseline="0">
                <a:solidFill>
                  <a:schemeClr val="tx1"/>
                </a:solidFill>
                <a:latin typeface="+mn-lt"/>
                <a:ea typeface="+mn-ea"/>
                <a:cs typeface="+mn-cs"/>
              </a:defRPr>
            </a:lvl1pPr>
            <a:lvl2pPr marL="504000" indent="-216000" algn="l" defTabSz="914400" rtl="0" eaLnBrk="1" latinLnBrk="0" hangingPunct="1">
              <a:lnSpc>
                <a:spcPct val="105000"/>
              </a:lnSpc>
              <a:spcBef>
                <a:spcPts val="500"/>
              </a:spcBef>
              <a:spcAft>
                <a:spcPts val="200"/>
              </a:spcAft>
              <a:buFont typeface="Tahoma" panose="020B0604030504040204" pitchFamily="34" charset="0"/>
              <a:buChar char="–"/>
              <a:tabLst/>
              <a:defRPr sz="1800" kern="1200">
                <a:solidFill>
                  <a:schemeClr val="tx1"/>
                </a:solidFill>
                <a:latin typeface="+mn-lt"/>
                <a:ea typeface="+mn-ea"/>
                <a:cs typeface="+mn-cs"/>
              </a:defRPr>
            </a:lvl2pPr>
            <a:lvl3pPr marL="684000" indent="-179388" algn="l" defTabSz="914400" rtl="0" eaLnBrk="1" latinLnBrk="0" hangingPunct="1">
              <a:lnSpc>
                <a:spcPct val="105000"/>
              </a:lnSpc>
              <a:spcBef>
                <a:spcPts val="400"/>
              </a:spcBef>
              <a:spcAft>
                <a:spcPts val="200"/>
              </a:spcAft>
              <a:buFont typeface="Arial" panose="020B0604020202020204" pitchFamily="34" charset="0"/>
              <a:buChar char="•"/>
              <a:tabLst/>
              <a:defRPr sz="16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3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indent="0">
              <a:buNone/>
            </a:pPr>
            <a:r>
              <a:rPr lang="sv-SE" sz="1100" b="1" dirty="0">
                <a:latin typeface="+mj-lt"/>
              </a:rPr>
              <a:t>Instruktion i varje bild</a:t>
            </a:r>
            <a:endParaRPr lang="sv-SE" sz="1100" b="1" dirty="0" smtClean="0">
              <a:latin typeface="+mj-lt"/>
            </a:endParaRPr>
          </a:p>
          <a:p>
            <a:r>
              <a:rPr lang="sv-SE" sz="1100" dirty="0" smtClean="0"/>
              <a:t>I anteckningarna till varje bild finns både syftet med avsnittet/kapitlet/bilden och talepunkter.</a:t>
            </a:r>
          </a:p>
          <a:p>
            <a:r>
              <a:rPr lang="sv-SE" sz="1100" b="1" i="1" dirty="0" smtClean="0"/>
              <a:t>Syfte med X…</a:t>
            </a:r>
            <a:endParaRPr lang="sv-SE" sz="1100" dirty="0" smtClean="0"/>
          </a:p>
          <a:p>
            <a:pPr lvl="1"/>
            <a:r>
              <a:rPr lang="sv-SE" sz="1000" dirty="0" smtClean="0"/>
              <a:t>Här ger vi en kort beskrivning av syftet med aktuell bild, kapitel eller avsnitt.</a:t>
            </a:r>
          </a:p>
          <a:p>
            <a:r>
              <a:rPr lang="sv-SE" sz="1100" b="1" dirty="0" smtClean="0"/>
              <a:t>Talepunkter</a:t>
            </a:r>
            <a:endParaRPr lang="sv-SE" sz="1100" dirty="0" smtClean="0"/>
          </a:p>
          <a:p>
            <a:pPr lvl="1"/>
            <a:r>
              <a:rPr lang="sv-SE" sz="1000" dirty="0" smtClean="0"/>
              <a:t>Förslag på vad presentatör kan lyfta och beskriva enligt innehåll i den aktuella bilden.</a:t>
            </a:r>
            <a:endParaRPr lang="sv-SE" sz="1000" dirty="0"/>
          </a:p>
        </p:txBody>
      </p:sp>
    </p:spTree>
    <p:custDataLst>
      <p:tags r:id="rId1"/>
    </p:custDataLst>
    <p:extLst>
      <p:ext uri="{BB962C8B-B14F-4D97-AF65-F5344CB8AC3E}">
        <p14:creationId xmlns:p14="http://schemas.microsoft.com/office/powerpoint/2010/main" val="141719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911224" y="404664"/>
            <a:ext cx="10585375" cy="936774"/>
          </a:xfrm>
        </p:spPr>
        <p:txBody>
          <a:bodyPr/>
          <a:lstStyle/>
          <a:p>
            <a:r>
              <a:rPr lang="sv-SE" sz="3200" dirty="0"/>
              <a:t>Målområde 4: Inkomst och försörjningsmöjligheter</a:t>
            </a:r>
          </a:p>
        </p:txBody>
      </p:sp>
      <p:sp>
        <p:nvSpPr>
          <p:cNvPr id="14" name="Platshållare för innehåll 13"/>
          <p:cNvSpPr>
            <a:spLocks noGrp="1"/>
          </p:cNvSpPr>
          <p:nvPr>
            <p:ph idx="1"/>
          </p:nvPr>
        </p:nvSpPr>
        <p:spPr/>
        <p:txBody>
          <a:bodyPr/>
          <a:lstStyle/>
          <a:p>
            <a:r>
              <a:rPr lang="sv-SE" dirty="0" smtClean="0"/>
              <a:t>Fokusområden</a:t>
            </a:r>
            <a:r>
              <a:rPr lang="sv-SE" dirty="0"/>
              <a:t>:</a:t>
            </a:r>
          </a:p>
          <a:p>
            <a:pPr lvl="1"/>
            <a:r>
              <a:rPr lang="sv-SE" dirty="0"/>
              <a:t>Fördelning av inkomster i befolkningen</a:t>
            </a:r>
          </a:p>
          <a:p>
            <a:pPr lvl="1"/>
            <a:r>
              <a:rPr lang="sv-SE" dirty="0"/>
              <a:t>Ekonomiska resurser för de med knappa marginaler och minskad långvarig ekonomisk </a:t>
            </a:r>
            <a:r>
              <a:rPr lang="sv-SE" dirty="0" smtClean="0"/>
              <a:t>utsatthet</a:t>
            </a:r>
            <a:endParaRPr lang="sv-SE" dirty="0"/>
          </a:p>
        </p:txBody>
      </p:sp>
      <p:pic>
        <p:nvPicPr>
          <p:cNvPr id="8" name="Bildobjekt 7" descr="Decorative" title="Decorati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0143" y="1197160"/>
            <a:ext cx="3672000" cy="3672000"/>
          </a:xfrm>
          <a:prstGeom prst="rect">
            <a:avLst/>
          </a:prstGeom>
        </p:spPr>
      </p:pic>
      <p:pic>
        <p:nvPicPr>
          <p:cNvPr id="20" name="Picture 24" descr="Logotyper Mål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4632" y="5010564"/>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Logotyper Mål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1944" y="500230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Logotyper Mål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60976" y="501333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Logotyper Mål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8288" y="5002307"/>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834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911224" y="404664"/>
            <a:ext cx="10729391" cy="936774"/>
          </a:xfrm>
        </p:spPr>
        <p:txBody>
          <a:bodyPr/>
          <a:lstStyle/>
          <a:p>
            <a:r>
              <a:rPr lang="sv-SE" sz="3200" dirty="0"/>
              <a:t>Målområde 5: Boende och närmiljö</a:t>
            </a:r>
          </a:p>
        </p:txBody>
      </p:sp>
      <p:sp>
        <p:nvSpPr>
          <p:cNvPr id="14" name="Platshållare för innehåll 13"/>
          <p:cNvSpPr>
            <a:spLocks noGrp="1"/>
          </p:cNvSpPr>
          <p:nvPr>
            <p:ph idx="1"/>
          </p:nvPr>
        </p:nvSpPr>
        <p:spPr>
          <a:xfrm>
            <a:off x="911423" y="1628800"/>
            <a:ext cx="5688633" cy="3965884"/>
          </a:xfrm>
        </p:spPr>
        <p:txBody>
          <a:bodyPr/>
          <a:lstStyle/>
          <a:p>
            <a:r>
              <a:rPr lang="sv-SE" dirty="0" smtClean="0"/>
              <a:t>Fokusområden</a:t>
            </a:r>
            <a:r>
              <a:rPr lang="sv-SE" dirty="0"/>
              <a:t>:</a:t>
            </a:r>
          </a:p>
          <a:p>
            <a:pPr lvl="1"/>
            <a:r>
              <a:rPr lang="sv-SE" dirty="0"/>
              <a:t>Tillgång till en fullgod och ekonomiskt överkomlig bostad</a:t>
            </a:r>
          </a:p>
          <a:p>
            <a:pPr lvl="1"/>
            <a:r>
              <a:rPr lang="sv-SE" dirty="0"/>
              <a:t>Bostadsområden som är socialt hållbara</a:t>
            </a:r>
          </a:p>
          <a:p>
            <a:pPr lvl="1"/>
            <a:r>
              <a:rPr lang="sv-SE" dirty="0"/>
              <a:t>Sunda boendemiljöer på jämlika </a:t>
            </a:r>
            <a:r>
              <a:rPr lang="sv-SE" dirty="0" smtClean="0"/>
              <a:t>villkor</a:t>
            </a:r>
            <a:endParaRPr lang="sv-SE" dirty="0"/>
          </a:p>
        </p:txBody>
      </p:sp>
      <p:pic>
        <p:nvPicPr>
          <p:cNvPr id="9" name="Bildobjekt 8" descr="Decorative" title="Decorati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263" y="1197160"/>
            <a:ext cx="3672000" cy="3672000"/>
          </a:xfrm>
          <a:prstGeom prst="rect">
            <a:avLst/>
          </a:prstGeom>
        </p:spPr>
      </p:pic>
      <p:pic>
        <p:nvPicPr>
          <p:cNvPr id="11" name="Picture 28" descr="Logotyper Mål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8488" y="501333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Logotyper Mål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5219" y="501333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Logotyper Mål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1950" y="5013336"/>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987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911224" y="404664"/>
            <a:ext cx="10729391" cy="936774"/>
          </a:xfrm>
        </p:spPr>
        <p:txBody>
          <a:bodyPr/>
          <a:lstStyle/>
          <a:p>
            <a:r>
              <a:rPr lang="sv-SE" sz="3200" dirty="0"/>
              <a:t>Målområde 6: Levnadsvanor</a:t>
            </a:r>
          </a:p>
        </p:txBody>
      </p:sp>
      <p:sp>
        <p:nvSpPr>
          <p:cNvPr id="14" name="Platshållare för innehåll 13"/>
          <p:cNvSpPr>
            <a:spLocks noGrp="1"/>
          </p:cNvSpPr>
          <p:nvPr>
            <p:ph idx="1"/>
          </p:nvPr>
        </p:nvSpPr>
        <p:spPr>
          <a:xfrm>
            <a:off x="911423" y="1628800"/>
            <a:ext cx="5688633" cy="3965884"/>
          </a:xfrm>
        </p:spPr>
        <p:txBody>
          <a:bodyPr/>
          <a:lstStyle/>
          <a:p>
            <a:r>
              <a:rPr lang="sv-SE" dirty="0" smtClean="0"/>
              <a:t>Fokusområden</a:t>
            </a:r>
            <a:r>
              <a:rPr lang="sv-SE" dirty="0"/>
              <a:t>:</a:t>
            </a:r>
          </a:p>
          <a:p>
            <a:pPr lvl="1"/>
            <a:r>
              <a:rPr lang="sv-SE" dirty="0"/>
              <a:t>Begränsa tillgängligheten till hälsoskadliga produkter</a:t>
            </a:r>
          </a:p>
          <a:p>
            <a:pPr lvl="1"/>
            <a:r>
              <a:rPr lang="sv-SE" dirty="0"/>
              <a:t>Öka tillgänglighet till hälsofrämjande produkter, miljöer och aktiviteter</a:t>
            </a:r>
          </a:p>
          <a:p>
            <a:pPr lvl="1"/>
            <a:r>
              <a:rPr lang="sv-SE" dirty="0"/>
              <a:t>Att stärka det hälsofrämjande och förebyggande arbetet med levnadsvanor i välfärdens </a:t>
            </a:r>
            <a:r>
              <a:rPr lang="sv-SE" dirty="0" smtClean="0"/>
              <a:t>organisationer</a:t>
            </a:r>
            <a:endParaRPr lang="sv-SE" sz="2000" dirty="0"/>
          </a:p>
        </p:txBody>
      </p:sp>
      <p:pic>
        <p:nvPicPr>
          <p:cNvPr id="8" name="Bildobjekt 7" descr="Decorative" title="Decorati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263" y="1197160"/>
            <a:ext cx="3672000" cy="3672000"/>
          </a:xfrm>
          <a:prstGeom prst="rect">
            <a:avLst/>
          </a:prstGeom>
        </p:spPr>
      </p:pic>
      <p:pic>
        <p:nvPicPr>
          <p:cNvPr id="10" name="Picture 16" descr="Logotyper Mål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2464" y="5009688"/>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528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911224" y="404664"/>
            <a:ext cx="10729391" cy="936774"/>
          </a:xfrm>
        </p:spPr>
        <p:txBody>
          <a:bodyPr/>
          <a:lstStyle/>
          <a:p>
            <a:r>
              <a:rPr lang="sv-SE" sz="3200" dirty="0"/>
              <a:t>Målområde 7: Kontroll, inflytande och delaktighet</a:t>
            </a:r>
          </a:p>
        </p:txBody>
      </p:sp>
      <p:sp>
        <p:nvSpPr>
          <p:cNvPr id="14" name="Platshållare för innehåll 13"/>
          <p:cNvSpPr>
            <a:spLocks noGrp="1"/>
          </p:cNvSpPr>
          <p:nvPr>
            <p:ph idx="1"/>
          </p:nvPr>
        </p:nvSpPr>
        <p:spPr>
          <a:xfrm>
            <a:off x="911423" y="1628800"/>
            <a:ext cx="5832649" cy="3965884"/>
          </a:xfrm>
        </p:spPr>
        <p:txBody>
          <a:bodyPr/>
          <a:lstStyle/>
          <a:p>
            <a:r>
              <a:rPr lang="sv-SE" dirty="0" smtClean="0"/>
              <a:t>Fokusområden</a:t>
            </a:r>
            <a:r>
              <a:rPr lang="sv-SE" dirty="0"/>
              <a:t>:</a:t>
            </a:r>
          </a:p>
          <a:p>
            <a:pPr lvl="1"/>
            <a:r>
              <a:rPr lang="sv-SE" dirty="0"/>
              <a:t>Ett jämlikt deltagande i demokratin</a:t>
            </a:r>
          </a:p>
          <a:p>
            <a:pPr lvl="1"/>
            <a:r>
              <a:rPr lang="sv-SE" dirty="0"/>
              <a:t>Ett jämlikt deltagande i det civila samhället</a:t>
            </a:r>
          </a:p>
          <a:p>
            <a:pPr lvl="1"/>
            <a:r>
              <a:rPr lang="sv-SE" dirty="0"/>
              <a:t>Arbete för de mänskliga rättigheterna</a:t>
            </a:r>
          </a:p>
          <a:p>
            <a:pPr lvl="1"/>
            <a:r>
              <a:rPr lang="sv-SE" dirty="0"/>
              <a:t>Sexuell och reproduktiv hälsa och rättigheter</a:t>
            </a:r>
          </a:p>
          <a:p>
            <a:pPr lvl="1"/>
            <a:r>
              <a:rPr lang="sv-SE" dirty="0"/>
              <a:t>Ökad kontroll, inflytande och delaktighet för vissa individer och </a:t>
            </a:r>
            <a:r>
              <a:rPr lang="sv-SE" dirty="0" smtClean="0"/>
              <a:t>grupper</a:t>
            </a:r>
            <a:endParaRPr lang="sv-SE" dirty="0"/>
          </a:p>
        </p:txBody>
      </p:sp>
      <p:pic>
        <p:nvPicPr>
          <p:cNvPr id="9" name="Bildobjekt 8" descr="Decorative" title="Decorati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263" y="1197160"/>
            <a:ext cx="3672000" cy="3672000"/>
          </a:xfrm>
          <a:prstGeom prst="rect">
            <a:avLst/>
          </a:prstGeom>
        </p:spPr>
      </p:pic>
      <p:pic>
        <p:nvPicPr>
          <p:cNvPr id="19" name="Picture 38" descr="Logotyper Mål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8648" y="501317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Logotyper Mål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4233" y="501246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Logotyper Mål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20037" y="5013176"/>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848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911225" y="404664"/>
            <a:ext cx="10081320" cy="936774"/>
          </a:xfrm>
        </p:spPr>
        <p:txBody>
          <a:bodyPr/>
          <a:lstStyle/>
          <a:p>
            <a:r>
              <a:rPr lang="sv-SE" sz="3200" dirty="0"/>
              <a:t>Målområde 8: En jämlik och hälsofrämjande hälso- och sjukvård</a:t>
            </a:r>
          </a:p>
        </p:txBody>
      </p:sp>
      <p:sp>
        <p:nvSpPr>
          <p:cNvPr id="14" name="Platshållare för innehåll 13"/>
          <p:cNvSpPr>
            <a:spLocks noGrp="1"/>
          </p:cNvSpPr>
          <p:nvPr>
            <p:ph idx="1"/>
          </p:nvPr>
        </p:nvSpPr>
        <p:spPr>
          <a:xfrm>
            <a:off x="911423" y="1628800"/>
            <a:ext cx="6048673" cy="3965884"/>
          </a:xfrm>
        </p:spPr>
        <p:txBody>
          <a:bodyPr/>
          <a:lstStyle/>
          <a:p>
            <a:r>
              <a:rPr lang="sv-SE" dirty="0" smtClean="0"/>
              <a:t>Fokusområden</a:t>
            </a:r>
            <a:r>
              <a:rPr lang="sv-SE" dirty="0"/>
              <a:t>:</a:t>
            </a:r>
          </a:p>
          <a:p>
            <a:pPr lvl="1"/>
            <a:r>
              <a:rPr lang="sv-SE" dirty="0"/>
              <a:t>Tillgänglighet för att möta olika behov</a:t>
            </a:r>
          </a:p>
          <a:p>
            <a:pPr lvl="1"/>
            <a:r>
              <a:rPr lang="sv-SE" dirty="0" err="1"/>
              <a:t>Vårdmöten</a:t>
            </a:r>
            <a:r>
              <a:rPr lang="sv-SE" dirty="0"/>
              <a:t> som är hälsofrämjande och skapar förutsättningar för jämlika insatser och resultat</a:t>
            </a:r>
          </a:p>
          <a:p>
            <a:pPr lvl="1"/>
            <a:r>
              <a:rPr lang="sv-SE" dirty="0"/>
              <a:t>Hälso- och sjukvårdens hälsofrämjande och förebyggande arbete</a:t>
            </a:r>
          </a:p>
          <a:p>
            <a:pPr lvl="1"/>
            <a:r>
              <a:rPr lang="sv-SE" dirty="0"/>
              <a:t>En god, tillgänglig och jämlik tandvård</a:t>
            </a:r>
          </a:p>
          <a:p>
            <a:pPr lvl="1"/>
            <a:r>
              <a:rPr lang="sv-SE" dirty="0"/>
              <a:t>Att regioner leder, styr och organiserar sin verksamhet i syfte att ge förutsättningar för en jämlik </a:t>
            </a:r>
            <a:r>
              <a:rPr lang="sv-SE" dirty="0" smtClean="0"/>
              <a:t>vård</a:t>
            </a:r>
            <a:endParaRPr lang="sv-SE" dirty="0"/>
          </a:p>
        </p:txBody>
      </p:sp>
      <p:pic>
        <p:nvPicPr>
          <p:cNvPr id="8" name="Bildobjekt 7" descr="Decorative" title="Decorati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263" y="1197160"/>
            <a:ext cx="3672000" cy="3672000"/>
          </a:xfrm>
          <a:prstGeom prst="rect">
            <a:avLst/>
          </a:prstGeom>
        </p:spPr>
      </p:pic>
      <p:pic>
        <p:nvPicPr>
          <p:cNvPr id="6" name="Picture 16" descr="Logotyper Mål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2464" y="5009688"/>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765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911224" y="404664"/>
            <a:ext cx="10729391" cy="936774"/>
          </a:xfrm>
        </p:spPr>
        <p:txBody>
          <a:bodyPr/>
          <a:lstStyle/>
          <a:p>
            <a:r>
              <a:rPr lang="sv-SE" sz="3200" dirty="0" smtClean="0"/>
              <a:t>Hälsa</a:t>
            </a:r>
            <a:endParaRPr lang="sv-SE" sz="3200" dirty="0"/>
          </a:p>
        </p:txBody>
      </p:sp>
      <p:sp>
        <p:nvSpPr>
          <p:cNvPr id="14" name="Platshållare för innehåll 13"/>
          <p:cNvSpPr>
            <a:spLocks noGrp="1"/>
          </p:cNvSpPr>
          <p:nvPr>
            <p:ph idx="1"/>
          </p:nvPr>
        </p:nvSpPr>
        <p:spPr>
          <a:xfrm>
            <a:off x="911423" y="1628800"/>
            <a:ext cx="5112569" cy="3965884"/>
          </a:xfrm>
        </p:spPr>
        <p:txBody>
          <a:bodyPr/>
          <a:lstStyle/>
          <a:p>
            <a:r>
              <a:rPr lang="sv-SE" dirty="0" smtClean="0"/>
              <a:t>Hälsoaspekter:</a:t>
            </a:r>
          </a:p>
          <a:p>
            <a:pPr lvl="1"/>
            <a:r>
              <a:rPr lang="sv-SE" dirty="0" smtClean="0"/>
              <a:t>Övergripande indikatorer på hälsa</a:t>
            </a:r>
          </a:p>
          <a:p>
            <a:pPr lvl="1"/>
            <a:r>
              <a:rPr lang="sv-SE" dirty="0" smtClean="0"/>
              <a:t>Psykisk hälsa</a:t>
            </a:r>
          </a:p>
          <a:p>
            <a:pPr lvl="1"/>
            <a:r>
              <a:rPr lang="sv-SE" dirty="0" smtClean="0"/>
              <a:t>Cirkulationsorganens sjukdomar</a:t>
            </a:r>
          </a:p>
          <a:p>
            <a:pPr lvl="1"/>
            <a:r>
              <a:rPr lang="sv-SE" dirty="0" smtClean="0"/>
              <a:t>Cancer</a:t>
            </a:r>
          </a:p>
          <a:p>
            <a:pPr lvl="1"/>
            <a:r>
              <a:rPr lang="sv-SE" dirty="0" smtClean="0"/>
              <a:t>Yttre orsaker</a:t>
            </a:r>
          </a:p>
          <a:p>
            <a:pPr lvl="1"/>
            <a:r>
              <a:rPr lang="sv-SE" dirty="0" smtClean="0"/>
              <a:t>Kroniska sjukdomar</a:t>
            </a:r>
          </a:p>
          <a:p>
            <a:pPr lvl="1"/>
            <a:r>
              <a:rPr lang="sv-SE" dirty="0"/>
              <a:t>Substansrelaterad </a:t>
            </a:r>
            <a:r>
              <a:rPr lang="sv-SE" dirty="0" smtClean="0"/>
              <a:t>dödlighet</a:t>
            </a:r>
          </a:p>
          <a:p>
            <a:pPr lvl="1"/>
            <a:r>
              <a:rPr lang="sv-SE" dirty="0" smtClean="0"/>
              <a:t>Tandhälsa</a:t>
            </a:r>
          </a:p>
          <a:p>
            <a:pPr lvl="1"/>
            <a:r>
              <a:rPr lang="sv-SE" dirty="0" smtClean="0"/>
              <a:t>Mellanliggande riskfaktorer för ohälsa</a:t>
            </a:r>
          </a:p>
          <a:p>
            <a:pPr lvl="1"/>
            <a:r>
              <a:rPr lang="sv-SE" dirty="0" smtClean="0"/>
              <a:t>Smittsamma sjukdomar</a:t>
            </a:r>
            <a:endParaRPr lang="sv-SE" sz="2000" dirty="0" smtClean="0"/>
          </a:p>
        </p:txBody>
      </p:sp>
      <p:pic>
        <p:nvPicPr>
          <p:cNvPr id="6" name="Bildobjekt 5" descr="Decorative" title="Decorati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480" y="1557200"/>
            <a:ext cx="3672000" cy="3672000"/>
          </a:xfrm>
          <a:prstGeom prst="rect">
            <a:avLst/>
          </a:prstGeom>
        </p:spPr>
      </p:pic>
    </p:spTree>
    <p:extLst>
      <p:ext uri="{BB962C8B-B14F-4D97-AF65-F5344CB8AC3E}">
        <p14:creationId xmlns:p14="http://schemas.microsoft.com/office/powerpoint/2010/main" val="3683790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Exempel på lagar inom folkhälsoområdet</a:t>
            </a:r>
            <a:endParaRPr lang="sv-SE" dirty="0"/>
          </a:p>
        </p:txBody>
      </p:sp>
      <p:pic>
        <p:nvPicPr>
          <p:cNvPr id="6" name="Bildobjekt 5" descr="Decorative" title="Decorative"/>
          <p:cNvPicPr>
            <a:picLocks noChangeAspect="1"/>
          </p:cNvPicPr>
          <p:nvPr/>
        </p:nvPicPr>
        <p:blipFill rotWithShape="1">
          <a:blip r:embed="rId3" cstate="print">
            <a:extLst>
              <a:ext uri="{28A0092B-C50C-407E-A947-70E740481C1C}">
                <a14:useLocalDpi xmlns:a14="http://schemas.microsoft.com/office/drawing/2010/main" val="0"/>
              </a:ext>
            </a:extLst>
          </a:blip>
          <a:srcRect b="11736"/>
          <a:stretch/>
        </p:blipFill>
        <p:spPr>
          <a:xfrm>
            <a:off x="5823509" y="1956701"/>
            <a:ext cx="3622424" cy="3310145"/>
          </a:xfrm>
          <a:prstGeom prst="rect">
            <a:avLst/>
          </a:prstGeom>
        </p:spPr>
      </p:pic>
      <p:sp>
        <p:nvSpPr>
          <p:cNvPr id="7" name="Rektangel 6"/>
          <p:cNvSpPr/>
          <p:nvPr/>
        </p:nvSpPr>
        <p:spPr>
          <a:xfrm>
            <a:off x="6685935" y="1540425"/>
            <a:ext cx="1897571" cy="369332"/>
          </a:xfrm>
          <a:prstGeom prst="rect">
            <a:avLst/>
          </a:prstGeom>
          <a:ln w="28575">
            <a:solidFill>
              <a:srgbClr val="0666AD"/>
            </a:solidFill>
          </a:ln>
        </p:spPr>
        <p:txBody>
          <a:bodyPr wrap="none">
            <a:spAutoFit/>
          </a:bodyPr>
          <a:lstStyle/>
          <a:p>
            <a:r>
              <a:rPr lang="sv-SE" dirty="0" smtClean="0"/>
              <a:t>Socialtjänstlagen</a:t>
            </a:r>
            <a:endParaRPr lang="sv-SE" dirty="0"/>
          </a:p>
        </p:txBody>
      </p:sp>
      <p:sp>
        <p:nvSpPr>
          <p:cNvPr id="8" name="Rektangel 7"/>
          <p:cNvSpPr/>
          <p:nvPr/>
        </p:nvSpPr>
        <p:spPr>
          <a:xfrm>
            <a:off x="8933862" y="2155494"/>
            <a:ext cx="1157946" cy="369332"/>
          </a:xfrm>
          <a:prstGeom prst="rect">
            <a:avLst/>
          </a:prstGeom>
          <a:ln w="28575">
            <a:solidFill>
              <a:srgbClr val="E26628"/>
            </a:solidFill>
          </a:ln>
        </p:spPr>
        <p:txBody>
          <a:bodyPr wrap="none">
            <a:spAutoFit/>
          </a:bodyPr>
          <a:lstStyle/>
          <a:p>
            <a:r>
              <a:rPr lang="sv-SE" dirty="0" smtClean="0"/>
              <a:t>Skollagen</a:t>
            </a:r>
            <a:endParaRPr lang="sv-SE" dirty="0"/>
          </a:p>
        </p:txBody>
      </p:sp>
      <p:sp>
        <p:nvSpPr>
          <p:cNvPr id="9" name="Rektangel 8"/>
          <p:cNvSpPr/>
          <p:nvPr/>
        </p:nvSpPr>
        <p:spPr>
          <a:xfrm>
            <a:off x="9399182" y="3427107"/>
            <a:ext cx="1879297" cy="369332"/>
          </a:xfrm>
          <a:prstGeom prst="rect">
            <a:avLst/>
          </a:prstGeom>
          <a:ln w="28575">
            <a:solidFill>
              <a:srgbClr val="6EAC2D"/>
            </a:solidFill>
          </a:ln>
        </p:spPr>
        <p:txBody>
          <a:bodyPr wrap="none">
            <a:spAutoFit/>
          </a:bodyPr>
          <a:lstStyle/>
          <a:p>
            <a:r>
              <a:rPr lang="sv-SE" dirty="0" smtClean="0"/>
              <a:t>Arbetsmiljölagen</a:t>
            </a:r>
            <a:endParaRPr lang="sv-SE" dirty="0"/>
          </a:p>
        </p:txBody>
      </p:sp>
      <p:sp>
        <p:nvSpPr>
          <p:cNvPr id="11" name="Rektangel 10"/>
          <p:cNvSpPr/>
          <p:nvPr/>
        </p:nvSpPr>
        <p:spPr>
          <a:xfrm>
            <a:off x="8916185" y="4662908"/>
            <a:ext cx="2555764" cy="369332"/>
          </a:xfrm>
          <a:prstGeom prst="rect">
            <a:avLst/>
          </a:prstGeom>
          <a:ln w="28575">
            <a:solidFill>
              <a:srgbClr val="D6107F"/>
            </a:solidFill>
          </a:ln>
        </p:spPr>
        <p:txBody>
          <a:bodyPr wrap="none">
            <a:spAutoFit/>
          </a:bodyPr>
          <a:lstStyle/>
          <a:p>
            <a:r>
              <a:rPr lang="sv-SE" dirty="0" smtClean="0"/>
              <a:t>Socialförsäkringsbalken</a:t>
            </a:r>
            <a:endParaRPr lang="sv-SE" dirty="0"/>
          </a:p>
        </p:txBody>
      </p:sp>
      <p:sp>
        <p:nvSpPr>
          <p:cNvPr id="12" name="Rektangel 11"/>
          <p:cNvSpPr/>
          <p:nvPr/>
        </p:nvSpPr>
        <p:spPr>
          <a:xfrm>
            <a:off x="6508450" y="5313790"/>
            <a:ext cx="2541080" cy="646331"/>
          </a:xfrm>
          <a:prstGeom prst="rect">
            <a:avLst/>
          </a:prstGeom>
          <a:ln w="28575">
            <a:solidFill>
              <a:srgbClr val="068ACB"/>
            </a:solidFill>
          </a:ln>
        </p:spPr>
        <p:txBody>
          <a:bodyPr wrap="none">
            <a:spAutoFit/>
          </a:bodyPr>
          <a:lstStyle/>
          <a:p>
            <a:pPr marL="285750" indent="-285750">
              <a:buFont typeface="Arial" panose="020B0604020202020204" pitchFamily="34" charset="0"/>
              <a:buChar char="•"/>
            </a:pPr>
            <a:r>
              <a:rPr lang="sv-SE" dirty="0"/>
              <a:t>Plan- och </a:t>
            </a:r>
            <a:r>
              <a:rPr lang="sv-SE" dirty="0" smtClean="0"/>
              <a:t>bygglagen</a:t>
            </a:r>
          </a:p>
          <a:p>
            <a:pPr marL="285750" indent="-285750">
              <a:buFont typeface="Arial" panose="020B0604020202020204" pitchFamily="34" charset="0"/>
              <a:buChar char="•"/>
            </a:pPr>
            <a:r>
              <a:rPr lang="sv-SE" dirty="0" smtClean="0"/>
              <a:t>Miljöbalken</a:t>
            </a:r>
            <a:endParaRPr lang="sv-SE" dirty="0"/>
          </a:p>
        </p:txBody>
      </p:sp>
      <p:sp>
        <p:nvSpPr>
          <p:cNvPr id="13" name="Rektangel 12"/>
          <p:cNvSpPr/>
          <p:nvPr/>
        </p:nvSpPr>
        <p:spPr>
          <a:xfrm>
            <a:off x="3360822" y="4436627"/>
            <a:ext cx="2736304" cy="1754326"/>
          </a:xfrm>
          <a:prstGeom prst="rect">
            <a:avLst/>
          </a:prstGeom>
          <a:ln w="28575">
            <a:solidFill>
              <a:srgbClr val="7F2A7F"/>
            </a:solidFill>
          </a:ln>
        </p:spPr>
        <p:txBody>
          <a:bodyPr wrap="square">
            <a:spAutoFit/>
          </a:bodyPr>
          <a:lstStyle/>
          <a:p>
            <a:pPr marL="285750" indent="-285750">
              <a:buFont typeface="Arial" panose="020B0604020202020204" pitchFamily="34" charset="0"/>
              <a:buChar char="•"/>
            </a:pPr>
            <a:r>
              <a:rPr lang="sv-SE" dirty="0"/>
              <a:t>Livsmedelslagen </a:t>
            </a:r>
            <a:endParaRPr lang="sv-SE" dirty="0" smtClean="0"/>
          </a:p>
          <a:p>
            <a:pPr marL="285750" indent="-285750">
              <a:buFont typeface="Arial" panose="020B0604020202020204" pitchFamily="34" charset="0"/>
              <a:buChar char="•"/>
            </a:pPr>
            <a:r>
              <a:rPr lang="sv-SE" dirty="0" smtClean="0"/>
              <a:t>Alkohollagen </a:t>
            </a:r>
            <a:r>
              <a:rPr lang="sv-SE" dirty="0"/>
              <a:t> </a:t>
            </a:r>
          </a:p>
          <a:p>
            <a:pPr marL="285750" indent="-285750">
              <a:buFont typeface="Arial" panose="020B0604020202020204" pitchFamily="34" charset="0"/>
              <a:buChar char="•"/>
            </a:pPr>
            <a:r>
              <a:rPr lang="sv-SE" dirty="0"/>
              <a:t>Lagen om tobak och </a:t>
            </a:r>
            <a:r>
              <a:rPr lang="sv-SE" dirty="0" smtClean="0"/>
              <a:t/>
            </a:r>
            <a:br>
              <a:rPr lang="sv-SE" dirty="0" smtClean="0"/>
            </a:br>
            <a:r>
              <a:rPr lang="sv-SE" dirty="0" smtClean="0"/>
              <a:t>liknande </a:t>
            </a:r>
            <a:r>
              <a:rPr lang="sv-SE" dirty="0"/>
              <a:t>produkter </a:t>
            </a:r>
            <a:endParaRPr lang="sv-SE" dirty="0" smtClean="0"/>
          </a:p>
          <a:p>
            <a:pPr marL="285750" indent="-285750">
              <a:buFont typeface="Arial" panose="020B0604020202020204" pitchFamily="34" charset="0"/>
              <a:buChar char="•"/>
            </a:pPr>
            <a:r>
              <a:rPr lang="sv-SE" dirty="0"/>
              <a:t>Lagen om tobaksfria nikotinprodukter</a:t>
            </a:r>
          </a:p>
        </p:txBody>
      </p:sp>
      <p:sp>
        <p:nvSpPr>
          <p:cNvPr id="14" name="Rektangel 13"/>
          <p:cNvSpPr/>
          <p:nvPr/>
        </p:nvSpPr>
        <p:spPr>
          <a:xfrm>
            <a:off x="2714947" y="3150108"/>
            <a:ext cx="3143303" cy="923330"/>
          </a:xfrm>
          <a:prstGeom prst="rect">
            <a:avLst/>
          </a:prstGeom>
          <a:ln w="28575">
            <a:solidFill>
              <a:srgbClr val="D92129"/>
            </a:solidFill>
          </a:ln>
        </p:spPr>
        <p:txBody>
          <a:bodyPr wrap="square">
            <a:spAutoFit/>
          </a:bodyPr>
          <a:lstStyle/>
          <a:p>
            <a:pPr marL="285750" indent="-285750">
              <a:buFont typeface="Arial" panose="020B0604020202020204" pitchFamily="34" charset="0"/>
              <a:buChar char="•"/>
            </a:pPr>
            <a:r>
              <a:rPr lang="sv-SE" dirty="0" smtClean="0"/>
              <a:t>Diskrimineringslagen</a:t>
            </a:r>
          </a:p>
          <a:p>
            <a:pPr marL="285750" indent="-285750">
              <a:buFont typeface="Arial" panose="020B0604020202020204" pitchFamily="34" charset="0"/>
              <a:buChar char="•"/>
            </a:pPr>
            <a:r>
              <a:rPr lang="sv-SE" dirty="0" smtClean="0"/>
              <a:t>Tryckfrihetsförordningen</a:t>
            </a:r>
          </a:p>
          <a:p>
            <a:pPr marL="285750" indent="-285750">
              <a:buFont typeface="Arial" panose="020B0604020202020204" pitchFamily="34" charset="0"/>
              <a:buChar char="•"/>
            </a:pPr>
            <a:r>
              <a:rPr lang="sv-SE" dirty="0" smtClean="0"/>
              <a:t>Yttrandefrihetsgrundlagen</a:t>
            </a:r>
            <a:endParaRPr lang="sv-SE" dirty="0"/>
          </a:p>
        </p:txBody>
      </p:sp>
      <p:sp>
        <p:nvSpPr>
          <p:cNvPr id="15" name="Rektangel 14"/>
          <p:cNvSpPr/>
          <p:nvPr/>
        </p:nvSpPr>
        <p:spPr>
          <a:xfrm>
            <a:off x="3360822" y="2154617"/>
            <a:ext cx="2988767" cy="369332"/>
          </a:xfrm>
          <a:prstGeom prst="rect">
            <a:avLst/>
          </a:prstGeom>
          <a:ln w="28575">
            <a:solidFill>
              <a:srgbClr val="009685"/>
            </a:solidFill>
          </a:ln>
        </p:spPr>
        <p:txBody>
          <a:bodyPr wrap="none">
            <a:spAutoFit/>
          </a:bodyPr>
          <a:lstStyle/>
          <a:p>
            <a:r>
              <a:rPr lang="sv-SE" dirty="0"/>
              <a:t>Hälso- och </a:t>
            </a:r>
            <a:r>
              <a:rPr lang="sv-SE" dirty="0" smtClean="0"/>
              <a:t>sjukvårdslagen</a:t>
            </a:r>
            <a:r>
              <a:rPr lang="sv-SE" dirty="0"/>
              <a:t>  </a:t>
            </a:r>
          </a:p>
        </p:txBody>
      </p:sp>
      <p:sp>
        <p:nvSpPr>
          <p:cNvPr id="16" name="Rektangel 15"/>
          <p:cNvSpPr/>
          <p:nvPr/>
        </p:nvSpPr>
        <p:spPr>
          <a:xfrm>
            <a:off x="479376" y="1676204"/>
            <a:ext cx="1914307" cy="369332"/>
          </a:xfrm>
          <a:prstGeom prst="rect">
            <a:avLst/>
          </a:prstGeom>
          <a:ln w="28575">
            <a:solidFill>
              <a:srgbClr val="F1C300"/>
            </a:solidFill>
          </a:ln>
        </p:spPr>
        <p:txBody>
          <a:bodyPr wrap="none">
            <a:spAutoFit/>
          </a:bodyPr>
          <a:lstStyle/>
          <a:p>
            <a:r>
              <a:rPr lang="sv-SE" dirty="0" smtClean="0"/>
              <a:t>Regeringsformen</a:t>
            </a:r>
            <a:endParaRPr lang="sv-SE" dirty="0"/>
          </a:p>
        </p:txBody>
      </p:sp>
    </p:spTree>
    <p:extLst>
      <p:ext uri="{BB962C8B-B14F-4D97-AF65-F5344CB8AC3E}">
        <p14:creationId xmlns:p14="http://schemas.microsoft.com/office/powerpoint/2010/main" val="3870457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417967" y="2492896"/>
            <a:ext cx="2989112" cy="1656183"/>
          </a:xfrm>
        </p:spPr>
        <p:txBody>
          <a:bodyPr/>
          <a:lstStyle/>
          <a:p>
            <a:r>
              <a:rPr lang="sv-SE" dirty="0" smtClean="0"/>
              <a:t>Nationella mål per målområde</a:t>
            </a:r>
            <a:br>
              <a:rPr lang="sv-SE" dirty="0" smtClean="0"/>
            </a:br>
            <a:endParaRPr lang="sv-SE" dirty="0"/>
          </a:p>
        </p:txBody>
      </p:sp>
      <p:pic>
        <p:nvPicPr>
          <p:cNvPr id="4" name="Bildobjekt 3" descr="En bild som visar att av totalt 92 mål i budgetpropositionen 2020 kan 44 av dem ses som särskilt relevanta.&#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 y="0"/>
            <a:ext cx="7560840" cy="6858000"/>
          </a:xfrm>
          <a:prstGeom prst="rect">
            <a:avLst/>
          </a:prstGeom>
        </p:spPr>
      </p:pic>
    </p:spTree>
    <p:extLst>
      <p:ext uri="{BB962C8B-B14F-4D97-AF65-F5344CB8AC3E}">
        <p14:creationId xmlns:p14="http://schemas.microsoft.com/office/powerpoint/2010/main" val="459730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417966" y="2636912"/>
            <a:ext cx="3510681" cy="1296145"/>
          </a:xfrm>
        </p:spPr>
        <p:txBody>
          <a:bodyPr/>
          <a:lstStyle/>
          <a:p>
            <a:r>
              <a:rPr lang="sv-SE" dirty="0"/>
              <a:t>Myndigheter av särskild vikt för folkhälsoarbetet</a:t>
            </a:r>
          </a:p>
        </p:txBody>
      </p:sp>
      <p:pic>
        <p:nvPicPr>
          <p:cNvPr id="1026" name="Picture 2" descr="Målområdesillustrationen bestående av de åtta blombladen. För varje blomblad anges de myndigheter som ses ha särskild betydelse för folkhälsoarbetet uppdelat per målområde. Under blomman återges även ett antal myndigheter med tvärsektoriella uppdrag som anses ha betydelse för samtliga målområ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0" y="-25541"/>
            <a:ext cx="7536160" cy="688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755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Folkhälsomyndighetens uppdrag</a:t>
            </a:r>
            <a:endParaRPr lang="sv-SE" dirty="0"/>
          </a:p>
        </p:txBody>
      </p:sp>
      <p:sp>
        <p:nvSpPr>
          <p:cNvPr id="2" name="Platshållare för innehåll 1"/>
          <p:cNvSpPr>
            <a:spLocks noGrp="1"/>
          </p:cNvSpPr>
          <p:nvPr>
            <p:ph idx="1"/>
          </p:nvPr>
        </p:nvSpPr>
        <p:spPr>
          <a:xfrm>
            <a:off x="911422" y="1628800"/>
            <a:ext cx="7632849" cy="3965884"/>
          </a:xfrm>
        </p:spPr>
        <p:txBody>
          <a:bodyPr/>
          <a:lstStyle/>
          <a:p>
            <a:pPr marL="0" indent="0">
              <a:buNone/>
            </a:pPr>
            <a:r>
              <a:rPr lang="sv-SE" b="1" dirty="0"/>
              <a:t>2 §</a:t>
            </a:r>
            <a:r>
              <a:rPr lang="sv-SE" dirty="0"/>
              <a:t>   Myndigheten ska samordna folkhälsoarbetet på nationell nivå.</a:t>
            </a:r>
          </a:p>
          <a:p>
            <a:pPr marL="0" indent="0">
              <a:buNone/>
            </a:pPr>
            <a:r>
              <a:rPr lang="sv-SE" dirty="0"/>
              <a:t>Myndigheten ska stödja berörda aktörer i såväl genomförande som uppföljning av arbetsformer, metoder, strategier och insatser på folkhälsoområdet samt följa upp effekterna av dessa.</a:t>
            </a:r>
          </a:p>
          <a:p>
            <a:pPr marL="0" indent="0">
              <a:buNone/>
            </a:pPr>
            <a:r>
              <a:rPr lang="sv-SE" dirty="0"/>
              <a:t>Inom ramen för sitt samordnande ansvar ska myndigheten bidra till en god och jämlik hälsa genom att vara samlande, stödjande och pådrivande i förhållande till berörda aktörer.</a:t>
            </a:r>
          </a:p>
          <a:p>
            <a:endParaRPr lang="sv-SE" dirty="0"/>
          </a:p>
        </p:txBody>
      </p:sp>
    </p:spTree>
    <p:extLst>
      <p:ext uri="{BB962C8B-B14F-4D97-AF65-F5344CB8AC3E}">
        <p14:creationId xmlns:p14="http://schemas.microsoft.com/office/powerpoint/2010/main" val="1351474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p:txBody>
          <a:bodyPr/>
          <a:lstStyle/>
          <a:p>
            <a:r>
              <a:rPr lang="sv-SE" dirty="0" smtClean="0"/>
              <a:t>Den nationella folkhälsopolitiken</a:t>
            </a:r>
            <a:endParaRPr lang="sv-SE" dirty="0"/>
          </a:p>
        </p:txBody>
      </p:sp>
      <p:sp>
        <p:nvSpPr>
          <p:cNvPr id="7" name="Underrubrik 6"/>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2908887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Viktiga begrepp</a:t>
            </a:r>
            <a:endParaRPr lang="sv-SE" dirty="0"/>
          </a:p>
        </p:txBody>
      </p:sp>
    </p:spTree>
    <p:extLst>
      <p:ext uri="{BB962C8B-B14F-4D97-AF65-F5344CB8AC3E}">
        <p14:creationId xmlns:p14="http://schemas.microsoft.com/office/powerpoint/2010/main" val="1124107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Ojämlikhet i hälsa</a:t>
            </a:r>
            <a:endParaRPr lang="sv-SE" dirty="0"/>
          </a:p>
        </p:txBody>
      </p:sp>
      <p:sp>
        <p:nvSpPr>
          <p:cNvPr id="4" name="Platshållare för innehåll 3"/>
          <p:cNvSpPr>
            <a:spLocks noGrp="1"/>
          </p:cNvSpPr>
          <p:nvPr>
            <p:ph idx="1"/>
          </p:nvPr>
        </p:nvSpPr>
        <p:spPr>
          <a:xfrm>
            <a:off x="911423" y="1628800"/>
            <a:ext cx="4608513" cy="3965884"/>
          </a:xfrm>
        </p:spPr>
        <p:txBody>
          <a:bodyPr/>
          <a:lstStyle/>
          <a:p>
            <a:r>
              <a:rPr lang="sv-SE" dirty="0"/>
              <a:t>Systematiska skillnader i hälsa mellan samhällsgrupper med olika social </a:t>
            </a:r>
            <a:r>
              <a:rPr lang="sv-SE" dirty="0" smtClean="0"/>
              <a:t>position</a:t>
            </a:r>
            <a:endParaRPr lang="sv-SE" dirty="0"/>
          </a:p>
          <a:p>
            <a:pPr lvl="1">
              <a:spcBef>
                <a:spcPts val="300"/>
              </a:spcBef>
            </a:pPr>
            <a:r>
              <a:rPr lang="sv-SE" dirty="0"/>
              <a:t>Hälsogradient </a:t>
            </a:r>
            <a:r>
              <a:rPr lang="sv-SE" dirty="0" smtClean="0"/>
              <a:t>– stegvis </a:t>
            </a:r>
            <a:r>
              <a:rPr lang="sv-SE" dirty="0"/>
              <a:t>ökad risk för ohälsa för varje steg nedåt i t.ex. </a:t>
            </a:r>
            <a:r>
              <a:rPr lang="sv-SE" dirty="0" smtClean="0"/>
              <a:t>inkomstnivå</a:t>
            </a:r>
            <a:endParaRPr lang="sv-SE" dirty="0"/>
          </a:p>
          <a:p>
            <a:pPr lvl="1">
              <a:spcBef>
                <a:spcPts val="300"/>
              </a:spcBef>
            </a:pPr>
            <a:r>
              <a:rPr lang="sv-SE" dirty="0"/>
              <a:t>Särskilt utsatta </a:t>
            </a:r>
            <a:r>
              <a:rPr lang="sv-SE" dirty="0" smtClean="0"/>
              <a:t>grupper – ansamling </a:t>
            </a:r>
            <a:r>
              <a:rPr lang="sv-SE" dirty="0"/>
              <a:t>av hälsoproblem i vissa grupper som är särskilt utsatta socialt och ekonomiskt</a:t>
            </a:r>
          </a:p>
        </p:txBody>
      </p:sp>
      <p:sp>
        <p:nvSpPr>
          <p:cNvPr id="5" name="Platshållare för text 4"/>
          <p:cNvSpPr>
            <a:spLocks noGrp="1"/>
          </p:cNvSpPr>
          <p:nvPr>
            <p:ph type="body" sz="quarter" idx="11"/>
          </p:nvPr>
        </p:nvSpPr>
        <p:spPr/>
        <p:txBody>
          <a:bodyPr/>
          <a:lstStyle/>
          <a:p>
            <a:r>
              <a:rPr lang="sv-SE" dirty="0" smtClean="0"/>
              <a:t>Källa: </a:t>
            </a:r>
            <a:r>
              <a:rPr lang="sv-SE" dirty="0">
                <a:hlinkClick r:id="rId3"/>
              </a:rPr>
              <a:t>Folkhälsomyndigheten</a:t>
            </a:r>
            <a:r>
              <a:rPr lang="sv-SE" dirty="0"/>
              <a:t> </a:t>
            </a:r>
          </a:p>
        </p:txBody>
      </p:sp>
      <p:pic>
        <p:nvPicPr>
          <p:cNvPr id="1026" name="Picture 2" descr="Gör jämlikt innebär inte att fokusera på lika till alla. Vi har alla olika förutsättningar. Bilden visar på vikten av att alla ska erbjudas generella insatser men de ska vara anpassade och utformade så att motsvarar olika människors och gruppers beho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874" y="1847850"/>
            <a:ext cx="561975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344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11224" y="404664"/>
            <a:ext cx="10801399" cy="936774"/>
          </a:xfrm>
        </p:spPr>
        <p:txBody>
          <a:bodyPr/>
          <a:lstStyle/>
          <a:p>
            <a:r>
              <a:rPr lang="sv-SE" dirty="0"/>
              <a:t>Förutsättningar för hälsa, hälsans bestämningsfaktorer</a:t>
            </a:r>
          </a:p>
        </p:txBody>
      </p:sp>
      <p:sp>
        <p:nvSpPr>
          <p:cNvPr id="7" name="Platshållare för text 6"/>
          <p:cNvSpPr>
            <a:spLocks noGrp="1"/>
          </p:cNvSpPr>
          <p:nvPr>
            <p:ph type="body" sz="quarter" idx="11"/>
          </p:nvPr>
        </p:nvSpPr>
        <p:spPr/>
        <p:txBody>
          <a:bodyPr/>
          <a:lstStyle/>
          <a:p>
            <a:r>
              <a:rPr lang="sv-SE" dirty="0" smtClean="0"/>
              <a:t>Källa:</a:t>
            </a:r>
            <a:r>
              <a:rPr lang="sv-SE" dirty="0" smtClean="0">
                <a:hlinkClick r:id="rId3"/>
              </a:rPr>
              <a:t> </a:t>
            </a:r>
            <a:r>
              <a:rPr lang="sv-SE" dirty="0">
                <a:hlinkClick r:id="rId3"/>
              </a:rPr>
              <a:t>Dahlgren &amp; Whitehead </a:t>
            </a:r>
            <a:r>
              <a:rPr lang="sv-SE" dirty="0" smtClean="0">
                <a:hlinkClick r:id="rId3"/>
              </a:rPr>
              <a:t>2007/1991</a:t>
            </a:r>
            <a:endParaRPr lang="sv-SE" dirty="0"/>
          </a:p>
        </p:txBody>
      </p:sp>
      <p:pic>
        <p:nvPicPr>
          <p:cNvPr id="5" name="Bildobjekt 4" descr="Bild med regnbågsmodellen över hälsans bestämningsfaktorer. "/>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352" y="1570460"/>
            <a:ext cx="6840000" cy="4203750"/>
          </a:xfrm>
          <a:prstGeom prst="rect">
            <a:avLst/>
          </a:prstGeom>
          <a:noFill/>
          <a:ln>
            <a:noFill/>
          </a:ln>
        </p:spPr>
      </p:pic>
      <p:sp>
        <p:nvSpPr>
          <p:cNvPr id="6" name="textruta 5" descr="Regnbågsmodellen. Olika lager av faktorer från sådana som individen själv är på till samhälleliga förhållanden."/>
          <p:cNvSpPr txBox="1"/>
          <p:nvPr/>
        </p:nvSpPr>
        <p:spPr>
          <a:xfrm>
            <a:off x="7536159" y="2348880"/>
            <a:ext cx="4176464" cy="2376264"/>
          </a:xfrm>
          <a:prstGeom prst="rect">
            <a:avLst/>
          </a:prstGeom>
        </p:spPr>
        <p:txBody>
          <a:bodyPr vert="horz" wrap="square" lIns="0" tIns="0" rIns="0" bIns="0" rtlCol="0">
            <a:noAutofit/>
          </a:bodyPr>
          <a:lstStyle/>
          <a:p>
            <a:pPr>
              <a:spcBef>
                <a:spcPts val="1200"/>
              </a:spcBef>
              <a:spcAft>
                <a:spcPts val="300"/>
              </a:spcAft>
            </a:pPr>
            <a:r>
              <a:rPr lang="sv-SE" sz="2000" b="1" dirty="0"/>
              <a:t>Regnbågsmodellen</a:t>
            </a:r>
            <a:endParaRPr lang="sv-SE" sz="2000" dirty="0" smtClean="0"/>
          </a:p>
          <a:p>
            <a:pPr>
              <a:spcBef>
                <a:spcPts val="1200"/>
              </a:spcBef>
              <a:spcAft>
                <a:spcPts val="300"/>
              </a:spcAft>
            </a:pPr>
            <a:r>
              <a:rPr lang="sv-SE" dirty="0" smtClean="0"/>
              <a:t>Olika lager av faktorer:</a:t>
            </a:r>
          </a:p>
          <a:p>
            <a:pPr marL="285750" indent="-285750">
              <a:spcBef>
                <a:spcPts val="1200"/>
              </a:spcBef>
              <a:spcAft>
                <a:spcPts val="300"/>
              </a:spcAft>
              <a:buClr>
                <a:srgbClr val="0065AC"/>
              </a:buClr>
              <a:buFont typeface="Tahoma" panose="020B0604030504040204" pitchFamily="34" charset="0"/>
              <a:buChar char="•"/>
            </a:pPr>
            <a:r>
              <a:rPr lang="sv-SE" sz="1600" dirty="0" smtClean="0"/>
              <a:t>från faktorer individen själv bär på </a:t>
            </a:r>
            <a:br>
              <a:rPr lang="sv-SE" sz="1600" dirty="0" smtClean="0"/>
            </a:br>
            <a:r>
              <a:rPr lang="sv-SE" sz="1600" dirty="0" smtClean="0"/>
              <a:t>(t.ex. ålder, kön, arv)</a:t>
            </a:r>
          </a:p>
          <a:p>
            <a:pPr marL="285750" indent="-285750">
              <a:spcBef>
                <a:spcPts val="1200"/>
              </a:spcBef>
              <a:spcAft>
                <a:spcPts val="300"/>
              </a:spcAft>
              <a:buClr>
                <a:srgbClr val="0065AC"/>
              </a:buClr>
              <a:buFont typeface="Tahoma" panose="020B0604030504040204" pitchFamily="34" charset="0"/>
              <a:buChar char="•"/>
            </a:pPr>
            <a:r>
              <a:rPr lang="sv-SE" sz="1600" dirty="0" smtClean="0"/>
              <a:t>till samhälleliga förhållanden  </a:t>
            </a:r>
            <a:br>
              <a:rPr lang="sv-SE" sz="1600" dirty="0" smtClean="0"/>
            </a:br>
            <a:r>
              <a:rPr lang="sv-SE" sz="1600" dirty="0" smtClean="0"/>
              <a:t>(t.ex. socioekonomiska, kulturella, miljö)</a:t>
            </a:r>
          </a:p>
        </p:txBody>
      </p:sp>
    </p:spTree>
    <p:extLst>
      <p:ext uri="{BB962C8B-B14F-4D97-AF65-F5344CB8AC3E}">
        <p14:creationId xmlns:p14="http://schemas.microsoft.com/office/powerpoint/2010/main" val="1973805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Livsloppsperspektiv</a:t>
            </a:r>
            <a:endParaRPr lang="sv-SE" dirty="0"/>
          </a:p>
        </p:txBody>
      </p:sp>
      <p:sp>
        <p:nvSpPr>
          <p:cNvPr id="3" name="Platshållare för innehåll 2"/>
          <p:cNvSpPr>
            <a:spLocks noGrp="1"/>
          </p:cNvSpPr>
          <p:nvPr>
            <p:ph idx="1"/>
          </p:nvPr>
        </p:nvSpPr>
        <p:spPr/>
        <p:txBody>
          <a:bodyPr/>
          <a:lstStyle/>
          <a:p>
            <a:r>
              <a:rPr lang="sv-SE" dirty="0"/>
              <a:t>Hälsa </a:t>
            </a:r>
            <a:r>
              <a:rPr lang="sv-SE" dirty="0" smtClean="0"/>
              <a:t>är ett </a:t>
            </a:r>
            <a:r>
              <a:rPr lang="sv-SE" dirty="0"/>
              <a:t>resultat av processer som pågått under hela </a:t>
            </a:r>
            <a:r>
              <a:rPr lang="sv-SE" dirty="0" smtClean="0"/>
              <a:t>livet</a:t>
            </a:r>
          </a:p>
          <a:p>
            <a:r>
              <a:rPr lang="sv-SE" dirty="0" smtClean="0"/>
              <a:t>Mekanismer </a:t>
            </a:r>
            <a:r>
              <a:rPr lang="sv-SE" dirty="0"/>
              <a:t>och processer över livsloppet leder till </a:t>
            </a:r>
            <a:r>
              <a:rPr lang="sv-SE" dirty="0" smtClean="0"/>
              <a:t>skillnader i </a:t>
            </a:r>
            <a:r>
              <a:rPr lang="sv-SE" dirty="0"/>
              <a:t>hälsa och livslängd mellan grupper i skilda sociala positioner</a:t>
            </a:r>
          </a:p>
        </p:txBody>
      </p:sp>
      <p:sp>
        <p:nvSpPr>
          <p:cNvPr id="4" name="Platshållare för text 3"/>
          <p:cNvSpPr>
            <a:spLocks noGrp="1"/>
          </p:cNvSpPr>
          <p:nvPr>
            <p:ph type="body" sz="quarter" idx="11"/>
          </p:nvPr>
        </p:nvSpPr>
        <p:spPr/>
        <p:txBody>
          <a:bodyPr/>
          <a:lstStyle/>
          <a:p>
            <a:r>
              <a:rPr lang="sv-SE" dirty="0" smtClean="0"/>
              <a:t>Källa: </a:t>
            </a:r>
            <a:r>
              <a:rPr lang="sv-SE" dirty="0" smtClean="0">
                <a:hlinkClick r:id="rId3"/>
              </a:rPr>
              <a:t>Folkhälsomyndigheten</a:t>
            </a:r>
            <a:endParaRPr lang="sv-SE" dirty="0"/>
          </a:p>
        </p:txBody>
      </p:sp>
      <p:pic>
        <p:nvPicPr>
          <p:cNvPr id="5" name="Picture 2" descr="https://www.folkhalsomyndigheten.se/contentassets/a2ae8d57a54f4d8b81da170bcb85ff22/png-sv/livslopp.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476" b="7619"/>
          <a:stretch/>
        </p:blipFill>
        <p:spPr bwMode="auto">
          <a:xfrm>
            <a:off x="7751163" y="1988840"/>
            <a:ext cx="381642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891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Folkhälsomyndighetens verktyg och stöd</a:t>
            </a:r>
            <a:endParaRPr lang="sv-SE" dirty="0"/>
          </a:p>
        </p:txBody>
      </p:sp>
    </p:spTree>
    <p:extLst>
      <p:ext uri="{BB962C8B-B14F-4D97-AF65-F5344CB8AC3E}">
        <p14:creationId xmlns:p14="http://schemas.microsoft.com/office/powerpoint/2010/main" val="1105645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a:xfrm>
            <a:off x="911225" y="3789040"/>
            <a:ext cx="2880000" cy="2736304"/>
          </a:xfrm>
        </p:spPr>
        <p:txBody>
          <a:bodyPr/>
          <a:lstStyle/>
          <a:p>
            <a:r>
              <a:rPr lang="sv-SE" b="1" dirty="0" smtClean="0"/>
              <a:t>Genomförandet av </a:t>
            </a:r>
            <a:br>
              <a:rPr lang="sv-SE" b="1" dirty="0" smtClean="0"/>
            </a:br>
            <a:r>
              <a:rPr lang="sv-SE" b="1" dirty="0" smtClean="0"/>
              <a:t>den nationella folkhälsopolitiken</a:t>
            </a:r>
            <a:endParaRPr lang="sv-SE" dirty="0"/>
          </a:p>
          <a:p>
            <a:r>
              <a:rPr lang="sv-SE" sz="1800" dirty="0" smtClean="0">
                <a:hlinkClick r:id="rId3"/>
              </a:rPr>
              <a:t>Mer information om hur FoHM arbetar för att genomföra den nationella folkhälsopolitiken.</a:t>
            </a:r>
            <a:endParaRPr lang="sv-SE" sz="1800" dirty="0" smtClean="0"/>
          </a:p>
        </p:txBody>
      </p:sp>
      <p:pic>
        <p:nvPicPr>
          <p:cNvPr id="2" name="Platshållare för bild 1" descr="Decorative" title="Decorative"/>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1726" b="1726"/>
          <a:stretch>
            <a:fillRect/>
          </a:stretch>
        </p:blipFill>
        <p:spPr>
          <a:xfrm>
            <a:off x="1271588" y="1340768"/>
            <a:ext cx="2159000" cy="2159000"/>
          </a:xfrm>
        </p:spPr>
      </p:pic>
      <p:sp>
        <p:nvSpPr>
          <p:cNvPr id="5" name="Platshållare för text 4"/>
          <p:cNvSpPr>
            <a:spLocks noGrp="1"/>
          </p:cNvSpPr>
          <p:nvPr>
            <p:ph type="body" sz="quarter" idx="16"/>
          </p:nvPr>
        </p:nvSpPr>
        <p:spPr>
          <a:xfrm>
            <a:off x="4655324" y="3789040"/>
            <a:ext cx="2880000" cy="2736304"/>
          </a:xfrm>
        </p:spPr>
        <p:txBody>
          <a:bodyPr/>
          <a:lstStyle/>
          <a:p>
            <a:r>
              <a:rPr lang="sv-SE" b="1" dirty="0" smtClean="0"/>
              <a:t>Faktablad om folkhälsopolitikens åtta målområden</a:t>
            </a:r>
          </a:p>
          <a:p>
            <a:r>
              <a:rPr lang="sv-SE" sz="1800" dirty="0" smtClean="0">
                <a:hlinkClick r:id="rId5"/>
              </a:rPr>
              <a:t>En kortfattad och summerande översikt till folkhälsopolitikens åtta målområden för aktörer på alla nivåer.</a:t>
            </a:r>
            <a:endParaRPr lang="sv-SE" sz="1800" dirty="0" smtClean="0"/>
          </a:p>
        </p:txBody>
      </p:sp>
      <p:pic>
        <p:nvPicPr>
          <p:cNvPr id="12" name="Platshållare för bild 11" descr="Decorative" title="Decorative"/>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2326" r="2326"/>
          <a:stretch>
            <a:fillRect/>
          </a:stretch>
        </p:blipFill>
        <p:spPr>
          <a:xfrm>
            <a:off x="5014913" y="1340768"/>
            <a:ext cx="2160587" cy="2159000"/>
          </a:xfrm>
        </p:spPr>
      </p:pic>
      <p:sp>
        <p:nvSpPr>
          <p:cNvPr id="7" name="Platshållare för text 6"/>
          <p:cNvSpPr>
            <a:spLocks noGrp="1"/>
          </p:cNvSpPr>
          <p:nvPr>
            <p:ph type="body" sz="quarter" idx="17"/>
          </p:nvPr>
        </p:nvSpPr>
        <p:spPr>
          <a:xfrm>
            <a:off x="8399423" y="3789040"/>
            <a:ext cx="2880000" cy="2736304"/>
          </a:xfrm>
        </p:spPr>
        <p:txBody>
          <a:bodyPr/>
          <a:lstStyle/>
          <a:p>
            <a:r>
              <a:rPr lang="sv-SE" b="1" dirty="0"/>
              <a:t>Illustrationer av folkhälsopolitikens åtta målområden</a:t>
            </a:r>
          </a:p>
          <a:p>
            <a:r>
              <a:rPr lang="sv-SE" sz="1800" dirty="0" smtClean="0">
                <a:hlinkClick r:id="rId7"/>
              </a:rPr>
              <a:t>Nedladdningsbara illustrationer som kan användas av alla FoHMs målgrupper.</a:t>
            </a:r>
            <a:endParaRPr lang="sv-SE" sz="1800" dirty="0" smtClean="0"/>
          </a:p>
        </p:txBody>
      </p:sp>
      <p:pic>
        <p:nvPicPr>
          <p:cNvPr id="10" name="Platshållare för bild 9" descr="Decorative" title="Decorative"/>
          <p:cNvPicPr>
            <a:picLocks noGrp="1" noChangeAspect="1"/>
          </p:cNvPicPr>
          <p:nvPr>
            <p:ph type="pic" sz="quarter" idx="19"/>
          </p:nvPr>
        </p:nvPicPr>
        <p:blipFill>
          <a:blip r:embed="rId8" cstate="print">
            <a:extLst>
              <a:ext uri="{28A0092B-C50C-407E-A947-70E740481C1C}">
                <a14:useLocalDpi xmlns:a14="http://schemas.microsoft.com/office/drawing/2010/main" val="0"/>
              </a:ext>
            </a:extLst>
          </a:blip>
          <a:srcRect l="4339" r="4339"/>
          <a:stretch>
            <a:fillRect/>
          </a:stretch>
        </p:blipFill>
        <p:spPr>
          <a:xfrm>
            <a:off x="8759825" y="1340768"/>
            <a:ext cx="2159000" cy="2159000"/>
          </a:xfrm>
        </p:spPr>
      </p:pic>
      <p:sp>
        <p:nvSpPr>
          <p:cNvPr id="9" name="Rubrik 8"/>
          <p:cNvSpPr>
            <a:spLocks noGrp="1"/>
          </p:cNvSpPr>
          <p:nvPr>
            <p:ph type="title"/>
          </p:nvPr>
        </p:nvSpPr>
        <p:spPr>
          <a:xfrm>
            <a:off x="911225" y="260648"/>
            <a:ext cx="10368198" cy="360040"/>
          </a:xfrm>
        </p:spPr>
        <p:txBody>
          <a:bodyPr/>
          <a:lstStyle/>
          <a:p>
            <a:r>
              <a:rPr lang="sv-SE" dirty="0" smtClean="0"/>
              <a:t>Folkhälsomyndighetens verktyg och stöd</a:t>
            </a:r>
            <a:endParaRPr lang="sv-SE" dirty="0"/>
          </a:p>
        </p:txBody>
      </p:sp>
    </p:spTree>
    <p:extLst>
      <p:ext uri="{BB962C8B-B14F-4D97-AF65-F5344CB8AC3E}">
        <p14:creationId xmlns:p14="http://schemas.microsoft.com/office/powerpoint/2010/main" val="1604376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a:xfrm>
            <a:off x="911225" y="3717032"/>
            <a:ext cx="2880000" cy="3096344"/>
          </a:xfrm>
        </p:spPr>
        <p:txBody>
          <a:bodyPr/>
          <a:lstStyle/>
          <a:p>
            <a:r>
              <a:rPr lang="sv-SE" b="1" dirty="0" smtClean="0"/>
              <a:t>Folkhälsan i Sverige – Årsrapport</a:t>
            </a:r>
            <a:endParaRPr lang="sv-SE" b="1" dirty="0"/>
          </a:p>
          <a:p>
            <a:r>
              <a:rPr lang="sv-SE" sz="1800" dirty="0"/>
              <a:t> </a:t>
            </a:r>
            <a:r>
              <a:rPr lang="sv-SE" sz="1800" dirty="0" smtClean="0">
                <a:hlinkClick r:id="rId3"/>
              </a:rPr>
              <a:t>Sammanfattning </a:t>
            </a:r>
            <a:r>
              <a:rPr lang="sv-SE" sz="1800" dirty="0">
                <a:hlinkClick r:id="rId3"/>
              </a:rPr>
              <a:t>av </a:t>
            </a:r>
            <a:r>
              <a:rPr lang="sv-SE" sz="1800" dirty="0" smtClean="0">
                <a:hlinkClick r:id="rId3"/>
              </a:rPr>
              <a:t>folkhälsans utvecklingen och </a:t>
            </a:r>
            <a:r>
              <a:rPr lang="sv-SE" sz="1800" dirty="0">
                <a:hlinkClick r:id="rId3"/>
              </a:rPr>
              <a:t>förutsättningar för hälsa utifrån </a:t>
            </a:r>
            <a:r>
              <a:rPr lang="sv-SE" sz="1800" dirty="0" smtClean="0">
                <a:hlinkClick r:id="rId3"/>
              </a:rPr>
              <a:t>övergripande målet </a:t>
            </a:r>
            <a:r>
              <a:rPr lang="sv-SE" sz="1800" dirty="0">
                <a:hlinkClick r:id="rId3"/>
              </a:rPr>
              <a:t>och </a:t>
            </a:r>
            <a:r>
              <a:rPr lang="sv-SE" sz="1800" dirty="0" smtClean="0">
                <a:hlinkClick r:id="rId3"/>
              </a:rPr>
              <a:t>de åtta målområdena med särskild </a:t>
            </a:r>
            <a:r>
              <a:rPr lang="sv-SE" sz="1800" dirty="0">
                <a:hlinkClick r:id="rId3"/>
              </a:rPr>
              <a:t>fokus på </a:t>
            </a:r>
            <a:r>
              <a:rPr lang="sv-SE" sz="1800" dirty="0" smtClean="0">
                <a:hlinkClick r:id="rId3"/>
              </a:rPr>
              <a:t/>
            </a:r>
            <a:br>
              <a:rPr lang="sv-SE" sz="1800" dirty="0" smtClean="0">
                <a:hlinkClick r:id="rId3"/>
              </a:rPr>
            </a:br>
            <a:r>
              <a:rPr lang="sv-SE" sz="1800" dirty="0" smtClean="0">
                <a:hlinkClick r:id="rId3"/>
              </a:rPr>
              <a:t>jämlik hälsa.</a:t>
            </a:r>
            <a:endParaRPr lang="sv-SE" sz="1800" dirty="0" smtClean="0"/>
          </a:p>
        </p:txBody>
      </p:sp>
      <p:sp>
        <p:nvSpPr>
          <p:cNvPr id="5" name="Platshållare för text 4"/>
          <p:cNvSpPr>
            <a:spLocks noGrp="1"/>
          </p:cNvSpPr>
          <p:nvPr>
            <p:ph type="body" sz="quarter" idx="16"/>
          </p:nvPr>
        </p:nvSpPr>
        <p:spPr>
          <a:xfrm>
            <a:off x="4655324" y="3717032"/>
            <a:ext cx="2880000" cy="3096344"/>
          </a:xfrm>
        </p:spPr>
        <p:txBody>
          <a:bodyPr/>
          <a:lstStyle/>
          <a:p>
            <a:r>
              <a:rPr lang="sv-SE" b="1" dirty="0"/>
              <a:t>Folkhälsan i </a:t>
            </a:r>
            <a:r>
              <a:rPr lang="sv-SE" b="1" dirty="0" smtClean="0"/>
              <a:t>Sverige</a:t>
            </a:r>
            <a:r>
              <a:rPr lang="sv-SE" b="1" dirty="0"/>
              <a:t> –</a:t>
            </a:r>
            <a:r>
              <a:rPr lang="sv-SE" b="1" dirty="0" smtClean="0"/>
              <a:t> Fördjupat resultat </a:t>
            </a:r>
          </a:p>
          <a:p>
            <a:r>
              <a:rPr lang="sv-SE" sz="1800" dirty="0" smtClean="0">
                <a:hlinkClick r:id="rId4"/>
              </a:rPr>
              <a:t>Fördjupat resultat för ett urval </a:t>
            </a:r>
            <a:r>
              <a:rPr lang="sv-SE" sz="1800" dirty="0">
                <a:hlinkClick r:id="rId4"/>
              </a:rPr>
              <a:t>av indikatorer </a:t>
            </a:r>
            <a:r>
              <a:rPr lang="sv-SE" sz="1800" dirty="0" smtClean="0">
                <a:hlinkClick r:id="rId4"/>
              </a:rPr>
              <a:t>på webbrapportsidor med text</a:t>
            </a:r>
            <a:r>
              <a:rPr lang="sv-SE" sz="1800" dirty="0">
                <a:hlinkClick r:id="rId4"/>
              </a:rPr>
              <a:t>, interaktiva kartor och diagram, och statistiska </a:t>
            </a:r>
            <a:r>
              <a:rPr lang="sv-SE" sz="1800" dirty="0" smtClean="0">
                <a:hlinkClick r:id="rId4"/>
              </a:rPr>
              <a:t>analyser.</a:t>
            </a:r>
            <a:endParaRPr lang="sv-SE" sz="1800" dirty="0" smtClean="0"/>
          </a:p>
        </p:txBody>
      </p:sp>
      <p:pic>
        <p:nvPicPr>
          <p:cNvPr id="9" name="Platshållare för bild 8" descr="Decorative" title="Decorative"/>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16896" r="16896"/>
          <a:stretch>
            <a:fillRect/>
          </a:stretch>
        </p:blipFill>
        <p:spPr>
          <a:xfrm>
            <a:off x="5014913" y="1268760"/>
            <a:ext cx="2160587" cy="2159000"/>
          </a:xfrm>
        </p:spPr>
      </p:pic>
      <p:sp>
        <p:nvSpPr>
          <p:cNvPr id="7" name="Platshållare för text 6"/>
          <p:cNvSpPr>
            <a:spLocks noGrp="1"/>
          </p:cNvSpPr>
          <p:nvPr>
            <p:ph type="body" sz="quarter" idx="17"/>
          </p:nvPr>
        </p:nvSpPr>
        <p:spPr>
          <a:xfrm>
            <a:off x="8399423" y="3717032"/>
            <a:ext cx="2880000" cy="2016224"/>
          </a:xfrm>
        </p:spPr>
        <p:txBody>
          <a:bodyPr/>
          <a:lstStyle/>
          <a:p>
            <a:r>
              <a:rPr lang="sv-SE" b="1" dirty="0"/>
              <a:t>Folkhälsan i </a:t>
            </a:r>
            <a:r>
              <a:rPr lang="sv-SE" b="1" dirty="0" smtClean="0"/>
              <a:t>Sverige</a:t>
            </a:r>
            <a:r>
              <a:rPr lang="sv-SE" b="1" dirty="0"/>
              <a:t> –</a:t>
            </a:r>
            <a:r>
              <a:rPr lang="sv-SE" b="1" dirty="0" smtClean="0"/>
              <a:t> </a:t>
            </a:r>
            <a:r>
              <a:rPr lang="sv-SE" b="1" dirty="0"/>
              <a:t>Resultat på läns- och kommunnivå</a:t>
            </a:r>
            <a:endParaRPr lang="sv-SE" b="1" dirty="0" smtClean="0"/>
          </a:p>
          <a:p>
            <a:r>
              <a:rPr lang="sv-SE" sz="1800" dirty="0">
                <a:hlinkClick r:id="rId6"/>
              </a:rPr>
              <a:t>W</a:t>
            </a:r>
            <a:r>
              <a:rPr lang="sv-SE" sz="1800" dirty="0" smtClean="0">
                <a:hlinkClick r:id="rId6"/>
              </a:rPr>
              <a:t>ebbaserat verktyg med rörlig grafik för att följa upp kärnindikatorerna på läns- </a:t>
            </a:r>
            <a:r>
              <a:rPr lang="sv-SE" sz="1800" dirty="0">
                <a:hlinkClick r:id="rId6"/>
              </a:rPr>
              <a:t>och </a:t>
            </a:r>
            <a:r>
              <a:rPr lang="sv-SE" sz="1800" dirty="0" smtClean="0">
                <a:hlinkClick r:id="rId6"/>
              </a:rPr>
              <a:t>kommunnivå.</a:t>
            </a:r>
            <a:endParaRPr lang="sv-SE" sz="1800" dirty="0" smtClean="0"/>
          </a:p>
        </p:txBody>
      </p:sp>
      <p:pic>
        <p:nvPicPr>
          <p:cNvPr id="10" name="Platshållare för bild 9" descr="Decorative" title="Decorative"/>
          <p:cNvPicPr>
            <a:picLocks noGrp="1" noChangeAspect="1"/>
          </p:cNvPicPr>
          <p:nvPr>
            <p:ph type="pic" sz="quarter" idx="19"/>
          </p:nvPr>
        </p:nvPicPr>
        <p:blipFill>
          <a:blip r:embed="rId7">
            <a:extLst>
              <a:ext uri="{28A0092B-C50C-407E-A947-70E740481C1C}">
                <a14:useLocalDpi xmlns:a14="http://schemas.microsoft.com/office/drawing/2010/main" val="0"/>
              </a:ext>
            </a:extLst>
          </a:blip>
          <a:srcRect t="12682" b="12682"/>
          <a:stretch>
            <a:fillRect/>
          </a:stretch>
        </p:blipFill>
        <p:spPr>
          <a:xfrm>
            <a:off x="8759825" y="1268760"/>
            <a:ext cx="2159000" cy="2159000"/>
          </a:xfrm>
        </p:spPr>
      </p:pic>
      <p:pic>
        <p:nvPicPr>
          <p:cNvPr id="12" name="Platshållare för bild 11" descr="Decorative" title="Decorative"/>
          <p:cNvPicPr>
            <a:picLocks noGrp="1" noChangeAspect="1"/>
          </p:cNvPicPr>
          <p:nvPr>
            <p:ph type="pic" sz="quarter" idx="12"/>
          </p:nvPr>
        </p:nvPicPr>
        <p:blipFill>
          <a:blip r:embed="rId8">
            <a:extLst>
              <a:ext uri="{28A0092B-C50C-407E-A947-70E740481C1C}">
                <a14:useLocalDpi xmlns:a14="http://schemas.microsoft.com/office/drawing/2010/main" val="0"/>
              </a:ext>
            </a:extLst>
          </a:blip>
          <a:srcRect t="13809" b="13809"/>
          <a:stretch>
            <a:fillRect/>
          </a:stretch>
        </p:blipFill>
        <p:spPr>
          <a:xfrm>
            <a:off x="1270588" y="1268260"/>
            <a:ext cx="2160000" cy="2160000"/>
          </a:xfrm>
        </p:spPr>
      </p:pic>
      <p:sp>
        <p:nvSpPr>
          <p:cNvPr id="8" name="Rubrik 8"/>
          <p:cNvSpPr>
            <a:spLocks noGrp="1"/>
          </p:cNvSpPr>
          <p:nvPr>
            <p:ph type="title"/>
          </p:nvPr>
        </p:nvSpPr>
        <p:spPr>
          <a:xfrm>
            <a:off x="911225" y="260648"/>
            <a:ext cx="10368198" cy="360040"/>
          </a:xfrm>
        </p:spPr>
        <p:txBody>
          <a:bodyPr/>
          <a:lstStyle/>
          <a:p>
            <a:r>
              <a:rPr lang="sv-SE" dirty="0" smtClean="0"/>
              <a:t>Folkhälsomyndighetens verktyg och stöd</a:t>
            </a:r>
            <a:endParaRPr lang="sv-SE" dirty="0"/>
          </a:p>
        </p:txBody>
      </p:sp>
    </p:spTree>
    <p:extLst>
      <p:ext uri="{BB962C8B-B14F-4D97-AF65-F5344CB8AC3E}">
        <p14:creationId xmlns:p14="http://schemas.microsoft.com/office/powerpoint/2010/main" val="4086591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a:xfrm>
            <a:off x="911225" y="3717032"/>
            <a:ext cx="2880000" cy="2376264"/>
          </a:xfrm>
        </p:spPr>
        <p:txBody>
          <a:bodyPr/>
          <a:lstStyle/>
          <a:p>
            <a:r>
              <a:rPr lang="sv-SE" b="1" dirty="0" smtClean="0"/>
              <a:t>Folkhälsodata</a:t>
            </a:r>
          </a:p>
          <a:p>
            <a:r>
              <a:rPr lang="sv-SE" sz="1800" dirty="0">
                <a:hlinkClick r:id="rId3"/>
              </a:rPr>
              <a:t>D</a:t>
            </a:r>
            <a:r>
              <a:rPr lang="sv-SE" sz="1800" dirty="0" smtClean="0">
                <a:hlinkClick r:id="rId3"/>
              </a:rPr>
              <a:t>atabas som </a:t>
            </a:r>
            <a:r>
              <a:rPr lang="sv-SE" sz="1800" dirty="0">
                <a:hlinkClick r:id="rId3"/>
              </a:rPr>
              <a:t>ger möjlighet att skapa tabeller för egen bearbetning. </a:t>
            </a:r>
            <a:r>
              <a:rPr lang="sv-SE" sz="1800" dirty="0" smtClean="0">
                <a:hlinkClick r:id="rId3"/>
              </a:rPr>
              <a:t>Presenterar </a:t>
            </a:r>
            <a:r>
              <a:rPr lang="sv-SE" sz="1800" dirty="0">
                <a:hlinkClick r:id="rId3"/>
              </a:rPr>
              <a:t>statistik </a:t>
            </a:r>
            <a:r>
              <a:rPr lang="sv-SE" sz="1800" dirty="0" smtClean="0">
                <a:hlinkClick r:id="rId3"/>
              </a:rPr>
              <a:t>över </a:t>
            </a:r>
            <a:r>
              <a:rPr lang="sv-SE" sz="1800" dirty="0">
                <a:hlinkClick r:id="rId3"/>
              </a:rPr>
              <a:t>hälsans </a:t>
            </a:r>
            <a:r>
              <a:rPr lang="sv-SE" sz="1800" dirty="0" smtClean="0">
                <a:hlinkClick r:id="rId3"/>
              </a:rPr>
              <a:t>bestämningsfaktorer </a:t>
            </a:r>
            <a:br>
              <a:rPr lang="sv-SE" sz="1800" dirty="0" smtClean="0">
                <a:hlinkClick r:id="rId3"/>
              </a:rPr>
            </a:br>
            <a:r>
              <a:rPr lang="sv-SE" sz="1800" dirty="0" smtClean="0">
                <a:hlinkClick r:id="rId3"/>
              </a:rPr>
              <a:t>och </a:t>
            </a:r>
            <a:r>
              <a:rPr lang="sv-SE" sz="1800" dirty="0">
                <a:hlinkClick r:id="rId3"/>
              </a:rPr>
              <a:t>hälsoutfall</a:t>
            </a:r>
            <a:r>
              <a:rPr lang="sv-SE" sz="1800" dirty="0" smtClean="0">
                <a:hlinkClick r:id="rId3"/>
              </a:rPr>
              <a:t>.</a:t>
            </a:r>
            <a:endParaRPr lang="sv-SE" sz="1800" dirty="0" smtClean="0"/>
          </a:p>
        </p:txBody>
      </p:sp>
      <p:pic>
        <p:nvPicPr>
          <p:cNvPr id="10" name="Platshållare för bild 9" descr="Decorative" title="Decorative"/>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7439" r="7439"/>
          <a:stretch>
            <a:fillRect/>
          </a:stretch>
        </p:blipFill>
        <p:spPr>
          <a:xfrm>
            <a:off x="1271588" y="1268760"/>
            <a:ext cx="2159000" cy="2159000"/>
          </a:xfrm>
        </p:spPr>
      </p:pic>
      <p:sp>
        <p:nvSpPr>
          <p:cNvPr id="5" name="Platshållare för text 4"/>
          <p:cNvSpPr>
            <a:spLocks noGrp="1"/>
          </p:cNvSpPr>
          <p:nvPr>
            <p:ph type="body" sz="quarter" idx="16"/>
          </p:nvPr>
        </p:nvSpPr>
        <p:spPr>
          <a:xfrm>
            <a:off x="4655324" y="3717032"/>
            <a:ext cx="2880000" cy="2952328"/>
          </a:xfrm>
        </p:spPr>
        <p:txBody>
          <a:bodyPr/>
          <a:lstStyle/>
          <a:p>
            <a:r>
              <a:rPr lang="sv-SE" b="1" dirty="0" smtClean="0"/>
              <a:t>FolkhälsoStudio</a:t>
            </a:r>
          </a:p>
          <a:p>
            <a:r>
              <a:rPr lang="sv-SE" sz="1800" dirty="0" smtClean="0">
                <a:hlinkClick r:id="rId5"/>
              </a:rPr>
              <a:t>Visualiseringsverktyg som kan </a:t>
            </a:r>
            <a:r>
              <a:rPr lang="sv-SE" sz="1800" dirty="0">
                <a:hlinkClick r:id="rId5"/>
              </a:rPr>
              <a:t>användas för att skapa interaktiva presentationer med olika diagram </a:t>
            </a:r>
            <a:r>
              <a:rPr lang="sv-SE" sz="1800" dirty="0" smtClean="0">
                <a:hlinkClick r:id="rId5"/>
              </a:rPr>
              <a:t>och </a:t>
            </a:r>
            <a:r>
              <a:rPr lang="sv-SE" sz="1800" dirty="0">
                <a:hlinkClick r:id="rId5"/>
              </a:rPr>
              <a:t>kartor. </a:t>
            </a:r>
            <a:r>
              <a:rPr lang="sv-SE" sz="1800" dirty="0" smtClean="0">
                <a:hlinkClick r:id="rId5"/>
              </a:rPr>
              <a:t>Presenterar </a:t>
            </a:r>
            <a:br>
              <a:rPr lang="sv-SE" sz="1800" dirty="0" smtClean="0">
                <a:hlinkClick r:id="rId5"/>
              </a:rPr>
            </a:br>
            <a:r>
              <a:rPr lang="sv-SE" sz="1800" dirty="0" smtClean="0">
                <a:hlinkClick r:id="rId5"/>
              </a:rPr>
              <a:t>statistik </a:t>
            </a:r>
            <a:r>
              <a:rPr lang="sv-SE" sz="1800" dirty="0">
                <a:hlinkClick r:id="rId5"/>
              </a:rPr>
              <a:t>över hälsans bestämningsfaktorer </a:t>
            </a:r>
            <a:r>
              <a:rPr lang="sv-SE" sz="1800" dirty="0" smtClean="0">
                <a:hlinkClick r:id="rId5"/>
              </a:rPr>
              <a:t/>
            </a:r>
            <a:br>
              <a:rPr lang="sv-SE" sz="1800" dirty="0" smtClean="0">
                <a:hlinkClick r:id="rId5"/>
              </a:rPr>
            </a:br>
            <a:r>
              <a:rPr lang="sv-SE" sz="1800" dirty="0" smtClean="0">
                <a:hlinkClick r:id="rId5"/>
              </a:rPr>
              <a:t>och </a:t>
            </a:r>
            <a:r>
              <a:rPr lang="sv-SE" sz="1800" dirty="0">
                <a:hlinkClick r:id="rId5"/>
              </a:rPr>
              <a:t>hälsoutfall</a:t>
            </a:r>
            <a:r>
              <a:rPr lang="sv-SE" sz="1800" dirty="0" smtClean="0">
                <a:hlinkClick r:id="rId5"/>
              </a:rPr>
              <a:t>.</a:t>
            </a:r>
            <a:endParaRPr lang="sv-SE" sz="1800" dirty="0" smtClean="0"/>
          </a:p>
        </p:txBody>
      </p:sp>
      <p:pic>
        <p:nvPicPr>
          <p:cNvPr id="11" name="Platshållare för bild 10" descr="Decorative" title="Decorative"/>
          <p:cNvPicPr>
            <a:picLocks noGrp="1" noChangeAspect="1"/>
          </p:cNvPicPr>
          <p:nvPr>
            <p:ph type="pic" sz="quarter" idx="18"/>
          </p:nvPr>
        </p:nvPicPr>
        <p:blipFill>
          <a:blip r:embed="rId6" cstate="print">
            <a:extLst>
              <a:ext uri="{28A0092B-C50C-407E-A947-70E740481C1C}">
                <a14:useLocalDpi xmlns:a14="http://schemas.microsoft.com/office/drawing/2010/main" val="0"/>
              </a:ext>
            </a:extLst>
          </a:blip>
          <a:srcRect l="2830" r="2830"/>
          <a:stretch>
            <a:fillRect/>
          </a:stretch>
        </p:blipFill>
        <p:spPr>
          <a:xfrm>
            <a:off x="5014913" y="1268760"/>
            <a:ext cx="2160587" cy="2159000"/>
          </a:xfrm>
        </p:spPr>
      </p:pic>
      <p:sp>
        <p:nvSpPr>
          <p:cNvPr id="7" name="Platshållare för text 6"/>
          <p:cNvSpPr>
            <a:spLocks noGrp="1"/>
          </p:cNvSpPr>
          <p:nvPr>
            <p:ph type="body" sz="quarter" idx="17"/>
          </p:nvPr>
        </p:nvSpPr>
        <p:spPr>
          <a:xfrm>
            <a:off x="8399423" y="3717032"/>
            <a:ext cx="2880000" cy="2520280"/>
          </a:xfrm>
        </p:spPr>
        <p:txBody>
          <a:bodyPr/>
          <a:lstStyle/>
          <a:p>
            <a:r>
              <a:rPr lang="sv-SE" b="1" dirty="0" smtClean="0"/>
              <a:t>Tema folkhälsa</a:t>
            </a:r>
          </a:p>
          <a:p>
            <a:r>
              <a:rPr lang="sv-SE" sz="1800" dirty="0" smtClean="0">
                <a:hlinkClick r:id="rId7"/>
              </a:rPr>
              <a:t>Information </a:t>
            </a:r>
            <a:r>
              <a:rPr lang="sv-SE" sz="1800" dirty="0">
                <a:hlinkClick r:id="rId7"/>
              </a:rPr>
              <a:t>om folkhälsa och vad som påverkar </a:t>
            </a:r>
            <a:r>
              <a:rPr lang="sv-SE" sz="1800" dirty="0" smtClean="0">
                <a:hlinkClick r:id="rId7"/>
              </a:rPr>
              <a:t>den, även </a:t>
            </a:r>
            <a:r>
              <a:rPr lang="sv-SE" sz="1800" dirty="0">
                <a:hlinkClick r:id="rId7"/>
              </a:rPr>
              <a:t>underlag för att planera och genomföra hälsofrämjande och förebyggande </a:t>
            </a:r>
            <a:r>
              <a:rPr lang="sv-SE" sz="1800" dirty="0" smtClean="0">
                <a:hlinkClick r:id="rId7"/>
              </a:rPr>
              <a:t>insatser.</a:t>
            </a:r>
            <a:endParaRPr lang="sv-SE" sz="1800" dirty="0" smtClean="0"/>
          </a:p>
        </p:txBody>
      </p:sp>
      <p:pic>
        <p:nvPicPr>
          <p:cNvPr id="18" name="Platshållare för bild 17" descr="Decorative" title="Decorative"/>
          <p:cNvPicPr>
            <a:picLocks noGrp="1" noChangeAspect="1"/>
          </p:cNvPicPr>
          <p:nvPr>
            <p:ph type="pic" sz="quarter" idx="19"/>
          </p:nvPr>
        </p:nvPicPr>
        <p:blipFill>
          <a:blip r:embed="rId8">
            <a:extLst>
              <a:ext uri="{28A0092B-C50C-407E-A947-70E740481C1C}">
                <a14:useLocalDpi xmlns:a14="http://schemas.microsoft.com/office/drawing/2010/main" val="0"/>
              </a:ext>
            </a:extLst>
          </a:blip>
          <a:srcRect t="1759" b="1759"/>
          <a:stretch>
            <a:fillRect/>
          </a:stretch>
        </p:blipFill>
        <p:spPr>
          <a:xfrm>
            <a:off x="8759825" y="1268760"/>
            <a:ext cx="2159000" cy="2159000"/>
          </a:xfrm>
        </p:spPr>
      </p:pic>
      <p:sp>
        <p:nvSpPr>
          <p:cNvPr id="8" name="Rubrik 8"/>
          <p:cNvSpPr>
            <a:spLocks noGrp="1"/>
          </p:cNvSpPr>
          <p:nvPr>
            <p:ph type="title"/>
          </p:nvPr>
        </p:nvSpPr>
        <p:spPr>
          <a:xfrm>
            <a:off x="911225" y="260648"/>
            <a:ext cx="10368198" cy="360040"/>
          </a:xfrm>
        </p:spPr>
        <p:txBody>
          <a:bodyPr/>
          <a:lstStyle/>
          <a:p>
            <a:r>
              <a:rPr lang="sv-SE" dirty="0" smtClean="0"/>
              <a:t>Folkhälsomyndighetens verktyg och stöd</a:t>
            </a:r>
            <a:endParaRPr lang="sv-SE" dirty="0"/>
          </a:p>
        </p:txBody>
      </p:sp>
    </p:spTree>
    <p:extLst>
      <p:ext uri="{BB962C8B-B14F-4D97-AF65-F5344CB8AC3E}">
        <p14:creationId xmlns:p14="http://schemas.microsoft.com/office/powerpoint/2010/main" val="2683676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Tack</a:t>
            </a:r>
          </a:p>
        </p:txBody>
      </p:sp>
      <p:sp>
        <p:nvSpPr>
          <p:cNvPr id="4" name="Underrubrik 3"/>
          <p:cNvSpPr>
            <a:spLocks noGrp="1"/>
          </p:cNvSpPr>
          <p:nvPr>
            <p:ph type="subTitle" idx="1"/>
          </p:nvPr>
        </p:nvSpPr>
        <p:spPr/>
        <p:txBody>
          <a:bodyPr/>
          <a:lstStyle/>
          <a:p>
            <a:r>
              <a:rPr lang="sv-SE" dirty="0"/>
              <a:t>Håll dig uppdaterad </a:t>
            </a:r>
            <a:r>
              <a:rPr lang="sv-SE" dirty="0" smtClean="0"/>
              <a:t>via </a:t>
            </a:r>
            <a:r>
              <a:rPr lang="sv-SE" dirty="0"/>
              <a:t>vår </a:t>
            </a:r>
            <a:r>
              <a:rPr lang="sv-SE" dirty="0" smtClean="0"/>
              <a:t>webbplats,</a:t>
            </a:r>
            <a:r>
              <a:rPr lang="sv-SE" dirty="0"/>
              <a:t/>
            </a:r>
            <a:br>
              <a:rPr lang="sv-SE" dirty="0"/>
            </a:br>
            <a:r>
              <a:rPr lang="sv-SE" dirty="0" smtClean="0"/>
              <a:t>vårt nyhetsbrev och våra sociala </a:t>
            </a:r>
            <a:r>
              <a:rPr lang="sv-SE" dirty="0"/>
              <a:t>medier.</a:t>
            </a:r>
          </a:p>
        </p:txBody>
      </p:sp>
    </p:spTree>
    <p:custDataLst>
      <p:tags r:id="rId1"/>
    </p:custDataLst>
    <p:extLst>
      <p:ext uri="{BB962C8B-B14F-4D97-AF65-F5344CB8AC3E}">
        <p14:creationId xmlns:p14="http://schemas.microsoft.com/office/powerpoint/2010/main" val="2168106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innehåll 12" descr="Decorative" title="Decorative"/>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9982"/>
          <a:stretch/>
        </p:blipFill>
        <p:spPr>
          <a:xfrm>
            <a:off x="1715542" y="1268760"/>
            <a:ext cx="2251330" cy="1700052"/>
          </a:xfrm>
          <a:prstGeom prst="rect">
            <a:avLst/>
          </a:prstGeom>
        </p:spPr>
      </p:pic>
      <p:sp>
        <p:nvSpPr>
          <p:cNvPr id="14" name="textruta 13" descr="År 2003"/>
          <p:cNvSpPr txBox="1"/>
          <p:nvPr/>
        </p:nvSpPr>
        <p:spPr>
          <a:xfrm>
            <a:off x="2495600" y="3968190"/>
            <a:ext cx="691215" cy="369332"/>
          </a:xfrm>
          <a:prstGeom prst="rect">
            <a:avLst/>
          </a:prstGeom>
          <a:noFill/>
        </p:spPr>
        <p:txBody>
          <a:bodyPr wrap="none" rtlCol="0">
            <a:spAutoFit/>
          </a:bodyPr>
          <a:lstStyle/>
          <a:p>
            <a:r>
              <a:rPr lang="sv-SE" dirty="0" smtClean="0"/>
              <a:t>2003</a:t>
            </a:r>
            <a:endParaRPr lang="sv-SE" dirty="0"/>
          </a:p>
        </p:txBody>
      </p:sp>
      <p:sp>
        <p:nvSpPr>
          <p:cNvPr id="15" name="textruta 14" descr="Mellan år 2015-2017."/>
          <p:cNvSpPr txBox="1"/>
          <p:nvPr/>
        </p:nvSpPr>
        <p:spPr>
          <a:xfrm>
            <a:off x="5443588" y="3552123"/>
            <a:ext cx="1281120" cy="369332"/>
          </a:xfrm>
          <a:prstGeom prst="rect">
            <a:avLst/>
          </a:prstGeom>
          <a:noFill/>
        </p:spPr>
        <p:txBody>
          <a:bodyPr wrap="none" rtlCol="0">
            <a:spAutoFit/>
          </a:bodyPr>
          <a:lstStyle/>
          <a:p>
            <a:r>
              <a:rPr lang="sv-SE" dirty="0" smtClean="0"/>
              <a:t>2015-2017</a:t>
            </a:r>
            <a:endParaRPr lang="sv-SE" dirty="0"/>
          </a:p>
        </p:txBody>
      </p:sp>
      <p:sp>
        <p:nvSpPr>
          <p:cNvPr id="16" name="textruta 15" descr="År 2018."/>
          <p:cNvSpPr txBox="1"/>
          <p:nvPr/>
        </p:nvSpPr>
        <p:spPr>
          <a:xfrm>
            <a:off x="9025404" y="3968190"/>
            <a:ext cx="691215" cy="369332"/>
          </a:xfrm>
          <a:prstGeom prst="rect">
            <a:avLst/>
          </a:prstGeom>
          <a:noFill/>
        </p:spPr>
        <p:txBody>
          <a:bodyPr wrap="none" rtlCol="0">
            <a:spAutoFit/>
          </a:bodyPr>
          <a:lstStyle/>
          <a:p>
            <a:r>
              <a:rPr lang="sv-SE" dirty="0" smtClean="0"/>
              <a:t>2018</a:t>
            </a:r>
            <a:endParaRPr lang="sv-SE" dirty="0"/>
          </a:p>
        </p:txBody>
      </p:sp>
      <p:sp>
        <p:nvSpPr>
          <p:cNvPr id="17" name="textruta 16" descr="Folkhlsopolitikens 11 målområden som beslutades i propositionen Mål för folkhläsan år 2003."/>
          <p:cNvSpPr txBox="1"/>
          <p:nvPr/>
        </p:nvSpPr>
        <p:spPr>
          <a:xfrm>
            <a:off x="320927" y="885180"/>
            <a:ext cx="5040560" cy="369332"/>
          </a:xfrm>
          <a:prstGeom prst="rect">
            <a:avLst/>
          </a:prstGeom>
          <a:noFill/>
        </p:spPr>
        <p:txBody>
          <a:bodyPr wrap="square" rtlCol="0">
            <a:spAutoFit/>
          </a:bodyPr>
          <a:lstStyle/>
          <a:p>
            <a:pPr algn="ctr"/>
            <a:r>
              <a:rPr lang="sv-SE" b="1" dirty="0" smtClean="0"/>
              <a:t>Folkhälsopolitikens 11 målområden</a:t>
            </a:r>
            <a:endParaRPr lang="sv-SE" b="1" dirty="0"/>
          </a:p>
        </p:txBody>
      </p:sp>
      <p:pic>
        <p:nvPicPr>
          <p:cNvPr id="18" name="Bildobjekt 17" descr="Decorative" title="Decorativ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2682" y="5066620"/>
            <a:ext cx="3682931" cy="1546120"/>
          </a:xfrm>
          <a:prstGeom prst="rect">
            <a:avLst/>
          </a:prstGeom>
        </p:spPr>
      </p:pic>
      <p:sp>
        <p:nvSpPr>
          <p:cNvPr id="19" name="textruta 18" descr="Kommissionen för Jämlik hälsa som var aktiv mellan åren 2015-2017."/>
          <p:cNvSpPr txBox="1"/>
          <p:nvPr/>
        </p:nvSpPr>
        <p:spPr>
          <a:xfrm>
            <a:off x="4103935" y="4725144"/>
            <a:ext cx="3960427" cy="483163"/>
          </a:xfrm>
          <a:prstGeom prst="rect">
            <a:avLst/>
          </a:prstGeom>
        </p:spPr>
        <p:txBody>
          <a:bodyPr vert="horz" wrap="square" lIns="0" tIns="0" rIns="0" bIns="0" rtlCol="0">
            <a:noAutofit/>
          </a:bodyPr>
          <a:lstStyle/>
          <a:p>
            <a:pPr algn="ctr">
              <a:lnSpc>
                <a:spcPts val="2500"/>
              </a:lnSpc>
              <a:spcBef>
                <a:spcPts val="1200"/>
              </a:spcBef>
              <a:spcAft>
                <a:spcPts val="300"/>
              </a:spcAft>
            </a:pPr>
            <a:r>
              <a:rPr lang="sv-SE" sz="2000" b="1" dirty="0" smtClean="0"/>
              <a:t>Kommissionen för jämlik hälsa</a:t>
            </a:r>
          </a:p>
        </p:txBody>
      </p:sp>
      <p:pic>
        <p:nvPicPr>
          <p:cNvPr id="20" name="Platshållare för innehåll 19" descr="Decorative" title="Decorative"/>
          <p:cNvPicPr>
            <a:picLocks noGrp="1" noChangeAspect="1"/>
          </p:cNvPicPr>
          <p:nvPr>
            <p:ph idx="13"/>
          </p:nvPr>
        </p:nvPicPr>
        <p:blipFill>
          <a:blip r:embed="rId5" cstate="print">
            <a:extLst>
              <a:ext uri="{28A0092B-C50C-407E-A947-70E740481C1C}">
                <a14:useLocalDpi xmlns:a14="http://schemas.microsoft.com/office/drawing/2010/main" val="0"/>
              </a:ext>
            </a:extLst>
          </a:blip>
          <a:stretch>
            <a:fillRect/>
          </a:stretch>
        </p:blipFill>
        <p:spPr>
          <a:xfrm>
            <a:off x="8355906" y="1069846"/>
            <a:ext cx="2030207" cy="2097880"/>
          </a:xfrm>
          <a:prstGeom prst="rect">
            <a:avLst/>
          </a:prstGeom>
        </p:spPr>
      </p:pic>
      <p:sp>
        <p:nvSpPr>
          <p:cNvPr id="21" name="textruta 20" descr="Riksdagen antar nytt folkhälsopolitiskt ramverk med 8 målområden år 2008."/>
          <p:cNvSpPr txBox="1"/>
          <p:nvPr/>
        </p:nvSpPr>
        <p:spPr>
          <a:xfrm>
            <a:off x="7767818" y="116632"/>
            <a:ext cx="3206384" cy="923330"/>
          </a:xfrm>
          <a:prstGeom prst="rect">
            <a:avLst/>
          </a:prstGeom>
          <a:noFill/>
        </p:spPr>
        <p:txBody>
          <a:bodyPr wrap="square" rtlCol="0">
            <a:spAutoFit/>
          </a:bodyPr>
          <a:lstStyle/>
          <a:p>
            <a:pPr algn="ctr"/>
            <a:r>
              <a:rPr lang="sv-SE" b="1" dirty="0" smtClean="0"/>
              <a:t>Riksdagen antar nytt folkhälsopolitiskt ramverk med 8 målområden</a:t>
            </a:r>
            <a:endParaRPr lang="sv-SE" b="1" dirty="0"/>
          </a:p>
        </p:txBody>
      </p:sp>
      <p:sp>
        <p:nvSpPr>
          <p:cNvPr id="2" name="Rubrik 1"/>
          <p:cNvSpPr>
            <a:spLocks noGrp="1"/>
          </p:cNvSpPr>
          <p:nvPr>
            <p:ph type="title"/>
          </p:nvPr>
        </p:nvSpPr>
        <p:spPr>
          <a:xfrm>
            <a:off x="911225" y="0"/>
            <a:ext cx="10368198" cy="556706"/>
          </a:xfrm>
        </p:spPr>
        <p:txBody>
          <a:bodyPr/>
          <a:lstStyle/>
          <a:p>
            <a:r>
              <a:rPr lang="sv-SE" smtClean="0"/>
              <a:t>Folkhälsopolitikens utveckling</a:t>
            </a:r>
            <a:endParaRPr lang="sv-SE"/>
          </a:p>
        </p:txBody>
      </p:sp>
    </p:spTree>
    <p:extLst>
      <p:ext uri="{BB962C8B-B14F-4D97-AF65-F5344CB8AC3E}">
        <p14:creationId xmlns:p14="http://schemas.microsoft.com/office/powerpoint/2010/main" val="1974777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Det folkhälsopolitiska ramverket</a:t>
            </a:r>
            <a:endParaRPr lang="sv-SE" dirty="0"/>
          </a:p>
        </p:txBody>
      </p:sp>
      <p:sp>
        <p:nvSpPr>
          <p:cNvPr id="4" name="Platshållare för innehåll 3"/>
          <p:cNvSpPr>
            <a:spLocks noGrp="1"/>
          </p:cNvSpPr>
          <p:nvPr>
            <p:ph idx="1"/>
          </p:nvPr>
        </p:nvSpPr>
        <p:spPr>
          <a:xfrm>
            <a:off x="5303911" y="1803389"/>
            <a:ext cx="6263675" cy="3965884"/>
          </a:xfrm>
        </p:spPr>
        <p:txBody>
          <a:bodyPr/>
          <a:lstStyle/>
          <a:p>
            <a:pPr marL="0" indent="0">
              <a:buNone/>
            </a:pPr>
            <a:r>
              <a:rPr lang="sv-SE" sz="1800" dirty="0"/>
              <a:t>Det övergripande nationella målet för </a:t>
            </a:r>
            <a:r>
              <a:rPr lang="sv-SE" sz="1800" dirty="0" smtClean="0"/>
              <a:t>folkhälsopolitiken är </a:t>
            </a:r>
            <a:r>
              <a:rPr lang="sv-SE" sz="1800" dirty="0"/>
              <a:t>att </a:t>
            </a:r>
            <a:r>
              <a:rPr lang="sv-SE" sz="1800" b="1" dirty="0"/>
              <a:t>skapa samhälleliga förutsättningar för en god och jämlik hälsa </a:t>
            </a:r>
            <a:r>
              <a:rPr lang="sv-SE" sz="1800" dirty="0"/>
              <a:t>i hela befolkningen och </a:t>
            </a:r>
            <a:r>
              <a:rPr lang="sv-SE" sz="1800" b="1" dirty="0"/>
              <a:t>sluta de påverkbara hälsoklyftorna inom en generation.</a:t>
            </a:r>
            <a:r>
              <a:rPr lang="sv-SE" sz="1800" dirty="0"/>
              <a:t> </a:t>
            </a:r>
            <a:endParaRPr lang="sv-SE" sz="1800" dirty="0" smtClean="0"/>
          </a:p>
          <a:p>
            <a:pPr marL="0" indent="0">
              <a:lnSpc>
                <a:spcPct val="100000"/>
              </a:lnSpc>
              <a:spcBef>
                <a:spcPts val="0"/>
              </a:spcBef>
              <a:spcAft>
                <a:spcPts val="0"/>
              </a:spcAft>
              <a:buNone/>
            </a:pPr>
            <a:endParaRPr lang="sv-SE" sz="1800" dirty="0" smtClean="0"/>
          </a:p>
          <a:p>
            <a:pPr marL="0" indent="0">
              <a:lnSpc>
                <a:spcPct val="100000"/>
              </a:lnSpc>
              <a:spcBef>
                <a:spcPts val="0"/>
              </a:spcBef>
              <a:spcAft>
                <a:spcPts val="0"/>
              </a:spcAft>
              <a:buNone/>
            </a:pPr>
            <a:r>
              <a:rPr lang="sv-SE" sz="1800" b="1" dirty="0" smtClean="0"/>
              <a:t>8 Målområden</a:t>
            </a:r>
          </a:p>
          <a:p>
            <a:pPr marL="0" indent="0">
              <a:lnSpc>
                <a:spcPct val="100000"/>
              </a:lnSpc>
              <a:spcBef>
                <a:spcPts val="0"/>
              </a:spcBef>
              <a:spcAft>
                <a:spcPts val="0"/>
              </a:spcAft>
              <a:buNone/>
            </a:pPr>
            <a:r>
              <a:rPr lang="sv-SE" sz="1800" dirty="0" smtClean="0"/>
              <a:t>1. Det </a:t>
            </a:r>
            <a:r>
              <a:rPr lang="sv-SE" sz="1800" dirty="0"/>
              <a:t>tidiga livets villkor </a:t>
            </a:r>
          </a:p>
          <a:p>
            <a:pPr marL="0" indent="0">
              <a:lnSpc>
                <a:spcPct val="100000"/>
              </a:lnSpc>
              <a:spcBef>
                <a:spcPts val="0"/>
              </a:spcBef>
              <a:spcAft>
                <a:spcPts val="0"/>
              </a:spcAft>
              <a:buNone/>
            </a:pPr>
            <a:r>
              <a:rPr lang="sv-SE" sz="1800" dirty="0"/>
              <a:t>2. Kunskaper, kompetenser och utbildning </a:t>
            </a:r>
          </a:p>
          <a:p>
            <a:pPr marL="0" indent="0">
              <a:lnSpc>
                <a:spcPct val="100000"/>
              </a:lnSpc>
              <a:spcBef>
                <a:spcPts val="0"/>
              </a:spcBef>
              <a:spcAft>
                <a:spcPts val="0"/>
              </a:spcAft>
              <a:buNone/>
            </a:pPr>
            <a:r>
              <a:rPr lang="sv-SE" sz="1800" dirty="0"/>
              <a:t>3. Arbete, arbetsförhållanden och arbetsmiljö </a:t>
            </a:r>
          </a:p>
          <a:p>
            <a:pPr marL="0" indent="0">
              <a:lnSpc>
                <a:spcPct val="100000"/>
              </a:lnSpc>
              <a:spcBef>
                <a:spcPts val="0"/>
              </a:spcBef>
              <a:spcAft>
                <a:spcPts val="0"/>
              </a:spcAft>
              <a:buNone/>
            </a:pPr>
            <a:r>
              <a:rPr lang="sv-SE" sz="1800" dirty="0"/>
              <a:t>4. Inkomster och försörjningsmöjligheter </a:t>
            </a:r>
          </a:p>
          <a:p>
            <a:pPr marL="0" indent="0">
              <a:lnSpc>
                <a:spcPct val="100000"/>
              </a:lnSpc>
              <a:spcBef>
                <a:spcPts val="0"/>
              </a:spcBef>
              <a:spcAft>
                <a:spcPts val="0"/>
              </a:spcAft>
              <a:buNone/>
            </a:pPr>
            <a:r>
              <a:rPr lang="sv-SE" sz="1800" dirty="0"/>
              <a:t>5. Boende och närmiljö </a:t>
            </a:r>
          </a:p>
          <a:p>
            <a:pPr marL="0" indent="0">
              <a:lnSpc>
                <a:spcPct val="100000"/>
              </a:lnSpc>
              <a:spcBef>
                <a:spcPts val="0"/>
              </a:spcBef>
              <a:spcAft>
                <a:spcPts val="0"/>
              </a:spcAft>
              <a:buNone/>
            </a:pPr>
            <a:r>
              <a:rPr lang="sv-SE" sz="1800" dirty="0"/>
              <a:t>6. Levnadsvanor </a:t>
            </a:r>
          </a:p>
          <a:p>
            <a:pPr marL="0" indent="0">
              <a:lnSpc>
                <a:spcPct val="100000"/>
              </a:lnSpc>
              <a:spcBef>
                <a:spcPts val="0"/>
              </a:spcBef>
              <a:spcAft>
                <a:spcPts val="0"/>
              </a:spcAft>
              <a:buNone/>
            </a:pPr>
            <a:r>
              <a:rPr lang="sv-SE" sz="1800" dirty="0"/>
              <a:t>7. Kontroll, inflytande och delaktighet </a:t>
            </a:r>
          </a:p>
          <a:p>
            <a:pPr marL="0" indent="0">
              <a:lnSpc>
                <a:spcPct val="100000"/>
              </a:lnSpc>
              <a:spcBef>
                <a:spcPts val="0"/>
              </a:spcBef>
              <a:spcAft>
                <a:spcPts val="0"/>
              </a:spcAft>
              <a:buNone/>
            </a:pPr>
            <a:r>
              <a:rPr lang="sv-SE" sz="1800" dirty="0"/>
              <a:t>8. En jämlik och hälsofrämjande hälso- och </a:t>
            </a:r>
            <a:r>
              <a:rPr lang="sv-SE" sz="1800" dirty="0" smtClean="0"/>
              <a:t>sjukvård</a:t>
            </a:r>
            <a:endParaRPr lang="sv-SE" sz="1800" dirty="0"/>
          </a:p>
          <a:p>
            <a:pPr marL="0" indent="0">
              <a:buNone/>
            </a:pPr>
            <a:endParaRPr lang="sv-SE" sz="2000" dirty="0"/>
          </a:p>
        </p:txBody>
      </p:sp>
      <p:pic>
        <p:nvPicPr>
          <p:cNvPr id="7" name="Bildobjekt 6" descr="Decorative" title="Decorative"/>
          <p:cNvPicPr>
            <a:picLocks noChangeAspect="1"/>
          </p:cNvPicPr>
          <p:nvPr/>
        </p:nvPicPr>
        <p:blipFill rotWithShape="1">
          <a:blip r:embed="rId3" cstate="print">
            <a:extLst>
              <a:ext uri="{28A0092B-C50C-407E-A947-70E740481C1C}">
                <a14:useLocalDpi xmlns:a14="http://schemas.microsoft.com/office/drawing/2010/main" val="0"/>
              </a:ext>
            </a:extLst>
          </a:blip>
          <a:srcRect b="11736"/>
          <a:stretch/>
        </p:blipFill>
        <p:spPr>
          <a:xfrm>
            <a:off x="551383" y="1700808"/>
            <a:ext cx="4564541" cy="4171046"/>
          </a:xfrm>
          <a:prstGeom prst="rect">
            <a:avLst/>
          </a:prstGeom>
        </p:spPr>
      </p:pic>
    </p:spTree>
    <p:extLst>
      <p:ext uri="{BB962C8B-B14F-4D97-AF65-F5344CB8AC3E}">
        <p14:creationId xmlns:p14="http://schemas.microsoft.com/office/powerpoint/2010/main" val="3866581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12225" y="836712"/>
            <a:ext cx="3672606" cy="936774"/>
          </a:xfrm>
        </p:spPr>
        <p:txBody>
          <a:bodyPr/>
          <a:lstStyle/>
          <a:p>
            <a:r>
              <a:rPr lang="sv-SE" dirty="0" smtClean="0"/>
              <a:t>Fokusområden och </a:t>
            </a:r>
            <a:br>
              <a:rPr lang="sv-SE" dirty="0" smtClean="0"/>
            </a:br>
            <a:r>
              <a:rPr lang="sv-SE" dirty="0" smtClean="0"/>
              <a:t>hälsoaspekter</a:t>
            </a:r>
            <a:endParaRPr lang="sv-SE" dirty="0"/>
          </a:p>
        </p:txBody>
      </p:sp>
      <p:sp>
        <p:nvSpPr>
          <p:cNvPr id="3" name="Platshållare för innehåll 2"/>
          <p:cNvSpPr>
            <a:spLocks noGrp="1"/>
          </p:cNvSpPr>
          <p:nvPr>
            <p:ph idx="10"/>
          </p:nvPr>
        </p:nvSpPr>
        <p:spPr>
          <a:xfrm>
            <a:off x="8112225" y="2219326"/>
            <a:ext cx="3168550" cy="2304256"/>
          </a:xfrm>
        </p:spPr>
        <p:txBody>
          <a:bodyPr/>
          <a:lstStyle/>
          <a:p>
            <a:r>
              <a:rPr lang="sv-SE" dirty="0"/>
              <a:t>8 målområden</a:t>
            </a:r>
          </a:p>
          <a:p>
            <a:pPr lvl="1"/>
            <a:r>
              <a:rPr lang="sv-SE" dirty="0"/>
              <a:t>28 fokusområden</a:t>
            </a:r>
          </a:p>
          <a:p>
            <a:r>
              <a:rPr lang="sv-SE" dirty="0"/>
              <a:t>Hälsa genom livet</a:t>
            </a:r>
          </a:p>
          <a:p>
            <a:pPr lvl="1"/>
            <a:r>
              <a:rPr lang="sv-SE" dirty="0"/>
              <a:t>15 hälsoaspekter</a:t>
            </a:r>
          </a:p>
          <a:p>
            <a:endParaRPr lang="sv-SE" dirty="0"/>
          </a:p>
        </p:txBody>
      </p:sp>
      <p:pic>
        <p:nvPicPr>
          <p:cNvPr id="9" name="Bildobjekt 8" descr="En bild som visar ett urval av de 28 fokusområden och hälsoaspekter som Folkhälsomyndigheten har tagit fr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908720"/>
            <a:ext cx="7655351" cy="5184576"/>
          </a:xfrm>
          <a:prstGeom prst="rect">
            <a:avLst/>
          </a:prstGeom>
        </p:spPr>
      </p:pic>
    </p:spTree>
    <p:extLst>
      <p:ext uri="{BB962C8B-B14F-4D97-AF65-F5344CB8AC3E}">
        <p14:creationId xmlns:p14="http://schemas.microsoft.com/office/powerpoint/2010/main" val="1079179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Decorative" title="Decorative"/>
          <p:cNvPicPr>
            <a:picLocks noChangeAspect="1"/>
          </p:cNvPicPr>
          <p:nvPr/>
        </p:nvPicPr>
        <p:blipFill rotWithShape="1">
          <a:blip r:embed="rId3" cstate="print">
            <a:extLst>
              <a:ext uri="{28A0092B-C50C-407E-A947-70E740481C1C}">
                <a14:useLocalDpi xmlns:a14="http://schemas.microsoft.com/office/drawing/2010/main" val="0"/>
              </a:ext>
            </a:extLst>
          </a:blip>
          <a:srcRect b="11736"/>
          <a:stretch/>
        </p:blipFill>
        <p:spPr>
          <a:xfrm>
            <a:off x="7194296" y="980728"/>
            <a:ext cx="4333585" cy="3960000"/>
          </a:xfrm>
          <a:prstGeom prst="rect">
            <a:avLst/>
          </a:prstGeom>
        </p:spPr>
      </p:pic>
      <p:sp>
        <p:nvSpPr>
          <p:cNvPr id="2" name="Rubrik 1"/>
          <p:cNvSpPr>
            <a:spLocks noGrp="1"/>
          </p:cNvSpPr>
          <p:nvPr>
            <p:ph type="title"/>
          </p:nvPr>
        </p:nvSpPr>
        <p:spPr/>
        <p:txBody>
          <a:bodyPr/>
          <a:lstStyle/>
          <a:p>
            <a:r>
              <a:rPr lang="sv-SE" dirty="0"/>
              <a:t>Folkhälsopolitiken</a:t>
            </a:r>
            <a:r>
              <a:rPr lang="sv-SE" dirty="0" smtClean="0"/>
              <a:t> och Agenda 2030</a:t>
            </a:r>
            <a:endParaRPr lang="sv-SE" dirty="0"/>
          </a:p>
        </p:txBody>
      </p:sp>
      <p:sp>
        <p:nvSpPr>
          <p:cNvPr id="8" name="Platshållare för innehåll 7"/>
          <p:cNvSpPr>
            <a:spLocks noGrp="1"/>
          </p:cNvSpPr>
          <p:nvPr>
            <p:ph idx="1"/>
          </p:nvPr>
        </p:nvSpPr>
        <p:spPr/>
        <p:txBody>
          <a:bodyPr/>
          <a:lstStyle/>
          <a:p>
            <a:pPr marL="0" indent="0">
              <a:buNone/>
            </a:pPr>
            <a:r>
              <a:rPr lang="sv-SE" dirty="0" smtClean="0"/>
              <a:t>Agenda 2030 – Ingen ska lämnas utanför:</a:t>
            </a:r>
          </a:p>
          <a:p>
            <a:r>
              <a:rPr lang="sv-SE" dirty="0" smtClean="0"/>
              <a:t>Att </a:t>
            </a:r>
            <a:r>
              <a:rPr lang="sv-SE" dirty="0"/>
              <a:t>avskaffa extrem fattigdom.</a:t>
            </a:r>
          </a:p>
          <a:p>
            <a:r>
              <a:rPr lang="sv-SE" dirty="0"/>
              <a:t>Att minska ojämlikheter och orättvisor i världen.</a:t>
            </a:r>
          </a:p>
          <a:p>
            <a:r>
              <a:rPr lang="sv-SE" dirty="0"/>
              <a:t>Att främja fred och rättvisa.</a:t>
            </a:r>
          </a:p>
          <a:p>
            <a:r>
              <a:rPr lang="sv-SE" dirty="0"/>
              <a:t>Att lösa </a:t>
            </a:r>
            <a:r>
              <a:rPr lang="sv-SE" dirty="0" smtClean="0"/>
              <a:t>klimatkrisen.</a:t>
            </a:r>
            <a:endParaRPr lang="sv-SE" dirty="0"/>
          </a:p>
        </p:txBody>
      </p:sp>
      <p:pic>
        <p:nvPicPr>
          <p:cNvPr id="10" name="Picture 6" descr="Logotyper Mål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8601" y="501317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Logotyper Mål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110" y="501317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Logotyper Mål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60656" y="501317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Logotyper Mål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6113" y="5009688"/>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84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z="3200" dirty="0" smtClean="0"/>
              <a:t>Målområde </a:t>
            </a:r>
            <a:r>
              <a:rPr lang="sv-SE" sz="3200" dirty="0"/>
              <a:t>1: </a:t>
            </a:r>
            <a:r>
              <a:rPr lang="sv-SE" sz="3200" dirty="0" smtClean="0"/>
              <a:t>Det </a:t>
            </a:r>
            <a:r>
              <a:rPr lang="sv-SE" sz="3200" dirty="0"/>
              <a:t>tidiga livets </a:t>
            </a:r>
            <a:r>
              <a:rPr lang="sv-SE" sz="3200" dirty="0" smtClean="0"/>
              <a:t>villkor</a:t>
            </a:r>
            <a:endParaRPr lang="sv-SE" dirty="0"/>
          </a:p>
        </p:txBody>
      </p:sp>
      <p:sp>
        <p:nvSpPr>
          <p:cNvPr id="14" name="Platshållare för innehåll 13"/>
          <p:cNvSpPr>
            <a:spLocks noGrp="1"/>
          </p:cNvSpPr>
          <p:nvPr>
            <p:ph idx="1"/>
          </p:nvPr>
        </p:nvSpPr>
        <p:spPr/>
        <p:txBody>
          <a:bodyPr/>
          <a:lstStyle/>
          <a:p>
            <a:r>
              <a:rPr lang="sv-SE" dirty="0" smtClean="0"/>
              <a:t>Fokusområden:</a:t>
            </a:r>
          </a:p>
          <a:p>
            <a:pPr lvl="1"/>
            <a:r>
              <a:rPr lang="sv-SE" dirty="0" smtClean="0"/>
              <a:t>En jämlik mödra- och barnhälsovård</a:t>
            </a:r>
          </a:p>
          <a:p>
            <a:pPr lvl="1"/>
            <a:r>
              <a:rPr lang="sv-SE" dirty="0" smtClean="0"/>
              <a:t>En likvärdig förskola av hög kvalitet</a:t>
            </a:r>
          </a:p>
          <a:p>
            <a:pPr lvl="1"/>
            <a:r>
              <a:rPr lang="sv-SE" dirty="0" smtClean="0"/>
              <a:t>Metoder och medel som sätter barnens främsta i fokus</a:t>
            </a:r>
          </a:p>
        </p:txBody>
      </p:sp>
      <p:pic>
        <p:nvPicPr>
          <p:cNvPr id="19" name="Bildobjekt 18" descr="Decorative" title="Decorati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735" y="1196752"/>
            <a:ext cx="3672408" cy="3672408"/>
          </a:xfrm>
          <a:prstGeom prst="rect">
            <a:avLst/>
          </a:prstGeom>
        </p:spPr>
      </p:pic>
      <p:pic>
        <p:nvPicPr>
          <p:cNvPr id="9" name="Picture 18" descr="Logotyper Mål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9532" y="500620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Logotyper Mål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6535" y="5006200"/>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648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911225" y="404664"/>
            <a:ext cx="8713167" cy="936774"/>
          </a:xfrm>
        </p:spPr>
        <p:txBody>
          <a:bodyPr/>
          <a:lstStyle/>
          <a:p>
            <a:r>
              <a:rPr lang="sv-SE" sz="3200" dirty="0"/>
              <a:t>Målområde 2: Kunskaper, kompetenser och utbildning</a:t>
            </a:r>
          </a:p>
        </p:txBody>
      </p:sp>
      <p:sp>
        <p:nvSpPr>
          <p:cNvPr id="14" name="Platshållare för innehåll 13"/>
          <p:cNvSpPr>
            <a:spLocks noGrp="1"/>
          </p:cNvSpPr>
          <p:nvPr>
            <p:ph idx="1"/>
          </p:nvPr>
        </p:nvSpPr>
        <p:spPr/>
        <p:txBody>
          <a:bodyPr/>
          <a:lstStyle/>
          <a:p>
            <a:r>
              <a:rPr lang="sv-SE" dirty="0" smtClean="0"/>
              <a:t>Fokusområden</a:t>
            </a:r>
            <a:r>
              <a:rPr lang="sv-SE" dirty="0"/>
              <a:t>:</a:t>
            </a:r>
          </a:p>
          <a:p>
            <a:pPr lvl="1"/>
            <a:r>
              <a:rPr lang="sv-SE" dirty="0"/>
              <a:t>En god lärandemiljö i skolan</a:t>
            </a:r>
          </a:p>
          <a:p>
            <a:pPr lvl="1"/>
            <a:r>
              <a:rPr lang="sv-SE" dirty="0"/>
              <a:t>Ett likvärdigt utbildningssystem </a:t>
            </a:r>
          </a:p>
          <a:p>
            <a:pPr lvl="1"/>
            <a:r>
              <a:rPr lang="sv-SE" dirty="0"/>
              <a:t>Att motverka skolmisslyckanden genom tidig identifiering och </a:t>
            </a:r>
            <a:r>
              <a:rPr lang="sv-SE" dirty="0" smtClean="0"/>
              <a:t>insatser</a:t>
            </a:r>
            <a:endParaRPr lang="sv-SE" dirty="0"/>
          </a:p>
        </p:txBody>
      </p:sp>
      <p:pic>
        <p:nvPicPr>
          <p:cNvPr id="8" name="Bildobjekt 7" descr="Decorative" title="Decorati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0143" y="1196752"/>
            <a:ext cx="3672000" cy="3672000"/>
          </a:xfrm>
          <a:prstGeom prst="rect">
            <a:avLst/>
          </a:prstGeom>
        </p:spPr>
      </p:pic>
      <p:pic>
        <p:nvPicPr>
          <p:cNvPr id="6" name="Picture 18" descr="Logotyper Mål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6143" y="5009688"/>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612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911225" y="404664"/>
            <a:ext cx="9073207" cy="936774"/>
          </a:xfrm>
        </p:spPr>
        <p:txBody>
          <a:bodyPr/>
          <a:lstStyle/>
          <a:p>
            <a:r>
              <a:rPr lang="sv-SE" sz="3200" dirty="0"/>
              <a:t>Målområde 3: Arbete, arbetsförhållanden och arbetsmiljö</a:t>
            </a:r>
          </a:p>
        </p:txBody>
      </p:sp>
      <p:sp>
        <p:nvSpPr>
          <p:cNvPr id="14" name="Platshållare för innehåll 13"/>
          <p:cNvSpPr>
            <a:spLocks noGrp="1"/>
          </p:cNvSpPr>
          <p:nvPr>
            <p:ph idx="1"/>
          </p:nvPr>
        </p:nvSpPr>
        <p:spPr/>
        <p:txBody>
          <a:bodyPr/>
          <a:lstStyle/>
          <a:p>
            <a:r>
              <a:rPr lang="sv-SE" dirty="0" smtClean="0"/>
              <a:t>Fokusområden</a:t>
            </a:r>
            <a:r>
              <a:rPr lang="sv-SE" dirty="0"/>
              <a:t>:</a:t>
            </a:r>
          </a:p>
          <a:p>
            <a:pPr lvl="1"/>
            <a:r>
              <a:rPr lang="sv-SE" dirty="0"/>
              <a:t>Att ha ett arbete</a:t>
            </a:r>
          </a:p>
          <a:p>
            <a:pPr lvl="1"/>
            <a:r>
              <a:rPr lang="sv-SE" dirty="0"/>
              <a:t>Goda förutsättningar för ökad anställningsbarhet</a:t>
            </a:r>
          </a:p>
          <a:p>
            <a:pPr lvl="1"/>
            <a:r>
              <a:rPr lang="sv-SE" dirty="0"/>
              <a:t>Goda arbets- och anställningsförhållanden</a:t>
            </a:r>
          </a:p>
          <a:p>
            <a:pPr lvl="1"/>
            <a:r>
              <a:rPr lang="sv-SE" dirty="0"/>
              <a:t>En fysiskt och psykosocial hållbar </a:t>
            </a:r>
            <a:r>
              <a:rPr lang="sv-SE" dirty="0" smtClean="0"/>
              <a:t>arbetsmiljö</a:t>
            </a:r>
            <a:endParaRPr lang="sv-SE" dirty="0"/>
          </a:p>
        </p:txBody>
      </p:sp>
      <p:pic>
        <p:nvPicPr>
          <p:cNvPr id="9" name="Bildobjekt 8" descr="Decorative" title="Decorati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0143" y="1197160"/>
            <a:ext cx="3672000" cy="3672000"/>
          </a:xfrm>
          <a:prstGeom prst="rect">
            <a:avLst/>
          </a:prstGeom>
        </p:spPr>
      </p:pic>
      <p:pic>
        <p:nvPicPr>
          <p:cNvPr id="10" name="Picture 18" descr="Logotyper Mål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37094" y="500968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Logotyper Mål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4097" y="5006200"/>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0050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6"/>
  <p:tag name="ARTICULATE_PROJECT_OPEN" val="0"/>
  <p:tag name="ASSISTID" val="96a80077-c86c-400e-90d8-bccc3dbb526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ohm SE">
  <a:themeElements>
    <a:clrScheme name="Fohm 2021">
      <a:dk1>
        <a:sysClr val="windowText" lastClr="000000"/>
      </a:dk1>
      <a:lt1>
        <a:sysClr val="window" lastClr="FFFFFF"/>
      </a:lt1>
      <a:dk2>
        <a:srgbClr val="E6007E"/>
      </a:dk2>
      <a:lt2>
        <a:srgbClr val="009185"/>
      </a:lt2>
      <a:accent1>
        <a:srgbClr val="0065AC"/>
      </a:accent1>
      <a:accent2>
        <a:srgbClr val="951B81"/>
      </a:accent2>
      <a:accent3>
        <a:srgbClr val="FF6600"/>
      </a:accent3>
      <a:accent4>
        <a:srgbClr val="E30613"/>
      </a:accent4>
      <a:accent5>
        <a:srgbClr val="95C11F"/>
      </a:accent5>
      <a:accent6>
        <a:srgbClr val="009FE3"/>
      </a:accent6>
      <a:hlink>
        <a:srgbClr val="0065AC"/>
      </a:hlink>
      <a:folHlink>
        <a:srgbClr val="FFCC00"/>
      </a:folHlink>
    </a:clrScheme>
    <a:fontScheme name="FoHM 2018">
      <a:majorFont>
        <a:latin typeface="Tahoma"/>
        <a:ea typeface=""/>
        <a:cs typeface=""/>
      </a:majorFont>
      <a:minorFont>
        <a:latin typeface="Tahoma"/>
        <a:ea typeface=""/>
        <a:cs typeface=""/>
      </a:minorFont>
    </a:fontScheme>
    <a:fmtScheme name="Subtilt solida">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 name="Grön">
      <a:srgbClr val="009284"/>
    </a:custClr>
    <a:custClr name="Blå">
      <a:srgbClr val="0065AC"/>
    </a:custClr>
    <a:custClr name="Gul">
      <a:srgbClr val="F1C300"/>
    </a:custClr>
  </a:custClrLst>
  <a:extLst>
    <a:ext uri="{05A4C25C-085E-4340-85A3-A5531E510DB2}">
      <thm15:themeFamily xmlns:thm15="http://schemas.microsoft.com/office/thememl/2012/main" name="Blank.potx" id="{4FB1B123-5A5A-4E02-B134-2D47F2B24E01}" vid="{773729FB-5DCE-4E64-90F5-67E0F6C37897}"/>
    </a:ext>
  </a:extLst>
</a:theme>
</file>

<file path=ppt/theme/theme2.xml><?xml version="1.0" encoding="utf-8"?>
<a:theme xmlns:a="http://schemas.openxmlformats.org/drawingml/2006/main" name="Fohm + Globala målen SE">
  <a:themeElements>
    <a:clrScheme name="Fohm 2021">
      <a:dk1>
        <a:sysClr val="windowText" lastClr="000000"/>
      </a:dk1>
      <a:lt1>
        <a:sysClr val="window" lastClr="FFFFFF"/>
      </a:lt1>
      <a:dk2>
        <a:srgbClr val="E6007E"/>
      </a:dk2>
      <a:lt2>
        <a:srgbClr val="009284"/>
      </a:lt2>
      <a:accent1>
        <a:srgbClr val="0065AC"/>
      </a:accent1>
      <a:accent2>
        <a:srgbClr val="951B81"/>
      </a:accent2>
      <a:accent3>
        <a:srgbClr val="FF6600"/>
      </a:accent3>
      <a:accent4>
        <a:srgbClr val="E30613"/>
      </a:accent4>
      <a:accent5>
        <a:srgbClr val="95C11F"/>
      </a:accent5>
      <a:accent6>
        <a:srgbClr val="009FE3"/>
      </a:accent6>
      <a:hlink>
        <a:srgbClr val="0065AC"/>
      </a:hlink>
      <a:folHlink>
        <a:srgbClr val="FF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4FB1B123-5A5A-4E02-B134-2D47F2B24E01}" vid="{10E39A8F-2216-4F54-88A7-0BD6ACB92C8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9292514-BFF2-4E15-B1BD-8D37C5720EEA}">
  <we:reference id="wa104051163" version="1.2.0.3" store="sv-SE"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1EF3F5BEB2DA2489CC82E47A9123174" ma:contentTypeVersion="0" ma:contentTypeDescription="Skapa ett nytt dokument." ma:contentTypeScope="" ma:versionID="7f135a959e710239a63e6bddd295c5c4">
  <xsd:schema xmlns:xsd="http://www.w3.org/2001/XMLSchema" xmlns:xs="http://www.w3.org/2001/XMLSchema" xmlns:p="http://schemas.microsoft.com/office/2006/metadata/properties" targetNamespace="http://schemas.microsoft.com/office/2006/metadata/properties" ma:root="true" ma:fieldsID="cc5fbd4cae1cf5ccf194b2dc26cb5c2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C0FE3E-08DD-44D0-82CA-96AF3E48D195}">
  <ds:schemaRefs>
    <ds:schemaRef ds:uri="http://schemas.microsoft.com/sharepoint/v3/contenttype/forms"/>
  </ds:schemaRefs>
</ds:datastoreItem>
</file>

<file path=customXml/itemProps2.xml><?xml version="1.0" encoding="utf-8"?>
<ds:datastoreItem xmlns:ds="http://schemas.openxmlformats.org/officeDocument/2006/customXml" ds:itemID="{B9E15ADB-8C4F-48E3-B53D-75AA75A1EA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077330D-AFB2-4AB5-8DC5-77089866F137}">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6858</TotalTime>
  <Words>4053</Words>
  <Application>Microsoft Office PowerPoint</Application>
  <PresentationFormat>Bredbild</PresentationFormat>
  <Paragraphs>339</Paragraphs>
  <Slides>28</Slides>
  <Notes>27</Notes>
  <HiddenSlides>1</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28</vt:i4>
      </vt:variant>
    </vt:vector>
  </HeadingPairs>
  <TitlesOfParts>
    <vt:vector size="34" baseType="lpstr">
      <vt:lpstr>Arial</vt:lpstr>
      <vt:lpstr>Calibri</vt:lpstr>
      <vt:lpstr>Courier New</vt:lpstr>
      <vt:lpstr>Tahoma</vt:lpstr>
      <vt:lpstr>Fohm SE</vt:lpstr>
      <vt:lpstr>Fohm + Globala målen SE</vt:lpstr>
      <vt:lpstr>Riktlinjer för användning av stödmaterialet</vt:lpstr>
      <vt:lpstr>Den nationella folkhälsopolitiken</vt:lpstr>
      <vt:lpstr>Folkhälsopolitikens utveckling</vt:lpstr>
      <vt:lpstr>Det folkhälsopolitiska ramverket</vt:lpstr>
      <vt:lpstr>Fokusområden och  hälsoaspekter</vt:lpstr>
      <vt:lpstr>Folkhälsopolitiken och Agenda 2030</vt:lpstr>
      <vt:lpstr>Målområde 1: Det tidiga livets villkor</vt:lpstr>
      <vt:lpstr>Målområde 2: Kunskaper, kompetenser och utbildning</vt:lpstr>
      <vt:lpstr>Målområde 3: Arbete, arbetsförhållanden och arbetsmiljö</vt:lpstr>
      <vt:lpstr>Målområde 4: Inkomst och försörjningsmöjligheter</vt:lpstr>
      <vt:lpstr>Målområde 5: Boende och närmiljö</vt:lpstr>
      <vt:lpstr>Målområde 6: Levnadsvanor</vt:lpstr>
      <vt:lpstr>Målområde 7: Kontroll, inflytande och delaktighet</vt:lpstr>
      <vt:lpstr>Målområde 8: En jämlik och hälsofrämjande hälso- och sjukvård</vt:lpstr>
      <vt:lpstr>Hälsa</vt:lpstr>
      <vt:lpstr>Exempel på lagar inom folkhälsoområdet</vt:lpstr>
      <vt:lpstr>Nationella mål per målområde </vt:lpstr>
      <vt:lpstr>Myndigheter av särskild vikt för folkhälsoarbetet</vt:lpstr>
      <vt:lpstr>Folkhälsomyndighetens uppdrag</vt:lpstr>
      <vt:lpstr>Viktiga begrepp</vt:lpstr>
      <vt:lpstr>Ojämlikhet i hälsa</vt:lpstr>
      <vt:lpstr>Förutsättningar för hälsa, hälsans bestämningsfaktorer</vt:lpstr>
      <vt:lpstr>Livsloppsperspektiv</vt:lpstr>
      <vt:lpstr>Folkhälsomyndighetens verktyg och stöd</vt:lpstr>
      <vt:lpstr>Folkhälsomyndighetens verktyg och stöd</vt:lpstr>
      <vt:lpstr>Folkhälsomyndighetens verktyg och stöd</vt:lpstr>
      <vt:lpstr>Folkhälsomyndighetens verktyg och stöd</vt:lpstr>
      <vt:lpstr>Tack</vt:lpstr>
    </vt:vector>
  </TitlesOfParts>
  <Manager/>
  <Company>Folkhälsomyndigheten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 nationella folkhälsopolitiken</dc:title>
  <dc:subject/>
  <dc:creator>Malin Hildingsson</dc:creator>
  <cp:keywords/>
  <dc:description/>
  <cp:lastModifiedBy>Kajsa Engström</cp:lastModifiedBy>
  <cp:revision>345</cp:revision>
  <cp:lastPrinted>2022-05-19T12:38:09Z</cp:lastPrinted>
  <dcterms:created xsi:type="dcterms:W3CDTF">2022-12-07T10:14:58Z</dcterms:created>
  <dcterms:modified xsi:type="dcterms:W3CDTF">2023-05-31T06:00:53Z</dcterms:modified>
  <cp:category/>
  <cp:contentStatus>v3 221017</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0x01010051EF3F5BEB2DA2489CC82E47A9123174</vt:lpwstr>
  </property>
  <property fmtid="{D5CDD505-2E9C-101B-9397-08002B2CF9AE}" pid="3" name="ArticulateGUID">
    <vt:lpwstr>79779D07-735C-4808-BBCC-7E8B10D00581</vt:lpwstr>
  </property>
  <property fmtid="{D5CDD505-2E9C-101B-9397-08002B2CF9AE}" pid="4" name="ArticulatePath">
    <vt:lpwstr>http://portal.fohm.local/samarbete/kommunikation/Gemensam%20planering%20och%20verktyg/Upplägg%20av%20vår%20hantering%20av%20myndighetens%20ppt/Uppdaterad%20mall/PPT-mall%202022</vt:lpwstr>
  </property>
  <property fmtid="{D5CDD505-2E9C-101B-9397-08002B2CF9AE}" pid="5" name="CloudStatistics_StoryID">
    <vt:lpwstr>f9318ebb-49a9-4c05-8c01-71305ce428a2</vt:lpwstr>
  </property>
</Properties>
</file>