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5" r:id="rId4"/>
    <p:sldMasterId id="2147483753" r:id="rId5"/>
  </p:sldMasterIdLst>
  <p:notesMasterIdLst>
    <p:notesMasterId r:id="rId24"/>
  </p:notesMasterIdLst>
  <p:handoutMasterIdLst>
    <p:handoutMasterId r:id="rId25"/>
  </p:handoutMasterIdLst>
  <p:sldIdLst>
    <p:sldId id="280" r:id="rId6"/>
    <p:sldId id="274" r:id="rId7"/>
    <p:sldId id="258" r:id="rId8"/>
    <p:sldId id="259" r:id="rId9"/>
    <p:sldId id="260" r:id="rId10"/>
    <p:sldId id="261" r:id="rId11"/>
    <p:sldId id="262" r:id="rId12"/>
    <p:sldId id="263" r:id="rId13"/>
    <p:sldId id="264" r:id="rId14"/>
    <p:sldId id="265" r:id="rId15"/>
    <p:sldId id="266" r:id="rId16"/>
    <p:sldId id="267" r:id="rId17"/>
    <p:sldId id="268" r:id="rId18"/>
    <p:sldId id="275" r:id="rId19"/>
    <p:sldId id="276" r:id="rId20"/>
    <p:sldId id="277" r:id="rId21"/>
    <p:sldId id="278" r:id="rId22"/>
    <p:sldId id="279" r:id="rId23"/>
  </p:sldIdLst>
  <p:sldSz cx="12192000" cy="6858000"/>
  <p:notesSz cx="6797675" cy="9926638"/>
  <p:custDataLst>
    <p:tags r:id="rId26"/>
  </p:custData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845" userDrawn="1">
          <p15:clr>
            <a:srgbClr val="A4A3A4"/>
          </p15:clr>
        </p15:guide>
        <p15:guide id="5" pos="574" userDrawn="1">
          <p15:clr>
            <a:srgbClr val="A4A3A4"/>
          </p15:clr>
        </p15:guide>
        <p15:guide id="6" pos="7101" userDrawn="1">
          <p15:clr>
            <a:srgbClr val="A4A3A4"/>
          </p15:clr>
        </p15:guide>
        <p15:guide id="7" orient="horz" pos="3521"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lin Rye-Danjelsen" initials="ER" lastIdx="20" clrIdx="0">
    <p:extLst>
      <p:ext uri="{19B8F6BF-5375-455C-9EA6-DF929625EA0E}">
        <p15:presenceInfo xmlns:p15="http://schemas.microsoft.com/office/powerpoint/2012/main" userId="S-1-5-21-1634941473-1398440489-521539862-11851" providerId="AD"/>
      </p:ext>
    </p:extLst>
  </p:cmAuthor>
  <p:cmAuthor id="2" name="elin.rye-danjelsen@folkhalsomyndigheten.se" initials="e" lastIdx="6" clrIdx="1">
    <p:extLst>
      <p:ext uri="{19B8F6BF-5375-455C-9EA6-DF929625EA0E}">
        <p15:presenceInfo xmlns:p15="http://schemas.microsoft.com/office/powerpoint/2012/main" userId="elin.rye-danjelsen@folkhalsomyndigheten.se" providerId="None"/>
      </p:ext>
    </p:extLst>
  </p:cmAuthor>
  <p:cmAuthor id="3" name="Malin Hildingsson" initials="MH" lastIdx="43" clrIdx="2">
    <p:extLst>
      <p:ext uri="{19B8F6BF-5375-455C-9EA6-DF929625EA0E}">
        <p15:presenceInfo xmlns:p15="http://schemas.microsoft.com/office/powerpoint/2012/main" userId="S-1-5-21-1634941473-1398440489-521539862-83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AC"/>
    <a:srgbClr val="6DC1B9"/>
    <a:srgbClr val="009284"/>
    <a:srgbClr val="41AEA4"/>
    <a:srgbClr val="CCE8E5"/>
    <a:srgbClr val="E5F5F2"/>
    <a:srgbClr val="CCE0ED"/>
    <a:srgbClr val="E5F0F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6" autoAdjust="0"/>
    <p:restoredTop sz="81109" autoAdjust="0"/>
  </p:normalViewPr>
  <p:slideViewPr>
    <p:cSldViewPr showGuides="1">
      <p:cViewPr varScale="1">
        <p:scale>
          <a:sx n="56" d="100"/>
          <a:sy n="56" d="100"/>
        </p:scale>
        <p:origin x="220" y="40"/>
      </p:cViewPr>
      <p:guideLst>
        <p:guide orient="horz" pos="845"/>
        <p:guide pos="574"/>
        <p:guide pos="7101"/>
        <p:guide orient="horz" pos="3521"/>
      </p:guideLst>
    </p:cSldViewPr>
  </p:slideViewPr>
  <p:outlineViewPr>
    <p:cViewPr>
      <p:scale>
        <a:sx n="33" d="100"/>
        <a:sy n="33" d="100"/>
      </p:scale>
      <p:origin x="0" y="-1812"/>
    </p:cViewPr>
  </p:outlineViewPr>
  <p:notesTextViewPr>
    <p:cViewPr>
      <p:scale>
        <a:sx n="3" d="2"/>
        <a:sy n="3" d="2"/>
      </p:scale>
      <p:origin x="0" y="0"/>
    </p:cViewPr>
  </p:notesTextViewPr>
  <p:sorterViewPr>
    <p:cViewPr>
      <p:scale>
        <a:sx n="74" d="100"/>
        <a:sy n="74" d="100"/>
      </p:scale>
      <p:origin x="0" y="0"/>
    </p:cViewPr>
  </p:sorterViewPr>
  <p:notesViewPr>
    <p:cSldViewPr showGuides="1">
      <p:cViewPr>
        <p:scale>
          <a:sx n="75" d="100"/>
          <a:sy n="75" d="100"/>
        </p:scale>
        <p:origin x="4026" y="17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434047" y="1"/>
            <a:ext cx="2826894" cy="496332"/>
          </a:xfrm>
          <a:prstGeom prst="rect">
            <a:avLst/>
          </a:prstGeom>
        </p:spPr>
        <p:txBody>
          <a:bodyPr vert="horz" lIns="95562" tIns="47781" rIns="95562" bIns="47781" rtlCol="0" anchor="b" anchorCtr="0"/>
          <a:lstStyle>
            <a:lvl1pPr algn="l">
              <a:defRPr sz="1300"/>
            </a:lvl1pPr>
          </a:lstStyle>
          <a:p>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3" name="Platshållare för datum 2"/>
          <p:cNvSpPr>
            <a:spLocks noGrp="1"/>
          </p:cNvSpPr>
          <p:nvPr>
            <p:ph type="dt" sz="quarter" idx="1"/>
          </p:nvPr>
        </p:nvSpPr>
        <p:spPr>
          <a:xfrm>
            <a:off x="3605684" y="1"/>
            <a:ext cx="2738813" cy="496332"/>
          </a:xfrm>
          <a:prstGeom prst="rect">
            <a:avLst/>
          </a:prstGeom>
        </p:spPr>
        <p:txBody>
          <a:bodyPr vert="horz" lIns="95562" tIns="47781" rIns="95562" bIns="47781" rtlCol="0" anchor="b" anchorCtr="0"/>
          <a:lstStyle>
            <a:lvl1pPr algn="r">
              <a:defRPr sz="1300"/>
            </a:lvl1pPr>
          </a:lstStyle>
          <a:p>
            <a:fld id="{41AE9EB3-8931-49C7-BE2C-A6174C33ACB4}" type="datetimeFigureOut">
              <a:rPr lang="sv-SE" sz="1200">
                <a:latin typeface="Tahoma" panose="020B0604030504040204" pitchFamily="34" charset="0"/>
                <a:ea typeface="Tahoma" panose="020B0604030504040204" pitchFamily="34" charset="0"/>
                <a:cs typeface="Tahoma" panose="020B0604030504040204" pitchFamily="34" charset="0"/>
              </a:rPr>
              <a:t>2023-05-31</a:t>
            </a:fld>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5" name="Platshållare för bildnummer 4"/>
          <p:cNvSpPr>
            <a:spLocks noGrp="1"/>
          </p:cNvSpPr>
          <p:nvPr>
            <p:ph type="sldNum" sz="quarter" idx="3"/>
          </p:nvPr>
        </p:nvSpPr>
        <p:spPr>
          <a:xfrm>
            <a:off x="3605684" y="9571336"/>
            <a:ext cx="2738813" cy="353580"/>
          </a:xfrm>
          <a:prstGeom prst="rect">
            <a:avLst/>
          </a:prstGeom>
        </p:spPr>
        <p:txBody>
          <a:bodyPr vert="horz" lIns="95562" tIns="47781" rIns="95562" bIns="47781" rtlCol="0" anchor="t" anchorCtr="0"/>
          <a:lstStyle>
            <a:lvl1pPr algn="r">
              <a:defRPr sz="1300"/>
            </a:lvl1pPr>
          </a:lstStyle>
          <a:p>
            <a:fld id="{37EE2D9D-F385-4CF0-A100-034B5F23D549}" type="slidenum">
              <a:rPr lang="sv-SE" sz="1200">
                <a:latin typeface="Tahoma" panose="020B0604030504040204" pitchFamily="34" charset="0"/>
                <a:ea typeface="Tahoma" panose="020B0604030504040204" pitchFamily="34" charset="0"/>
                <a:cs typeface="Tahoma" panose="020B0604030504040204" pitchFamily="34" charset="0"/>
              </a:rPr>
              <a:t>‹#›</a:t>
            </a:fld>
            <a:endParaRPr lang="sv-SE" sz="1200" dirty="0">
              <a:latin typeface="Tahoma" panose="020B0604030504040204" pitchFamily="34" charset="0"/>
              <a:ea typeface="Tahoma" panose="020B0604030504040204" pitchFamily="34" charset="0"/>
              <a:cs typeface="Tahoma" panose="020B0604030504040204" pitchFamily="34" charset="0"/>
            </a:endParaRPr>
          </a:p>
        </p:txBody>
      </p:sp>
      <p:sp>
        <p:nvSpPr>
          <p:cNvPr id="4" name="textruta 3"/>
          <p:cNvSpPr txBox="1"/>
          <p:nvPr/>
        </p:nvSpPr>
        <p:spPr>
          <a:xfrm>
            <a:off x="434045" y="9571830"/>
            <a:ext cx="2826895" cy="354807"/>
          </a:xfrm>
          <a:prstGeom prst="rect">
            <a:avLst/>
          </a:prstGeom>
          <a:noFill/>
        </p:spPr>
        <p:txBody>
          <a:bodyPr wrap="square" lIns="88221" tIns="44111" rIns="88221" bIns="44111" rtlCol="0">
            <a:normAutofit/>
          </a:bodyPr>
          <a:lstStyle/>
          <a:p>
            <a:r>
              <a:rPr lang="sv-SE" sz="1200" dirty="0">
                <a:latin typeface="Tahoma" panose="020B0604030504040204" pitchFamily="34" charset="0"/>
                <a:ea typeface="Tahoma" panose="020B0604030504040204" pitchFamily="34" charset="0"/>
                <a:cs typeface="Tahoma" panose="020B0604030504040204" pitchFamily="34" charset="0"/>
              </a:rPr>
              <a:t>Folkhälsomyndigheten</a:t>
            </a:r>
          </a:p>
        </p:txBody>
      </p:sp>
      <p:grpSp>
        <p:nvGrpSpPr>
          <p:cNvPr id="9" name="Grupp 8"/>
          <p:cNvGrpSpPr/>
          <p:nvPr/>
        </p:nvGrpSpPr>
        <p:grpSpPr>
          <a:xfrm>
            <a:off x="-8804" y="9279066"/>
            <a:ext cx="6807920" cy="36406"/>
            <a:chOff x="0" y="6619124"/>
            <a:chExt cx="7471719" cy="37536"/>
          </a:xfrm>
        </p:grpSpPr>
        <p:cxnSp>
          <p:nvCxnSpPr>
            <p:cNvPr id="10" name="Rak koppling 9"/>
            <p:cNvCxnSpPr/>
            <p:nvPr userDrawn="1"/>
          </p:nvCxnSpPr>
          <p:spPr>
            <a:xfrm>
              <a:off x="0" y="6619124"/>
              <a:ext cx="74717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1" name="Rak koppling 10"/>
            <p:cNvCxnSpPr/>
            <p:nvPr userDrawn="1"/>
          </p:nvCxnSpPr>
          <p:spPr>
            <a:xfrm>
              <a:off x="0" y="6656660"/>
              <a:ext cx="6120000" cy="0"/>
            </a:xfrm>
            <a:prstGeom prst="line">
              <a:avLst/>
            </a:prstGeom>
            <a:ln w="19050">
              <a:solidFill>
                <a:srgbClr val="00928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8399915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90488" y="1"/>
            <a:ext cx="4676501" cy="496332"/>
          </a:xfrm>
          <a:prstGeom prst="rect">
            <a:avLst/>
          </a:prstGeom>
        </p:spPr>
        <p:txBody>
          <a:bodyPr vert="horz" lIns="95562" tIns="47781" rIns="95562" bIns="47781" rtlCol="0" anchor="b" anchorCtr="0"/>
          <a:lstStyle>
            <a:lvl1pPr algn="l">
              <a:defRPr sz="1200">
                <a:latin typeface="Tahoma" panose="020B0604030504040204" pitchFamily="34" charset="0"/>
                <a:ea typeface="Tahoma" panose="020B0604030504040204" pitchFamily="34" charset="0"/>
                <a:cs typeface="Tahoma" panose="020B0604030504040204" pitchFamily="34" charset="0"/>
              </a:defRPr>
            </a:lvl1pPr>
          </a:lstStyle>
          <a:p>
            <a:endParaRPr lang="sv-SE" dirty="0"/>
          </a:p>
        </p:txBody>
      </p:sp>
      <p:sp>
        <p:nvSpPr>
          <p:cNvPr id="3" name="Platshållare för datum 2"/>
          <p:cNvSpPr>
            <a:spLocks noGrp="1"/>
          </p:cNvSpPr>
          <p:nvPr>
            <p:ph type="dt" idx="1"/>
          </p:nvPr>
        </p:nvSpPr>
        <p:spPr>
          <a:xfrm>
            <a:off x="4897760" y="1"/>
            <a:ext cx="1446737" cy="496332"/>
          </a:xfrm>
          <a:prstGeom prst="rect">
            <a:avLst/>
          </a:prstGeom>
        </p:spPr>
        <p:txBody>
          <a:bodyPr vert="horz" lIns="95562" tIns="47781" rIns="95562" bIns="47781" rtlCol="0" anchor="b" anchorCtr="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33324598-625F-4279-8712-6568122A40DD}" type="datetimeFigureOut">
              <a:rPr lang="sv-SE" smtClean="0"/>
              <a:pPr/>
              <a:t>2023-05-31</a:t>
            </a:fld>
            <a:endParaRPr lang="sv-SE" dirty="0"/>
          </a:p>
        </p:txBody>
      </p:sp>
      <p:sp>
        <p:nvSpPr>
          <p:cNvPr id="4" name="Platshållare för bildobjekt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62" tIns="47781" rIns="95562" bIns="47781" rtlCol="0" anchor="ctr"/>
          <a:lstStyle/>
          <a:p>
            <a:endParaRPr lang="sv-SE" dirty="0"/>
          </a:p>
        </p:txBody>
      </p:sp>
      <p:sp>
        <p:nvSpPr>
          <p:cNvPr id="5" name="Platshållare för anteckningar 4"/>
          <p:cNvSpPr>
            <a:spLocks noGrp="1"/>
          </p:cNvSpPr>
          <p:nvPr>
            <p:ph type="body" sz="quarter" idx="3"/>
          </p:nvPr>
        </p:nvSpPr>
        <p:spPr>
          <a:xfrm>
            <a:off x="464837" y="4715153"/>
            <a:ext cx="5868000" cy="4466987"/>
          </a:xfrm>
          <a:prstGeom prst="rect">
            <a:avLst/>
          </a:prstGeom>
        </p:spPr>
        <p:txBody>
          <a:bodyPr vert="horz" lIns="95562" tIns="47781" rIns="95562" bIns="47781"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1886670" y="9428584"/>
            <a:ext cx="3680816" cy="496332"/>
          </a:xfrm>
          <a:prstGeom prst="rect">
            <a:avLst/>
          </a:prstGeom>
        </p:spPr>
        <p:txBody>
          <a:bodyPr vert="horz" lIns="95562" tIns="47781" rIns="95562" bIns="47781" rtlCol="0" anchor="t" anchorCtr="0"/>
          <a:lstStyle>
            <a:lvl1pPr algn="l">
              <a:defRPr sz="1200">
                <a:latin typeface="Tahoma" panose="020B0604030504040204" pitchFamily="34" charset="0"/>
                <a:ea typeface="Tahoma" panose="020B0604030504040204" pitchFamily="34" charset="0"/>
                <a:cs typeface="Tahoma" panose="020B0604030504040204" pitchFamily="34" charset="0"/>
              </a:defRPr>
            </a:lvl1pPr>
          </a:lstStyle>
          <a:p>
            <a:endParaRPr lang="sv-SE" dirty="0"/>
          </a:p>
        </p:txBody>
      </p:sp>
      <p:sp>
        <p:nvSpPr>
          <p:cNvPr id="7" name="Platshållare för bildnummer 6"/>
          <p:cNvSpPr>
            <a:spLocks noGrp="1"/>
          </p:cNvSpPr>
          <p:nvPr>
            <p:ph type="sldNum" sz="quarter" idx="5"/>
          </p:nvPr>
        </p:nvSpPr>
        <p:spPr>
          <a:xfrm>
            <a:off x="5666303" y="9428584"/>
            <a:ext cx="678194" cy="496332"/>
          </a:xfrm>
          <a:prstGeom prst="rect">
            <a:avLst/>
          </a:prstGeom>
        </p:spPr>
        <p:txBody>
          <a:bodyPr vert="horz" lIns="95562" tIns="47781" rIns="95562" bIns="47781" rtlCol="0" anchor="t" anchorCtr="0"/>
          <a:lstStyle>
            <a:lvl1pPr algn="r">
              <a:defRPr sz="1200">
                <a:latin typeface="Tahoma" panose="020B0604030504040204" pitchFamily="34" charset="0"/>
                <a:ea typeface="Tahoma" panose="020B0604030504040204" pitchFamily="34" charset="0"/>
                <a:cs typeface="Tahoma" panose="020B0604030504040204" pitchFamily="34" charset="0"/>
              </a:defRPr>
            </a:lvl1pPr>
          </a:lstStyle>
          <a:p>
            <a:fld id="{8B5362E9-56F8-4489-B0BC-0270E33C950D}" type="slidenum">
              <a:rPr lang="sv-SE" smtClean="0"/>
              <a:pPr/>
              <a:t>‹#›</a:t>
            </a:fld>
            <a:endParaRPr lang="sv-SE" dirty="0"/>
          </a:p>
        </p:txBody>
      </p:sp>
      <p:sp>
        <p:nvSpPr>
          <p:cNvPr id="8" name="textruta 7"/>
          <p:cNvSpPr txBox="1"/>
          <p:nvPr/>
        </p:nvSpPr>
        <p:spPr>
          <a:xfrm>
            <a:off x="90488" y="9428584"/>
            <a:ext cx="1796182" cy="273749"/>
          </a:xfrm>
          <a:prstGeom prst="rect">
            <a:avLst/>
          </a:prstGeom>
          <a:noFill/>
        </p:spPr>
        <p:txBody>
          <a:bodyPr wrap="square" lIns="88221" tIns="44111" rIns="88221" bIns="44111" rtlCol="0">
            <a:spAutoFit/>
          </a:bodyPr>
          <a:lstStyle/>
          <a:p>
            <a:pPr algn="l"/>
            <a:r>
              <a:rPr lang="sv-SE" sz="1200" dirty="0">
                <a:latin typeface="Tahoma" panose="020B0604030504040204" pitchFamily="34" charset="0"/>
                <a:ea typeface="Tahoma" panose="020B0604030504040204" pitchFamily="34" charset="0"/>
                <a:cs typeface="Tahoma" panose="020B0604030504040204" pitchFamily="34" charset="0"/>
              </a:rPr>
              <a:t>Folkhälsomyndigheten</a:t>
            </a:r>
          </a:p>
        </p:txBody>
      </p:sp>
      <p:grpSp>
        <p:nvGrpSpPr>
          <p:cNvPr id="15" name="Grupp 14"/>
          <p:cNvGrpSpPr/>
          <p:nvPr/>
        </p:nvGrpSpPr>
        <p:grpSpPr>
          <a:xfrm>
            <a:off x="-8804" y="9279066"/>
            <a:ext cx="6807920" cy="36406"/>
            <a:chOff x="0" y="6619124"/>
            <a:chExt cx="7471719" cy="37536"/>
          </a:xfrm>
        </p:grpSpPr>
        <p:cxnSp>
          <p:nvCxnSpPr>
            <p:cNvPr id="16" name="Rak koppling 15"/>
            <p:cNvCxnSpPr/>
            <p:nvPr userDrawn="1"/>
          </p:nvCxnSpPr>
          <p:spPr>
            <a:xfrm>
              <a:off x="0" y="6619124"/>
              <a:ext cx="7471719"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7" name="Rak koppling 16"/>
            <p:cNvCxnSpPr/>
            <p:nvPr userDrawn="1"/>
          </p:nvCxnSpPr>
          <p:spPr>
            <a:xfrm>
              <a:off x="0" y="6656660"/>
              <a:ext cx="6120000" cy="0"/>
            </a:xfrm>
            <a:prstGeom prst="line">
              <a:avLst/>
            </a:prstGeom>
            <a:ln w="19050">
              <a:solidFill>
                <a:srgbClr val="009284"/>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5357020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44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3716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828800" algn="l" defTabSz="914400" rtl="0" eaLnBrk="1" latinLnBrk="0" hangingPunct="1">
      <a:spcAft>
        <a:spcPts val="600"/>
      </a:spcAft>
      <a:defRPr sz="12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2</a:t>
            </a:fld>
            <a:endParaRPr lang="sv-SE" dirty="0"/>
          </a:p>
        </p:txBody>
      </p:sp>
    </p:spTree>
    <p:extLst>
      <p:ext uri="{BB962C8B-B14F-4D97-AF65-F5344CB8AC3E}">
        <p14:creationId xmlns:p14="http://schemas.microsoft.com/office/powerpoint/2010/main" val="11681554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kortfattat beskriva den fördjupade analysen inom ramen för arbetet med att genomföra folkhälsopolitiken.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a:buFont typeface="Arial" panose="020B0604020202020204" pitchFamily="34" charset="0"/>
              <a:buChar char="•"/>
            </a:pPr>
            <a:r>
              <a:rPr lang="sv-SE" dirty="0" smtClean="0"/>
              <a:t>Som komplement till den kunskap som vi får genom uppföljningen av hälsan i befolkningen och förutsättningar för en god och jämlik hälsa finns det behov av mer fördjupade kunskapsunderlag. Det är önskvärt att sådana underlag mellan</a:t>
            </a:r>
            <a:r>
              <a:rPr lang="sv-SE" baseline="0" dirty="0" smtClean="0"/>
              <a:t> flera </a:t>
            </a:r>
            <a:r>
              <a:rPr lang="sv-SE" dirty="0" smtClean="0"/>
              <a:t>myndigheter för att koppla samman sakkunskap inom olika områden och för att få mer samordnade statliga kunskapsunderlag</a:t>
            </a:r>
          </a:p>
          <a:p>
            <a:pPr marL="171450" indent="-171450">
              <a:buFont typeface="Arial" panose="020B0604020202020204" pitchFamily="34" charset="0"/>
              <a:buChar char="•"/>
            </a:pPr>
            <a:r>
              <a:rPr lang="sv-SE" dirty="0" smtClean="0"/>
              <a:t>Fördjupade analyser kan även innefatta kartläggning och analyser av själva folkhälsoarbetet.</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11</a:t>
            </a:fld>
            <a:endParaRPr lang="sv-SE" dirty="0"/>
          </a:p>
        </p:txBody>
      </p:sp>
    </p:spTree>
    <p:extLst>
      <p:ext uri="{BB962C8B-B14F-4D97-AF65-F5344CB8AC3E}">
        <p14:creationId xmlns:p14="http://schemas.microsoft.com/office/powerpoint/2010/main" val="10158566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kortfattat beskriva kunskapsspridningsdelen inom ramen för arbetet med att genomföra folkhälsopolitiken.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defTabSz="882122">
              <a:buFont typeface="Arial" panose="020B0604020202020204" pitchFamily="34" charset="0"/>
              <a:buChar char="•"/>
              <a:defRPr/>
            </a:pPr>
            <a:r>
              <a:rPr lang="sv-SE" dirty="0" smtClean="0"/>
              <a:t>Spridning av olika framtagna kunskapsunderlag är en viktig del genomförandet</a:t>
            </a:r>
            <a:r>
              <a:rPr lang="sv-SE" baseline="0" dirty="0" smtClean="0"/>
              <a:t> av folkhälsopolitiken </a:t>
            </a:r>
            <a:r>
              <a:rPr lang="sv-SE" dirty="0" smtClean="0"/>
              <a:t>för att nå ut med nya resultat och bidra till utveckling.</a:t>
            </a:r>
          </a:p>
          <a:p>
            <a:pPr marL="171450" indent="-171450" defTabSz="882122">
              <a:buFont typeface="Arial" panose="020B0604020202020204" pitchFamily="34" charset="0"/>
              <a:buChar char="•"/>
              <a:defRPr/>
            </a:pPr>
            <a:r>
              <a:rPr lang="sv-SE" dirty="0" smtClean="0"/>
              <a:t>Med ett gemensamt och samordnat arbete mellan aktörer</a:t>
            </a:r>
            <a:r>
              <a:rPr lang="sv-SE" baseline="0" dirty="0" smtClean="0"/>
              <a:t> på alla nivåer</a:t>
            </a:r>
            <a:r>
              <a:rPr lang="sv-SE" dirty="0" smtClean="0"/>
              <a:t> kan kunskap spridas även i andra kanaler utanför de som finns för specifika folkhälsofrågor</a:t>
            </a:r>
          </a:p>
          <a:p>
            <a:pPr marL="171450" indent="-171450" defTabSz="882122">
              <a:buFont typeface="Arial" panose="020B0604020202020204" pitchFamily="34" charset="0"/>
              <a:buChar char="•"/>
              <a:defRPr/>
            </a:pPr>
            <a:r>
              <a:rPr lang="sv-SE" dirty="0" smtClean="0"/>
              <a:t>Med samordnade spridningsinsatser blir också den kunskap som sprids mer enhetlig och det gemensamma arbetet mer effektivt.</a:t>
            </a:r>
            <a:endParaRPr lang="sv-SE" dirty="0">
              <a:solidFill>
                <a:schemeClr val="accent1"/>
              </a:solidFill>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t>12</a:t>
            </a:fld>
            <a:endParaRPr lang="sv-SE" dirty="0"/>
          </a:p>
        </p:txBody>
      </p:sp>
    </p:spTree>
    <p:extLst>
      <p:ext uri="{BB962C8B-B14F-4D97-AF65-F5344CB8AC3E}">
        <p14:creationId xmlns:p14="http://schemas.microsoft.com/office/powerpoint/2010/main" val="2802722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4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4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4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Ge exempel på hur Folkhälsomyndigheten arbetar enligt modellen för att genomföra den nationella folkhälsopolitiken.</a:t>
            </a:r>
          </a:p>
          <a:p>
            <a:endParaRPr lang="sv-SE" sz="14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4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285750" indent="-285750">
              <a:buFont typeface="Arial" panose="020B0604020202020204" pitchFamily="34" charset="0"/>
              <a:buChar char="•"/>
            </a:pPr>
            <a:r>
              <a:rPr lang="sv-SE" sz="14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Uppföljningen</a:t>
            </a:r>
            <a:r>
              <a:rPr lang="sv-SE" sz="14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av kärnindikatorer och hälsoindikatorer resulterar för FoHMs del i ett flertal produkter samlade under namnet </a:t>
            </a:r>
            <a:r>
              <a:rPr lang="sv-SE" sz="1400" b="1" i="1" u="none"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Folkhälsan i Sverige. </a:t>
            </a:r>
            <a:r>
              <a:rPr lang="sv-SE" sz="14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 är </a:t>
            </a:r>
            <a:r>
              <a:rPr lang="sv-SE" sz="1400" b="0" i="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bl.a</a:t>
            </a:r>
            <a:r>
              <a:rPr lang="sv-SE" sz="14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742950" lvl="1" indent="-285750">
              <a:buFont typeface="Arial" panose="020B0604020202020204" pitchFamily="34" charset="0"/>
              <a:buChar char="•"/>
            </a:pPr>
            <a:r>
              <a:rPr lang="sv-SE" i="1" dirty="0" smtClean="0"/>
              <a:t>Årsrapport</a:t>
            </a:r>
          </a:p>
          <a:p>
            <a:pPr marL="742950" lvl="1" indent="-285750">
              <a:buFont typeface="Arial" panose="020B0604020202020204" pitchFamily="34" charset="0"/>
              <a:buChar char="•"/>
            </a:pPr>
            <a:r>
              <a:rPr lang="sv-SE" i="1" dirty="0" smtClean="0"/>
              <a:t>Fördjupat</a:t>
            </a:r>
            <a:r>
              <a:rPr lang="sv-SE" i="1" baseline="0" dirty="0" smtClean="0"/>
              <a:t> resultat på webben. </a:t>
            </a:r>
          </a:p>
          <a:p>
            <a:pPr marL="742950" lvl="1" indent="-285750">
              <a:buFont typeface="Arial" panose="020B0604020202020204" pitchFamily="34" charset="0"/>
              <a:buChar char="•"/>
            </a:pPr>
            <a:r>
              <a:rPr lang="sv-SE" i="1" dirty="0" smtClean="0"/>
              <a:t>Resultat på läns- och kommunnivå</a:t>
            </a:r>
            <a:endParaRPr lang="sv-SE" sz="14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sv-SE" sz="14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FoHM samverkar</a:t>
            </a:r>
            <a:r>
              <a:rPr lang="sv-SE" sz="14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aktörer på regional och lokal nivå för att fånga upp behov där. Det sker inom flera arenor, </a:t>
            </a:r>
            <a:r>
              <a:rPr lang="sv-SE" sz="1400" b="0" i="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bl.a</a:t>
            </a:r>
            <a:r>
              <a:rPr lang="sv-SE" sz="14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742950" lvl="1" indent="-285750">
              <a:buFont typeface="Arial" panose="020B0604020202020204" pitchFamily="34" charset="0"/>
              <a:buChar char="•"/>
            </a:pPr>
            <a:r>
              <a:rPr lang="sv-SE" sz="14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Inom ramen för regeringsuppdraget om att stödja länsstyrelserna i implementeringen av den nationella folkhälsopolitiken</a:t>
            </a:r>
          </a:p>
          <a:p>
            <a:pPr marL="742950" lvl="1" indent="-285750">
              <a:buFont typeface="Arial" panose="020B0604020202020204" pitchFamily="34" charset="0"/>
              <a:buChar char="•"/>
            </a:pPr>
            <a:r>
              <a:rPr lang="sv-SE" sz="14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SKR:s nätverk</a:t>
            </a:r>
          </a:p>
          <a:p>
            <a:pPr marL="285750" indent="-285750">
              <a:buFont typeface="Arial" panose="020B0604020202020204" pitchFamily="34" charset="0"/>
              <a:buChar char="•"/>
            </a:pPr>
            <a:r>
              <a:rPr lang="sv-SE" sz="14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FoHM samordnar statliga myndigheter på nationell nivå för att tillsammans identifiera och prioritera gemensamma insatser utifrån uppföljningen, behov på lokal och regional nivå samt egna identifierade behov. Det sker inom flera arenor och omfattar flera aktiviteter:</a:t>
            </a:r>
          </a:p>
          <a:p>
            <a:pPr marL="742950" lvl="1" indent="-285750">
              <a:buFont typeface="Arial" panose="020B0604020202020204" pitchFamily="34" charset="0"/>
              <a:buChar char="•"/>
            </a:pPr>
            <a:r>
              <a:rPr lang="sv-SE" sz="14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FoHMs nätverk för kärnmyndigheter. </a:t>
            </a:r>
          </a:p>
          <a:p>
            <a:pPr marL="742950" lvl="1" indent="-285750">
              <a:buFont typeface="Arial" panose="020B0604020202020204" pitchFamily="34" charset="0"/>
              <a:buChar char="•"/>
            </a:pPr>
            <a:r>
              <a:rPr lang="sv-SE" sz="14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GD-Forum för Agenda 2030 </a:t>
            </a:r>
          </a:p>
          <a:p>
            <a:pPr marL="742950" lvl="1" indent="-285750">
              <a:buFont typeface="Arial" panose="020B0604020202020204" pitchFamily="34" charset="0"/>
              <a:buChar char="•"/>
            </a:pPr>
            <a:r>
              <a:rPr lang="sv-SE" sz="14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Samlande och stödjande aktiviteter mot berörda aktörer så som seminarier och material för kunskapshöjning och utvecklingsarbete.</a:t>
            </a:r>
          </a:p>
          <a:p>
            <a:pPr marL="285750" indent="-285750">
              <a:buFont typeface="Arial" panose="020B0604020202020204" pitchFamily="34" charset="0"/>
              <a:buChar char="•"/>
            </a:pPr>
            <a:r>
              <a:rPr lang="sv-SE" sz="14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När behov finns görs fördjupade analyser, aningen i egen regi av FoHM eller tillsammans med andra myndigheter. Det kan ske i olika former, </a:t>
            </a:r>
            <a:r>
              <a:rPr lang="sv-SE" sz="1400" b="0" i="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t.ex</a:t>
            </a:r>
            <a:r>
              <a:rPr lang="sv-SE" sz="14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742950" lvl="1" indent="-285750">
              <a:buFont typeface="Arial" panose="020B0604020202020204" pitchFamily="34" charset="0"/>
              <a:buChar char="•"/>
            </a:pPr>
            <a:r>
              <a:rPr lang="sv-SE" sz="14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Fördjupande rapporter</a:t>
            </a:r>
          </a:p>
          <a:p>
            <a:pPr marL="742950" lvl="1" indent="-285750">
              <a:buFont typeface="Arial" panose="020B0604020202020204" pitchFamily="34" charset="0"/>
              <a:buChar char="•"/>
            </a:pPr>
            <a:r>
              <a:rPr lang="sv-SE" sz="14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Fördjupande kunskapsseminarier</a:t>
            </a:r>
          </a:p>
          <a:p>
            <a:pPr marL="285750" indent="-285750">
              <a:buFont typeface="Arial" panose="020B0604020202020204" pitchFamily="34" charset="0"/>
              <a:buChar char="•"/>
            </a:pPr>
            <a:r>
              <a:rPr lang="sv-SE" sz="14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Till sist sprids resultaten i syfte att nå ut med kunskap och bidra till utveckling. Här använda flera kanaler, </a:t>
            </a:r>
            <a:r>
              <a:rPr lang="sv-SE" sz="1400" b="0" i="0" kern="1200" baseline="0" dirty="0" err="1"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t.ex</a:t>
            </a:r>
            <a:r>
              <a:rPr lang="sv-SE" sz="14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
            </a:r>
          </a:p>
          <a:p>
            <a:pPr marL="742950" lvl="1" indent="-285750">
              <a:buFont typeface="Arial" panose="020B0604020202020204" pitchFamily="34" charset="0"/>
              <a:buChar char="•"/>
            </a:pPr>
            <a:r>
              <a:rPr lang="sv-SE" sz="14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Tema Folkhälsa</a:t>
            </a:r>
          </a:p>
          <a:p>
            <a:pPr marL="742950" lvl="1" indent="-285750">
              <a:buFont typeface="Arial" panose="020B0604020202020204" pitchFamily="34" charset="0"/>
              <a:buChar char="•"/>
            </a:pPr>
            <a:r>
              <a:rPr lang="sv-SE" sz="14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Mötesplats Social Hållbarhet</a:t>
            </a:r>
          </a:p>
          <a:p>
            <a:pPr marL="742950" lvl="1" indent="-285750">
              <a:buFont typeface="Arial" panose="020B0604020202020204" pitchFamily="34" charset="0"/>
              <a:buChar char="•"/>
            </a:pPr>
            <a:r>
              <a:rPr lang="sv-SE" sz="14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Sociala medier</a:t>
            </a:r>
            <a:endParaRPr lang="sv-SE" sz="14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sv-SE" sz="14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Hur</a:t>
            </a:r>
            <a:r>
              <a:rPr lang="sv-SE" sz="14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FoHM arbetar; med vilka aktörer, genom vilka arenor och vilka produkter det resulterar i m.m. utvecklas kontinuerligt och efter behov.</a:t>
            </a:r>
            <a:endParaRPr lang="sv-SE" sz="14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t>13</a:t>
            </a:fld>
            <a:endParaRPr lang="sv-SE" dirty="0"/>
          </a:p>
        </p:txBody>
      </p:sp>
    </p:spTree>
    <p:extLst>
      <p:ext uri="{BB962C8B-B14F-4D97-AF65-F5344CB8AC3E}">
        <p14:creationId xmlns:p14="http://schemas.microsoft.com/office/powerpoint/2010/main" val="2501470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Syfte</a:t>
            </a:r>
            <a:r>
              <a:rPr lang="sv-SE" b="1" i="1" baseline="0" dirty="0" smtClean="0"/>
              <a:t> med avsnittet: </a:t>
            </a:r>
            <a:r>
              <a:rPr lang="sv-SE" b="0" i="1" baseline="0" dirty="0" smtClean="0"/>
              <a:t>Att visa på några av Folkhälsomyndighetens produkter som kan fungera som verktyg och stöd i arbetet samt inspirera till att använda dem.</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14</a:t>
            </a:fld>
            <a:endParaRPr lang="sv-SE" dirty="0"/>
          </a:p>
        </p:txBody>
      </p:sp>
    </p:spTree>
    <p:extLst>
      <p:ext uri="{BB962C8B-B14F-4D97-AF65-F5344CB8AC3E}">
        <p14:creationId xmlns:p14="http://schemas.microsoft.com/office/powerpoint/2010/main" val="3649028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några av produkterna som kan fungera som verktyg och stöd i arbetet.</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Övrigt:</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Vis</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gärna de verktyg och stöd som kan vara relevanta på webben.</a:t>
            </a: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15</a:t>
            </a:fld>
            <a:endParaRPr lang="sv-SE" dirty="0"/>
          </a:p>
        </p:txBody>
      </p:sp>
    </p:spTree>
    <p:extLst>
      <p:ext uri="{BB962C8B-B14F-4D97-AF65-F5344CB8AC3E}">
        <p14:creationId xmlns:p14="http://schemas.microsoft.com/office/powerpoint/2010/main" val="272917801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några av produkterna som kan fungera som verktyg och stöd i arbetet.</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Övrigt:</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Vis</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gärna de verktyg och stöd som kan vara relevanta på webben.</a:t>
            </a: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16</a:t>
            </a:fld>
            <a:endParaRPr lang="sv-SE" dirty="0"/>
          </a:p>
        </p:txBody>
      </p:sp>
    </p:spTree>
    <p:extLst>
      <p:ext uri="{BB962C8B-B14F-4D97-AF65-F5344CB8AC3E}">
        <p14:creationId xmlns:p14="http://schemas.microsoft.com/office/powerpoint/2010/main" val="2834292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några av produkterna som kan fungera som verktyg och stöd i arbetet.</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Övrigt:</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Vis</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 gärna de verktyg och stöd som kan vara relevanta på webben.</a:t>
            </a:r>
            <a:endPar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17</a:t>
            </a:fld>
            <a:endParaRPr lang="sv-SE" dirty="0"/>
          </a:p>
        </p:txBody>
      </p:sp>
    </p:spTree>
    <p:extLst>
      <p:ext uri="{BB962C8B-B14F-4D97-AF65-F5344CB8AC3E}">
        <p14:creationId xmlns:p14="http://schemas.microsoft.com/office/powerpoint/2010/main" val="1097789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fld id="{8B5362E9-56F8-4489-B0BC-0270E33C950D}" type="slidenum">
              <a:rPr lang="sv-SE" smtClean="0"/>
              <a:pPr/>
              <a:t>18</a:t>
            </a:fld>
            <a:endParaRPr lang="sv-SE" dirty="0"/>
          </a:p>
        </p:txBody>
      </p:sp>
    </p:spTree>
    <p:extLst>
      <p:ext uri="{BB962C8B-B14F-4D97-AF65-F5344CB8AC3E}">
        <p14:creationId xmlns:p14="http://schemas.microsoft.com/office/powerpoint/2010/main" val="3509072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kortfattat beskriva och sammanfatta hur Folkhälsomyndigheten arbetar med genomförandet av den nationella folkhälsopolitiken.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Folkhälsomyndigheten konkretiserar</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innehållet i det folkhälsopolitiska ramverket genom att tydliggöra</a:t>
            </a:r>
          </a:p>
          <a:p>
            <a:pPr marL="628650" lvl="1" indent="-171450">
              <a:buFont typeface="Courier New" panose="02070309020205020404" pitchFamily="49" charset="0"/>
              <a:buChar char="o"/>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 fokusområden och indikatorer som finns framtagna för respektive målområde och relevanta hälsoutfall</a:t>
            </a:r>
          </a:p>
          <a:p>
            <a:pPr marL="628650" lvl="1" indent="-171450">
              <a:buFont typeface="Courier New" panose="02070309020205020404" pitchFamily="49" charset="0"/>
              <a:buChar char="o"/>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Relevanta nationella mål inom andra delområden (tidigare politikområden) än folkhälsopolitiken som illustrerar folkhälsopolitikens tvärsektoriella karaktär och ger en bild av utmaningarna med att styra, följa upp och samordna området.</a:t>
            </a:r>
          </a:p>
          <a:p>
            <a:pPr marL="628650" lvl="1" indent="-171450">
              <a:buFont typeface="Courier New" panose="02070309020205020404" pitchFamily="49" charset="0"/>
              <a:buChar char="o"/>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Aktörer som är särskilt </a:t>
            </a:r>
            <a:r>
              <a:rPr lang="sv-SE" dirty="0" smtClean="0"/>
              <a:t>viktiga för arbetet att bidra till det övergripande folkhälsopolitiska målet.</a:t>
            </a:r>
            <a:r>
              <a:rPr lang="sv-SE" baseline="0" dirty="0" smtClean="0"/>
              <a:t> Flera nödvändiga insatser ligger utanför folkhälsopolitikens mandat och hanteras huvudsakligen av andra myndigheter, vilket innebär att det är många aktörer som har ansvar för frågor som rör folkhälsan. </a:t>
            </a:r>
            <a:endPar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Folkhälsomyndigheten har tagit fram en modell för kunskapsbaserat arbete med fyra delar och myndigheten utgår från</a:t>
            </a:r>
            <a:r>
              <a:rPr lang="sv-SE" dirty="0" smtClean="0"/>
              <a:t> denna modell</a:t>
            </a:r>
            <a:r>
              <a:rPr lang="sv-SE" baseline="0" dirty="0" smtClean="0"/>
              <a:t> </a:t>
            </a:r>
            <a:r>
              <a:rPr lang="sv-SE" dirty="0" smtClean="0"/>
              <a:t>för att samla, stödja och driva på det nationella folkhälsoarbetet.</a:t>
            </a:r>
            <a:endPar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Arbetet utgår från uppföljning och lägesbilder och utformas från evidens- och erfarenhetsbaserade metoder. Överlag innebär det ett mer systematiskt och strukturerat arbete för att uppnå en god och jämlik hälsa. </a:t>
            </a:r>
            <a:endParaRPr lang="en-US" dirty="0" smtClean="0"/>
          </a:p>
          <a:p>
            <a:endParaRPr lang="sv-SE" b="0" dirty="0" smtClean="0"/>
          </a:p>
        </p:txBody>
      </p:sp>
      <p:sp>
        <p:nvSpPr>
          <p:cNvPr id="4" name="Platshållare för bildnummer 3"/>
          <p:cNvSpPr>
            <a:spLocks noGrp="1"/>
          </p:cNvSpPr>
          <p:nvPr>
            <p:ph type="sldNum" sz="quarter" idx="10"/>
          </p:nvPr>
        </p:nvSpPr>
        <p:spPr/>
        <p:txBody>
          <a:bodyPr/>
          <a:lstStyle/>
          <a:p>
            <a:fld id="{8B5362E9-56F8-4489-B0BC-0270E33C950D}" type="slidenum">
              <a:rPr lang="sv-SE" smtClean="0"/>
              <a:t>3</a:t>
            </a:fld>
            <a:endParaRPr lang="sv-SE" dirty="0"/>
          </a:p>
        </p:txBody>
      </p:sp>
    </p:spTree>
    <p:extLst>
      <p:ext uri="{BB962C8B-B14F-4D97-AF65-F5344CB8AC3E}">
        <p14:creationId xmlns:p14="http://schemas.microsoft.com/office/powerpoint/2010/main" val="1635556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arbetsmodellen och dess fyra delar.</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endParaRPr lang="sv-SE" dirty="0" smtClean="0"/>
          </a:p>
          <a:p>
            <a:pPr marL="171450" indent="-171450">
              <a:buFont typeface="Arial" panose="020B0604020202020204" pitchFamily="34" charset="0"/>
              <a:buChar char="•"/>
            </a:pPr>
            <a:r>
              <a:rPr lang="sv-SE" dirty="0" smtClean="0"/>
              <a:t>Modellens utgångspunkt</a:t>
            </a:r>
            <a:r>
              <a:rPr lang="sv-SE" baseline="0" dirty="0" smtClean="0"/>
              <a:t> och </a:t>
            </a:r>
            <a:r>
              <a:rPr lang="sv-SE" dirty="0" smtClean="0"/>
              <a:t>motor </a:t>
            </a:r>
            <a:r>
              <a:rPr lang="sv-SE" baseline="0" dirty="0" smtClean="0"/>
              <a:t>är det s</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amlade uppföljningssystem för en god och jämlik hälsa,</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Folkhälsan i Sverige, och dess kärnindikatorer. Det utgår från det folkhälsopolitiska ramverket med de åtta målområdena och olika aspekter av hälsa. Sammantaget visar uppföljningen på utvecklingen mot det övergripande folkhälsopolitiska målet.</a:t>
            </a:r>
          </a:p>
          <a:p>
            <a:pPr marL="171450" indent="-171450">
              <a:buFont typeface="Arial" panose="020B0604020202020204" pitchFamily="34" charset="0"/>
              <a:buChar char="•"/>
            </a:pPr>
            <a:r>
              <a:rPr lang="sv-SE" dirty="0" smtClean="0"/>
              <a:t>Med grunden i uppföljningen samordnas</a:t>
            </a:r>
            <a:r>
              <a:rPr lang="sv-SE" baseline="0" dirty="0" smtClean="0"/>
              <a:t> relevanta aktörer, på alla nivåer, för att kunna genomföra sina respektive uppdrag ännu bättre och bidra till det gemensamma arbetet. </a:t>
            </a:r>
          </a:p>
          <a:p>
            <a:pPr marL="171450" indent="-171450">
              <a:buFont typeface="Arial" panose="020B0604020202020204" pitchFamily="34" charset="0"/>
              <a:buChar char="•"/>
            </a:pPr>
            <a:r>
              <a:rPr lang="sv-SE" baseline="0" dirty="0" smtClean="0"/>
              <a:t>Genom samordningen kan flera aktörer gemensamt identifiera behov av ny kunskap och antingen enskilt eller tillsammans genomföra fördjupade analyser.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baseline="0" dirty="0" smtClean="0"/>
              <a:t>Och slutligen sprids befintlig och ny kunskap till relevanta aktörer på ett gemensamt och samordnat tillvägagångssätt.</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baseline="0" dirty="0" smtClean="0"/>
              <a:t>De olika stegen i modellen är inte exakt avgränsade och olika aktörer tillför sina specifika kompetenser och kunskaper. Samspelet mellan olika nivåer och hur olika aktörer bidrar till eller tar del av modellen delar är fortfarande under utveckling. Därför beskrivs modellen på en övergripande nivå i den här presentationen.</a:t>
            </a:r>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4</a:t>
            </a:fld>
            <a:endParaRPr lang="sv-SE" dirty="0"/>
          </a:p>
        </p:txBody>
      </p:sp>
    </p:spTree>
    <p:extLst>
      <p:ext uri="{BB962C8B-B14F-4D97-AF65-F5344CB8AC3E}">
        <p14:creationId xmlns:p14="http://schemas.microsoft.com/office/powerpoint/2010/main" val="1957400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beskriva utgångspunkterna för Folkhälsomyndighetens arbetet inom ramen för genomförandet av folkhälsopolitiken.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b="0" dirty="0" smtClean="0"/>
              <a:t>Folkhälsomyndigheten arbetar för att </a:t>
            </a:r>
            <a:r>
              <a:rPr lang="sv-S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aktörer själva och gemensamt löpande arbetar mer med det nationella folkhälsoarbetet.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Arbetet utgår från den befintliga statliga styrningen och ansvarsfördelningen mellan myndigheter och det ansvar för att samverka som myndigheter har enligt myndighetsförordningen och förvaltningslagen.</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Arbetet</a:t>
            </a:r>
            <a:r>
              <a:rPr lang="sv-SE" sz="120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ska vara behovsstyrt utifrån uppföljningens resultat samt genom den kunskap och inspel som fås genom samverkan med aktörer på olika nivåer, t.ex. statliga myndigheter, länsstyrelser, regioner, kommuner och civilsamhället.</a:t>
            </a:r>
            <a:endParaRPr lang="sv-SE" sz="120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endParaRPr lang="sv-SE" b="0"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t>5</a:t>
            </a:fld>
            <a:endParaRPr lang="sv-SE" dirty="0"/>
          </a:p>
        </p:txBody>
      </p:sp>
    </p:spTree>
    <p:extLst>
      <p:ext uri="{BB962C8B-B14F-4D97-AF65-F5344CB8AC3E}">
        <p14:creationId xmlns:p14="http://schemas.microsoft.com/office/powerpoint/2010/main" val="264498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1" i="1" dirty="0" smtClean="0"/>
              <a:t>Syfte</a:t>
            </a:r>
            <a:r>
              <a:rPr lang="sv-SE" b="1" i="1" baseline="0" dirty="0" smtClean="0"/>
              <a:t> med kapitlet: </a:t>
            </a:r>
            <a:r>
              <a:rPr lang="sv-SE" b="0" i="1" baseline="0" dirty="0" smtClean="0"/>
              <a:t>Att mer ingående beskriva de fyra delarna i som ingår i Folkhälsomyndighetens arbetsmodell för genomförandet </a:t>
            </a:r>
            <a:r>
              <a:rPr lang="sv-SE" i="1" dirty="0" smtClean="0"/>
              <a:t>av den nationella folkhälsopolitiken.</a:t>
            </a:r>
            <a:endParaRPr lang="sv-SE" i="1"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6</a:t>
            </a:fld>
            <a:endParaRPr lang="sv-SE" dirty="0"/>
          </a:p>
        </p:txBody>
      </p:sp>
    </p:spTree>
    <p:extLst>
      <p:ext uri="{BB962C8B-B14F-4D97-AF65-F5344CB8AC3E}">
        <p14:creationId xmlns:p14="http://schemas.microsoft.com/office/powerpoint/2010/main" val="2209144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kortfattat beskriva uppföljningen inom ramen för arbetet med att genomföra folkhälsopolitiken.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Folkhälsomyndighetens uppföljning görs under namnet Folkhälsan i Sverige </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och består av flera delar:</a:t>
            </a:r>
          </a:p>
          <a:p>
            <a:pPr marL="628650" lvl="1" indent="-171450">
              <a:buFont typeface="Courier New" panose="02070309020205020404" pitchFamily="49" charset="0"/>
              <a:buChar char="o"/>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En årsrapport som kommer i mars varje år och som är en </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sammanfattning av utvecklingen av folkhälsan och förutsättningar för hälsa utifrån det folkhälsopolitiska ramverkets övergripande mål och åtta målområden med särskild fokus på jämlik hälsa.</a:t>
            </a:r>
          </a:p>
          <a:p>
            <a:pPr marL="628650" lvl="1" indent="-171450">
              <a:buFont typeface="Courier New" panose="02070309020205020404" pitchFamily="49" charset="0"/>
              <a:buChar char="o"/>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Fördjupade</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resultat på webben med k</a:t>
            </a: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ärnindikatorer för de åtta målområdena och ett avsnitt om hälsa. Indikatorerna presenteras med text, interaktiva kartor och diagram, och statistiska analyser på separata webbrapportsidor. Sidorna uppdateras i takt med att ny statistik finns tillgänglig eller ny kunskap tas fram.</a:t>
            </a:r>
          </a:p>
          <a:p>
            <a:pPr marL="628650" lvl="1" indent="-171450">
              <a:buFont typeface="Courier New" panose="02070309020205020404" pitchFamily="49" charset="0"/>
              <a:buChar char="o"/>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Resultat på läns- och kommunnivå – ett webbaserat verktyg</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där man kan följa och hämta statistik på kärnindikatorer på läns- och kommunnivå.</a:t>
            </a:r>
          </a:p>
          <a:p>
            <a:pPr marL="171450" indent="-171450">
              <a:buFont typeface="Arial" panose="020B0604020202020204" pitchFamily="34" charset="0"/>
              <a:buChar char="•"/>
            </a:pP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Uppföljningens delar gör att det går att följa upp målet om en god och jämlik hälsa på alla nivåer.</a:t>
            </a:r>
          </a:p>
        </p:txBody>
      </p:sp>
      <p:sp>
        <p:nvSpPr>
          <p:cNvPr id="4" name="Platshållare för bildnummer 3"/>
          <p:cNvSpPr>
            <a:spLocks noGrp="1"/>
          </p:cNvSpPr>
          <p:nvPr>
            <p:ph type="sldNum" sz="quarter" idx="10"/>
          </p:nvPr>
        </p:nvSpPr>
        <p:spPr/>
        <p:txBody>
          <a:bodyPr/>
          <a:lstStyle/>
          <a:p>
            <a:fld id="{8B5362E9-56F8-4489-B0BC-0270E33C950D}" type="slidenum">
              <a:rPr lang="sv-SE" smtClean="0"/>
              <a:t>7</a:t>
            </a:fld>
            <a:endParaRPr lang="sv-SE" dirty="0"/>
          </a:p>
        </p:txBody>
      </p:sp>
    </p:spTree>
    <p:extLst>
      <p:ext uri="{BB962C8B-B14F-4D97-AF65-F5344CB8AC3E}">
        <p14:creationId xmlns:p14="http://schemas.microsoft.com/office/powerpoint/2010/main" val="1957253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visa hur målområde, fokusområde och uppföljningens indikatorer hänger samman.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indent="-171450">
              <a:buFont typeface="Arial" panose="020B0604020202020204" pitchFamily="34" charset="0"/>
              <a:buChar cha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Så</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här hänger uppföljningen ihop med det övergripande ramverket. </a:t>
            </a:r>
          </a:p>
          <a:p>
            <a:pPr marL="171450" indent="-171450">
              <a:buFont typeface="Arial" panose="020B0604020202020204" pitchFamily="34" charset="0"/>
              <a:buChar char="•"/>
            </a:pPr>
            <a:r>
              <a:rPr lang="sv-SE" dirty="0" smtClean="0"/>
              <a:t>Varje målområde består av ett antal fokusområden som i sin tur innehåller indikatorer av betydelse för en god och jämlik hälsa. </a:t>
            </a:r>
          </a:p>
          <a:p>
            <a:pPr marL="171450" indent="-171450">
              <a:buFont typeface="Arial" panose="020B0604020202020204" pitchFamily="34" charset="0"/>
              <a:buChar char="•"/>
            </a:pPr>
            <a:r>
              <a:rPr lang="sv-SE" dirty="0" smtClean="0"/>
              <a:t>Bland indikatorerna är</a:t>
            </a:r>
            <a:r>
              <a:rPr lang="sv-SE" baseline="0" dirty="0" smtClean="0"/>
              <a:t> sedan ett urval av k</a:t>
            </a:r>
            <a:r>
              <a:rPr lang="sv-SE" dirty="0" smtClean="0"/>
              <a:t>ärnindikatorer gjorda. För</a:t>
            </a:r>
            <a:r>
              <a:rPr lang="sv-SE" baseline="0" dirty="0" smtClean="0"/>
              <a:t> målområde 1 – tidiga livets villkor, som är exemplet här, så är de: </a:t>
            </a:r>
          </a:p>
          <a:p>
            <a:pPr marL="628650" lvl="1" indent="-171450">
              <a:buFont typeface="Arial" panose="020B0604020202020204" pitchFamily="34" charset="0"/>
              <a:buChar char="•"/>
            </a:pPr>
            <a:r>
              <a:rPr lang="sv-SE" i="1" dirty="0" smtClean="0"/>
              <a:t>Riskbruk av alkohol vid inskrivning i mödrahälsovården</a:t>
            </a:r>
          </a:p>
          <a:p>
            <a:pPr marL="628650" lvl="1" indent="-171450">
              <a:buFont typeface="Arial" panose="020B0604020202020204" pitchFamily="34" charset="0"/>
              <a:buChar char="•"/>
            </a:pPr>
            <a:r>
              <a:rPr lang="sv-SE" i="1" dirty="0" smtClean="0"/>
              <a:t>Barn inskrivna i förskola, 3 års ålder</a:t>
            </a:r>
          </a:p>
          <a:p>
            <a:pPr marL="628650" lvl="1" indent="-171450">
              <a:buFont typeface="Arial" panose="020B0604020202020204" pitchFamily="34" charset="0"/>
              <a:buChar char="•"/>
            </a:pPr>
            <a:r>
              <a:rPr lang="sv-SE" i="1" dirty="0" smtClean="0"/>
              <a:t>Förskollärare med pedagogisk högskoleexamen</a:t>
            </a:r>
          </a:p>
          <a:p>
            <a:pPr marL="171450" indent="-171450">
              <a:buFont typeface="Arial" panose="020B0604020202020204" pitchFamily="34" charset="0"/>
              <a:buChar char="•"/>
            </a:pPr>
            <a:r>
              <a:rPr lang="sv-SE" dirty="0" smtClean="0"/>
              <a:t>Aspekterna av hälsa har valts utifrån sjukdomsbörda i befolkningen, men också med hänsyn till hur hälsan fördelas ojämlikt i populationen. </a:t>
            </a:r>
            <a:endPar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pPr marL="171450" indent="-171450">
              <a:buFont typeface="Arial" panose="020B0604020202020204" pitchFamily="34" charset="0"/>
              <a:buChar char="•"/>
            </a:pPr>
            <a:r>
              <a:rPr lang="sv-SE" dirty="0" smtClean="0"/>
              <a:t>Vissa luckor har identifierats där det idag saknas data eller utvecklade indikatorer. Dessa är markerade som</a:t>
            </a:r>
            <a:r>
              <a:rPr lang="sv-SE" baseline="0" dirty="0" smtClean="0"/>
              <a:t> u</a:t>
            </a:r>
            <a:r>
              <a:rPr lang="sv-SE" dirty="0" smtClean="0"/>
              <a:t>tvecklingsområde (UO)</a:t>
            </a:r>
            <a:r>
              <a:rPr lang="sv-SE" baseline="0" dirty="0" smtClean="0"/>
              <a:t> eller u</a:t>
            </a:r>
            <a:r>
              <a:rPr lang="sv-SE" dirty="0" smtClean="0"/>
              <a:t>tvecklingsindikator (UI)</a:t>
            </a:r>
          </a:p>
          <a:p>
            <a:endParaRPr lang="sv-SE" dirty="0"/>
          </a:p>
        </p:txBody>
      </p:sp>
      <p:sp>
        <p:nvSpPr>
          <p:cNvPr id="4" name="Platshållare för bildnummer 3"/>
          <p:cNvSpPr>
            <a:spLocks noGrp="1"/>
          </p:cNvSpPr>
          <p:nvPr>
            <p:ph type="sldNum" sz="quarter" idx="10"/>
          </p:nvPr>
        </p:nvSpPr>
        <p:spPr/>
        <p:txBody>
          <a:bodyPr/>
          <a:lstStyle/>
          <a:p>
            <a:fld id="{8B5362E9-56F8-4489-B0BC-0270E33C950D}" type="slidenum">
              <a:rPr lang="sv-SE" smtClean="0"/>
              <a:pPr/>
              <a:t>8</a:t>
            </a:fld>
            <a:endParaRPr lang="sv-SE" dirty="0"/>
          </a:p>
        </p:txBody>
      </p:sp>
    </p:spTree>
    <p:extLst>
      <p:ext uri="{BB962C8B-B14F-4D97-AF65-F5344CB8AC3E}">
        <p14:creationId xmlns:p14="http://schemas.microsoft.com/office/powerpoint/2010/main" val="3552543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beskriva kärnindikatorernas syfte och vad de ska ge svar på.</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sz="1200" b="0"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Det behövs många indikatorer för att täcka bredden och komplexiteten. Men det behöver även finnas möjlighet till överblickbarhet och fokus, därför tog</a:t>
            </a:r>
            <a:r>
              <a:rPr lang="sv-SE" sz="1200" b="0" i="0"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Folkhälsomyndigheten fram kärnindikatorer för respektive målområde samt hälsoutfall.</a:t>
            </a:r>
            <a:endParaRPr lang="sv-SE" dirty="0" smtClean="0"/>
          </a:p>
          <a:p>
            <a:pPr marL="171450" indent="-171450">
              <a:buFont typeface="Arial" panose="020B0604020202020204" pitchFamily="34" charset="0"/>
              <a:buChar char="•"/>
            </a:pPr>
            <a:r>
              <a:rPr lang="sv-SE" dirty="0" smtClean="0"/>
              <a:t>Syftet med urvalet av kärnindikatorer är att på ett samlat sätt kunna följa upp det övergripande folkhälsopolitiska målet utifrån folkhälsopolitikens åtta målområden samt med ett antal generella hälsomått som sammanfattar hälsotillståndet. </a:t>
            </a:r>
          </a:p>
          <a:p>
            <a:pPr marL="628650" lvl="1" indent="-171450">
              <a:buFont typeface="Arial" panose="020B0604020202020204" pitchFamily="34" charset="0"/>
              <a:buChar char="•"/>
            </a:pPr>
            <a:r>
              <a:rPr lang="sv-SE" dirty="0" smtClean="0"/>
              <a:t>Går</a:t>
            </a:r>
            <a:r>
              <a:rPr lang="sv-SE" baseline="0" dirty="0" smtClean="0"/>
              <a:t> </a:t>
            </a:r>
            <a:r>
              <a:rPr lang="sv-SE" dirty="0" smtClean="0"/>
              <a:t>respektive målområde, och därtill hörande politikområden, åt rätt håll?</a:t>
            </a:r>
          </a:p>
          <a:p>
            <a:pPr marL="628650" marR="0" lvl="1"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dirty="0" smtClean="0"/>
              <a:t>Hur är den generella hälsoutvecklingen och vilka hälsoaspekter som ligger bakom utvecklingen?</a:t>
            </a:r>
          </a:p>
          <a:p>
            <a:pPr marL="457200" lvl="1" indent="0">
              <a:buFont typeface="Arial" panose="020B0604020202020204" pitchFamily="34" charset="0"/>
              <a:buNone/>
            </a:pPr>
            <a:endParaRPr lang="sv-SE" dirty="0" smtClean="0"/>
          </a:p>
        </p:txBody>
      </p:sp>
      <p:sp>
        <p:nvSpPr>
          <p:cNvPr id="4" name="Platshållare för bildnummer 3"/>
          <p:cNvSpPr>
            <a:spLocks noGrp="1"/>
          </p:cNvSpPr>
          <p:nvPr>
            <p:ph type="sldNum" sz="quarter" idx="10"/>
          </p:nvPr>
        </p:nvSpPr>
        <p:spPr/>
        <p:txBody>
          <a:bodyPr/>
          <a:lstStyle/>
          <a:p>
            <a:fld id="{8B5362E9-56F8-4489-B0BC-0270E33C950D}" type="slidenum">
              <a:rPr lang="sv-SE" smtClean="0"/>
              <a:t>9</a:t>
            </a:fld>
            <a:endParaRPr lang="sv-SE" dirty="0"/>
          </a:p>
        </p:txBody>
      </p:sp>
    </p:spTree>
    <p:extLst>
      <p:ext uri="{BB962C8B-B14F-4D97-AF65-F5344CB8AC3E}">
        <p14:creationId xmlns:p14="http://schemas.microsoft.com/office/powerpoint/2010/main" val="23452639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sv-SE" sz="1200" b="1" i="1"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Syfte</a:t>
            </a:r>
            <a:r>
              <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 med bilden: </a:t>
            </a:r>
            <a:r>
              <a:rPr lang="sv-SE" sz="1200" b="0"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Att kortfattat beskriva samordningen inom ramen för arbetet med att genomföra folkhälsopolitiken.</a:t>
            </a:r>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endParaRPr lang="sv-SE" sz="1200" b="1" i="1" kern="1200" baseline="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endParaRPr>
          </a:p>
          <a:p>
            <a:r>
              <a:rPr lang="sv-SE" sz="1200" b="1" i="0" kern="1200" dirty="0" smtClean="0">
                <a:solidFill>
                  <a:schemeClr val="tx1"/>
                </a:solidFill>
                <a:effectLst/>
                <a:latin typeface="Tahoma" panose="020B0604030504040204" pitchFamily="34" charset="0"/>
                <a:ea typeface="Tahoma" panose="020B0604030504040204" pitchFamily="34" charset="0"/>
                <a:cs typeface="Tahoma" panose="020B0604030504040204" pitchFamily="34" charset="0"/>
              </a:rPr>
              <a:t>Talepunkter:</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dirty="0" smtClean="0"/>
              <a:t>Det finns redan många forum för kunskapsutbyte om specifika sakfrågor men det behövs också samordning kring det övergripande</a:t>
            </a:r>
            <a:r>
              <a:rPr lang="sv-SE" baseline="0" dirty="0" smtClean="0"/>
              <a:t> och generella folkhälsoarbetet för att </a:t>
            </a:r>
            <a:r>
              <a:rPr lang="sv-SE" dirty="0" smtClean="0"/>
              <a:t>aktörer ska kunna utbyta kunskap och ta ett gemensamt ansvar för arbetet med en god och jämlik hälsa.</a:t>
            </a:r>
          </a:p>
          <a:p>
            <a:pPr marL="171450" indent="-171450">
              <a:buFont typeface="Arial" panose="020B0604020202020204" pitchFamily="34" charset="0"/>
              <a:buChar char="•"/>
            </a:pPr>
            <a:r>
              <a:rPr lang="sv-SE" dirty="0" smtClean="0"/>
              <a:t>De statliga myndigheterna behöver i större utsträckning arbeta tillsammans för att identifiera områden där ytterligare kunskap och insatser behövs.</a:t>
            </a:r>
            <a:r>
              <a:rPr lang="sv-SE" baseline="0" dirty="0" smtClean="0"/>
              <a:t> Både utifrån uppföljningen och i samverkan med lokal och regional nivå.</a:t>
            </a:r>
            <a:endParaRPr lang="sv-SE" dirty="0" smtClean="0"/>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sv-SE" dirty="0" smtClean="0"/>
              <a:t>Folkhälsomyndigheten kan bidra till samordning av myndigheter för att utveckla kunskapsstöd för olika målgrupper, baserat på inhämtade behov. Samordningen syftar också till att skapa arenor och former där viktiga aktörer samlas och stöds för att själva och löpande arbeta med genomförandet av den nationella folkhälsopolitiken.</a:t>
            </a:r>
          </a:p>
        </p:txBody>
      </p:sp>
      <p:sp>
        <p:nvSpPr>
          <p:cNvPr id="4" name="Platshållare för bildnummer 3"/>
          <p:cNvSpPr>
            <a:spLocks noGrp="1"/>
          </p:cNvSpPr>
          <p:nvPr>
            <p:ph type="sldNum" sz="quarter" idx="10"/>
          </p:nvPr>
        </p:nvSpPr>
        <p:spPr/>
        <p:txBody>
          <a:bodyPr/>
          <a:lstStyle/>
          <a:p>
            <a:fld id="{8B5362E9-56F8-4489-B0BC-0270E33C950D}" type="slidenum">
              <a:rPr lang="sv-SE" smtClean="0"/>
              <a:t>10</a:t>
            </a:fld>
            <a:endParaRPr lang="sv-SE" dirty="0"/>
          </a:p>
        </p:txBody>
      </p:sp>
    </p:spTree>
    <p:extLst>
      <p:ext uri="{BB962C8B-B14F-4D97-AF65-F5344CB8AC3E}">
        <p14:creationId xmlns:p14="http://schemas.microsoft.com/office/powerpoint/2010/main" val="13729235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93600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640000" cy="838944"/>
          </a:xfrm>
        </p:spPr>
        <p:txBody>
          <a:bodyPr/>
          <a:lstStyle>
            <a:lvl1pPr marL="0" indent="0" algn="l">
              <a:lnSpc>
                <a:spcPts val="3000"/>
              </a:lnSpc>
              <a:spcBef>
                <a:spcPts val="600"/>
              </a:spcBef>
              <a:spcAft>
                <a:spcPts val="300"/>
              </a:spcAft>
              <a:buNone/>
              <a:defRPr sz="2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pic>
        <p:nvPicPr>
          <p:cNvPr id="5" name="Bildobjekt 4" descr="Folkhälsomyndighe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Tree>
    <p:extLst>
      <p:ext uri="{BB962C8B-B14F-4D97-AF65-F5344CB8AC3E}">
        <p14:creationId xmlns:p14="http://schemas.microsoft.com/office/powerpoint/2010/main" val="3995288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nehåll tre delar">
    <p:bg>
      <p:bgRef idx="1001">
        <a:schemeClr val="bg1"/>
      </p:bgRef>
    </p:bg>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solidFill>
                  <a:schemeClr val="tx1"/>
                </a:solidFill>
              </a:defRPr>
            </a:lvl1pPr>
          </a:lstStyle>
          <a:p>
            <a:r>
              <a:rPr lang="sv-SE" dirty="0"/>
              <a:t>Rubrik</a:t>
            </a:r>
          </a:p>
        </p:txBody>
      </p:sp>
      <p:sp>
        <p:nvSpPr>
          <p:cNvPr id="5" name="Platshållare för text 4"/>
          <p:cNvSpPr>
            <a:spLocks noGrp="1"/>
          </p:cNvSpPr>
          <p:nvPr>
            <p:ph type="body" sz="quarter" idx="15"/>
          </p:nvPr>
        </p:nvSpPr>
        <p:spPr>
          <a:xfrm>
            <a:off x="911225"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smtClean="0"/>
              <a:t>Redigera format för bakgrundstext</a:t>
            </a:r>
          </a:p>
          <a:p>
            <a:pPr lvl="1"/>
            <a:r>
              <a:rPr lang="sv-SE" smtClean="0"/>
              <a:t>Nivå två</a:t>
            </a:r>
          </a:p>
        </p:txBody>
      </p:sp>
      <p:sp>
        <p:nvSpPr>
          <p:cNvPr id="11" name="Platshållare för bild 10"/>
          <p:cNvSpPr>
            <a:spLocks noGrp="1"/>
          </p:cNvSpPr>
          <p:nvPr>
            <p:ph type="pic" sz="quarter" idx="12"/>
          </p:nvPr>
        </p:nvSpPr>
        <p:spPr>
          <a:xfrm>
            <a:off x="1271225"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smtClean="0"/>
              <a:t>Klicka på ikonen för att lägga till en bild</a:t>
            </a:r>
            <a:endParaRPr lang="sv-SE" dirty="0"/>
          </a:p>
        </p:txBody>
      </p:sp>
      <p:sp>
        <p:nvSpPr>
          <p:cNvPr id="16" name="Platshållare för text 4"/>
          <p:cNvSpPr>
            <a:spLocks noGrp="1"/>
          </p:cNvSpPr>
          <p:nvPr>
            <p:ph type="body" sz="quarter" idx="16"/>
          </p:nvPr>
        </p:nvSpPr>
        <p:spPr>
          <a:xfrm>
            <a:off x="4655324"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smtClean="0"/>
              <a:t>Redigera format för bakgrundstext</a:t>
            </a:r>
          </a:p>
          <a:p>
            <a:pPr lvl="1"/>
            <a:r>
              <a:rPr lang="sv-SE" smtClean="0"/>
              <a:t>Nivå två</a:t>
            </a:r>
          </a:p>
        </p:txBody>
      </p:sp>
      <p:sp>
        <p:nvSpPr>
          <p:cNvPr id="17" name="Platshållare för bild 10"/>
          <p:cNvSpPr>
            <a:spLocks noGrp="1"/>
          </p:cNvSpPr>
          <p:nvPr>
            <p:ph type="pic" sz="quarter" idx="18"/>
          </p:nvPr>
        </p:nvSpPr>
        <p:spPr>
          <a:xfrm>
            <a:off x="5015324"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smtClean="0"/>
              <a:t>Klicka på ikonen för att lägga till en bild</a:t>
            </a:r>
            <a:endParaRPr lang="sv-SE" dirty="0"/>
          </a:p>
        </p:txBody>
      </p:sp>
      <p:sp>
        <p:nvSpPr>
          <p:cNvPr id="20" name="Platshållare för text 4"/>
          <p:cNvSpPr>
            <a:spLocks noGrp="1"/>
          </p:cNvSpPr>
          <p:nvPr>
            <p:ph type="body" sz="quarter" idx="17"/>
          </p:nvPr>
        </p:nvSpPr>
        <p:spPr>
          <a:xfrm>
            <a:off x="8399423" y="4365104"/>
            <a:ext cx="2880000" cy="1218838"/>
          </a:xfrm>
          <a:ln>
            <a:noFill/>
          </a:ln>
        </p:spPr>
        <p:txBody>
          <a:bodyPr/>
          <a:lstStyle>
            <a:lvl1pPr marL="0" indent="0" algn="ctr">
              <a:buNone/>
              <a:defRPr b="0">
                <a:solidFill>
                  <a:schemeClr val="tx1"/>
                </a:solidFill>
              </a:defRPr>
            </a:lvl1pPr>
            <a:lvl2pPr marL="0" indent="0" algn="ctr">
              <a:buNone/>
              <a:defRPr>
                <a:solidFill>
                  <a:schemeClr val="tx1"/>
                </a:solidFill>
              </a:defRPr>
            </a:lvl2pPr>
          </a:lstStyle>
          <a:p>
            <a:pPr lvl="0"/>
            <a:r>
              <a:rPr lang="sv-SE" smtClean="0"/>
              <a:t>Redigera format för bakgrundstext</a:t>
            </a:r>
          </a:p>
          <a:p>
            <a:pPr lvl="1"/>
            <a:r>
              <a:rPr lang="sv-SE" smtClean="0"/>
              <a:t>Nivå två</a:t>
            </a:r>
          </a:p>
        </p:txBody>
      </p:sp>
      <p:sp>
        <p:nvSpPr>
          <p:cNvPr id="18" name="Platshållare för bild 10"/>
          <p:cNvSpPr>
            <a:spLocks noGrp="1"/>
          </p:cNvSpPr>
          <p:nvPr>
            <p:ph type="pic" sz="quarter" idx="19"/>
          </p:nvPr>
        </p:nvSpPr>
        <p:spPr>
          <a:xfrm>
            <a:off x="8759423" y="1887888"/>
            <a:ext cx="2160000" cy="2160000"/>
          </a:xfrm>
          <a:prstGeom prst="ellipse">
            <a:avLst/>
          </a:prstGeom>
          <a:ln w="50800" cmpd="dbl">
            <a:solidFill>
              <a:schemeClr val="bg2"/>
            </a:solidFill>
          </a:ln>
          <a:effectLst>
            <a:outerShdw blurRad="127000" dist="38100" dir="2700000" algn="ctr" rotWithShape="0">
              <a:srgbClr val="000000">
                <a:alpha val="20000"/>
              </a:srgbClr>
            </a:outerShdw>
          </a:effectLst>
        </p:spPr>
        <p:txBody>
          <a:bodyPr/>
          <a:lstStyle/>
          <a:p>
            <a:r>
              <a:rPr lang="sv-SE" smtClean="0"/>
              <a:t>Klicka på ikonen för att lägga till en bild</a:t>
            </a:r>
            <a:endParaRPr lang="sv-SE" dirty="0"/>
          </a:p>
        </p:txBody>
      </p:sp>
      <p:sp>
        <p:nvSpPr>
          <p:cNvPr id="10" name="Platshållare för text 10"/>
          <p:cNvSpPr>
            <a:spLocks noGrp="1"/>
          </p:cNvSpPr>
          <p:nvPr>
            <p:ph type="body" sz="quarter" idx="11" hasCustomPrompt="1"/>
          </p:nvPr>
        </p:nvSpPr>
        <p:spPr>
          <a:xfrm rot="16200000">
            <a:off x="10217750" y="2085888"/>
            <a:ext cx="360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grpSp>
        <p:nvGrpSpPr>
          <p:cNvPr id="15" name="Grupp 14"/>
          <p:cNvGrpSpPr/>
          <p:nvPr userDrawn="1"/>
        </p:nvGrpSpPr>
        <p:grpSpPr>
          <a:xfrm>
            <a:off x="0" y="6619124"/>
            <a:ext cx="12192000" cy="50236"/>
            <a:chOff x="0" y="6619124"/>
            <a:chExt cx="12192000" cy="50236"/>
          </a:xfrm>
        </p:grpSpPr>
        <p:cxnSp>
          <p:nvCxnSpPr>
            <p:cNvPr id="19" name="Rak koppling 18"/>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21" name="Rak koppling 20"/>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8118153"/>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dslinje1 star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103680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2421530"/>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11" name="Platshållare för text 8"/>
          <p:cNvSpPr>
            <a:spLocks noGrp="1"/>
          </p:cNvSpPr>
          <p:nvPr>
            <p:ph type="body" sz="quarter" idx="12"/>
          </p:nvPr>
        </p:nvSpPr>
        <p:spPr>
          <a:xfrm flipH="1">
            <a:off x="6193704" y="3935328"/>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10" name="Platshållare för innehåll 2"/>
          <p:cNvSpPr>
            <a:spLocks noGrp="1"/>
          </p:cNvSpPr>
          <p:nvPr>
            <p:ph idx="10" hasCustomPrompt="1"/>
          </p:nvPr>
        </p:nvSpPr>
        <p:spPr>
          <a:xfrm>
            <a:off x="7639823" y="3410320"/>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cxnSp>
        <p:nvCxnSpPr>
          <p:cNvPr id="7" name="Rak koppling 6"/>
          <p:cNvCxnSpPr/>
          <p:nvPr userDrawn="1"/>
        </p:nvCxnSpPr>
        <p:spPr>
          <a:xfrm>
            <a:off x="6096000" y="1628775"/>
            <a:ext cx="0" cy="5229225"/>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36938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dslinje1 mit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3" y="568961"/>
            <a:ext cx="3816153"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1289683"/>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6" name="Platshållare för innehåll 2"/>
          <p:cNvSpPr>
            <a:spLocks noGrp="1"/>
          </p:cNvSpPr>
          <p:nvPr>
            <p:ph idx="10" hasCustomPrompt="1"/>
          </p:nvPr>
        </p:nvSpPr>
        <p:spPr>
          <a:xfrm>
            <a:off x="7641175" y="3410320"/>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11" name="Platshållare för text 8"/>
          <p:cNvSpPr>
            <a:spLocks noGrp="1"/>
          </p:cNvSpPr>
          <p:nvPr>
            <p:ph type="body" sz="quarter" idx="12"/>
          </p:nvPr>
        </p:nvSpPr>
        <p:spPr>
          <a:xfrm flipH="1">
            <a:off x="6193704" y="3935328"/>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cxnSp>
        <p:nvCxnSpPr>
          <p:cNvPr id="7" name="Rak koppling 6"/>
          <p:cNvCxnSpPr/>
          <p:nvPr userDrawn="1"/>
        </p:nvCxnSpPr>
        <p:spPr>
          <a:xfrm>
            <a:off x="6094973" y="0"/>
            <a:ext cx="5095" cy="685800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4165627"/>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dslinje1 slut">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3" y="569000"/>
            <a:ext cx="3816425" cy="252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
        <p:nvSpPr>
          <p:cNvPr id="9" name="Platshållare för text 8"/>
          <p:cNvSpPr>
            <a:spLocks noGrp="1"/>
          </p:cNvSpPr>
          <p:nvPr>
            <p:ph type="body" sz="quarter" idx="11"/>
          </p:nvPr>
        </p:nvSpPr>
        <p:spPr>
          <a:xfrm>
            <a:off x="4727848" y="1289722"/>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sp>
        <p:nvSpPr>
          <p:cNvPr id="11" name="Platshållare för text 8"/>
          <p:cNvSpPr>
            <a:spLocks noGrp="1"/>
          </p:cNvSpPr>
          <p:nvPr>
            <p:ph type="body" sz="quarter" idx="12"/>
          </p:nvPr>
        </p:nvSpPr>
        <p:spPr>
          <a:xfrm flipH="1">
            <a:off x="6183248" y="3400915"/>
            <a:ext cx="1285688" cy="1109984"/>
          </a:xfrm>
          <a:prstGeom prst="teardrop">
            <a:avLst/>
          </a:prstGeom>
          <a:noFill/>
          <a:ln w="50800" cmpd="dbl">
            <a:solidFill>
              <a:schemeClr val="bg2"/>
            </a:solidFill>
          </a:ln>
        </p:spPr>
        <p:txBody>
          <a:bodyPr lIns="0" tIns="0" rIns="0" bIns="0" anchor="ctr" anchorCtr="0">
            <a:normAutofit/>
          </a:bodyPr>
          <a:lstStyle>
            <a:lvl1pPr marL="0" indent="0" algn="ctr">
              <a:buNone/>
              <a:defRPr/>
            </a:lvl1pPr>
          </a:lstStyle>
          <a:p>
            <a:pPr lvl="0"/>
            <a:r>
              <a:rPr lang="sv-SE" smtClean="0"/>
              <a:t>Redigera format för bakgrundstext</a:t>
            </a:r>
          </a:p>
        </p:txBody>
      </p:sp>
      <p:cxnSp>
        <p:nvCxnSpPr>
          <p:cNvPr id="7" name="Rak koppling 6"/>
          <p:cNvCxnSpPr/>
          <p:nvPr userDrawn="1"/>
        </p:nvCxnSpPr>
        <p:spPr>
          <a:xfrm>
            <a:off x="6094973" y="0"/>
            <a:ext cx="0" cy="5389563"/>
          </a:xfrm>
          <a:prstGeom prst="line">
            <a:avLst/>
          </a:prstGeom>
          <a:ln w="57150">
            <a:solidFill>
              <a:srgbClr val="0065AC"/>
            </a:solidFill>
            <a:tailEnd type="oval" w="lg" len="lg"/>
          </a:ln>
        </p:spPr>
        <p:style>
          <a:lnRef idx="1">
            <a:schemeClr val="accent1"/>
          </a:lnRef>
          <a:fillRef idx="0">
            <a:schemeClr val="accent1"/>
          </a:fillRef>
          <a:effectRef idx="0">
            <a:schemeClr val="accent1"/>
          </a:effectRef>
          <a:fontRef idx="minor">
            <a:schemeClr val="tx1"/>
          </a:fontRef>
        </p:style>
      </p:cxnSp>
      <p:sp>
        <p:nvSpPr>
          <p:cNvPr id="8" name="Platshållare för innehåll 2"/>
          <p:cNvSpPr>
            <a:spLocks noGrp="1"/>
          </p:cNvSpPr>
          <p:nvPr>
            <p:ph idx="10" hasCustomPrompt="1"/>
          </p:nvPr>
        </p:nvSpPr>
        <p:spPr>
          <a:xfrm>
            <a:off x="7641175" y="2875907"/>
            <a:ext cx="3639600" cy="2160000"/>
          </a:xfrm>
        </p:spPr>
        <p:txBody>
          <a:bodyPr anchor="ctr" anchorCtr="0"/>
          <a:lstStyle>
            <a:lvl1pPr marL="0" indent="0">
              <a:spcBef>
                <a:spcPts val="1200"/>
              </a:spcBef>
              <a:buNone/>
              <a:defRPr/>
            </a:lvl1pPr>
            <a:lvl2pPr marL="0" indent="-180000">
              <a:buFont typeface="Arial" panose="020B0604020202020204" pitchFamily="34" charset="0"/>
              <a:buChar char="•"/>
              <a:defRPr/>
            </a:lvl2pPr>
            <a:lvl3pPr marL="360000" indent="-180000">
              <a:buFont typeface="Tahoma" panose="020B0604030504040204" pitchFamily="34" charset="0"/>
              <a:buChar char="–"/>
              <a:defRPr/>
            </a:lvl3pPr>
            <a:lvl4pPr>
              <a:defRPr sz="1300"/>
            </a:lvl4p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98159457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dslinje2 star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911423" y="3933056"/>
            <a:ext cx="11280577" cy="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937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dslinje2 mit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0" y="3933056"/>
            <a:ext cx="12192000" cy="0"/>
          </a:xfrm>
          <a:prstGeom prst="line">
            <a:avLst/>
          </a:prstGeom>
          <a:ln w="57150">
            <a:solidFill>
              <a:srgbClr val="0065A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4391"/>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dslinje2 slu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103680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2" name="Rak pilkoppling 11"/>
          <p:cNvCxnSpPr/>
          <p:nvPr userDrawn="1"/>
        </p:nvCxnSpPr>
        <p:spPr>
          <a:xfrm>
            <a:off x="2819499"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8" name="Platshållare för innehåll 2"/>
          <p:cNvSpPr>
            <a:spLocks noGrp="1"/>
          </p:cNvSpPr>
          <p:nvPr>
            <p:ph idx="12" hasCustomPrompt="1"/>
          </p:nvPr>
        </p:nvSpPr>
        <p:spPr>
          <a:xfrm>
            <a:off x="4187347" y="4797232"/>
            <a:ext cx="3816153" cy="1440080"/>
          </a:xfrm>
        </p:spPr>
        <p:txBody>
          <a:bodyPr anchor="t"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4" name="Rak pilkoppling 13"/>
          <p:cNvCxnSpPr/>
          <p:nvPr userDrawn="1"/>
        </p:nvCxnSpPr>
        <p:spPr>
          <a:xfrm flipV="1">
            <a:off x="6095423" y="3989541"/>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sp>
        <p:nvSpPr>
          <p:cNvPr id="19" name="Platshållare för innehåll 2"/>
          <p:cNvSpPr>
            <a:spLocks noGrp="1"/>
          </p:cNvSpPr>
          <p:nvPr>
            <p:ph idx="13" hasCustomPrompt="1"/>
          </p:nvPr>
        </p:nvSpPr>
        <p:spPr>
          <a:xfrm>
            <a:off x="7463270" y="1628800"/>
            <a:ext cx="3816153" cy="1440080"/>
          </a:xfrm>
        </p:spPr>
        <p:txBody>
          <a:bodyPr anchor="b" anchorCtr="0"/>
          <a:lstStyle>
            <a:lvl1pPr marL="0" indent="0" algn="ctr">
              <a:spcBef>
                <a:spcPts val="1200"/>
              </a:spcBef>
              <a:buNone/>
              <a:defRPr b="0"/>
            </a:lvl1pPr>
            <a:lvl2pPr marL="0" indent="0" algn="ctr">
              <a:buNone/>
              <a:defRPr sz="1800"/>
            </a:lvl2pPr>
            <a:lvl3pPr marL="360000" indent="0" algn="ctr">
              <a:buNone/>
              <a:defRPr/>
            </a:lvl3pPr>
            <a:lvl4pPr>
              <a:defRPr sz="1300"/>
            </a:lvl4pPr>
          </a:lstStyle>
          <a:p>
            <a:pPr lvl="0"/>
            <a:r>
              <a:rPr lang="sv-SE" dirty="0"/>
              <a:t>Punktlista</a:t>
            </a:r>
          </a:p>
          <a:p>
            <a:pPr lvl="1"/>
            <a:r>
              <a:rPr lang="sv-SE" dirty="0"/>
              <a:t>Nivå två</a:t>
            </a:r>
          </a:p>
        </p:txBody>
      </p:sp>
      <p:cxnSp>
        <p:nvCxnSpPr>
          <p:cNvPr id="17" name="Rak pilkoppling 16"/>
          <p:cNvCxnSpPr/>
          <p:nvPr userDrawn="1"/>
        </p:nvCxnSpPr>
        <p:spPr>
          <a:xfrm>
            <a:off x="9371346" y="3140968"/>
            <a:ext cx="0" cy="720000"/>
          </a:xfrm>
          <a:prstGeom prst="straightConnector1">
            <a:avLst/>
          </a:prstGeom>
          <a:ln w="76200" cmpd="dbl">
            <a:solidFill>
              <a:schemeClr val="bg2"/>
            </a:solidFill>
            <a:tailEnd type="stealth"/>
          </a:ln>
        </p:spPr>
        <p:style>
          <a:lnRef idx="1">
            <a:schemeClr val="accent1"/>
          </a:lnRef>
          <a:fillRef idx="0">
            <a:schemeClr val="accent1"/>
          </a:fillRef>
          <a:effectRef idx="0">
            <a:schemeClr val="accent1"/>
          </a:effectRef>
          <a:fontRef idx="minor">
            <a:schemeClr val="tx1"/>
          </a:fontRef>
        </p:style>
      </p:cxnSp>
      <p:cxnSp>
        <p:nvCxnSpPr>
          <p:cNvPr id="7" name="Rak koppling 6"/>
          <p:cNvCxnSpPr/>
          <p:nvPr userDrawn="1"/>
        </p:nvCxnSpPr>
        <p:spPr>
          <a:xfrm>
            <a:off x="0" y="3933056"/>
            <a:ext cx="11712352" cy="0"/>
          </a:xfrm>
          <a:prstGeom prst="line">
            <a:avLst/>
          </a:prstGeom>
          <a:ln w="57150">
            <a:solidFill>
              <a:srgbClr val="0065AC"/>
            </a:solidFill>
            <a:tailEnd type="oval"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842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xEl>
                                              <p:pRg st="0" end="0"/>
                                            </p:txEl>
                                          </p:spTgt>
                                        </p:tgtEl>
                                        <p:attrNameLst>
                                          <p:attrName>style.visibility</p:attrName>
                                        </p:attrNameLst>
                                      </p:cBhvr>
                                      <p:to>
                                        <p:strVal val="visible"/>
                                      </p:to>
                                    </p:set>
                                    <p:animEffect transition="in" filter="fade">
                                      <p:cBhvr>
                                        <p:cTn id="10" dur="500"/>
                                        <p:tgtEl>
                                          <p:spTgt spid="18">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8">
                                            <p:txEl>
                                              <p:pRg st="1" end="1"/>
                                            </p:txEl>
                                          </p:spTgt>
                                        </p:tgtEl>
                                        <p:attrNameLst>
                                          <p:attrName>style.visibility</p:attrName>
                                        </p:attrNameLst>
                                      </p:cBhvr>
                                      <p:to>
                                        <p:strVal val="visible"/>
                                      </p:to>
                                    </p:set>
                                    <p:animEffect transition="in" filter="fade">
                                      <p:cBhvr>
                                        <p:cTn id="13" dur="500"/>
                                        <p:tgtEl>
                                          <p:spTgt spid="18">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Effect transition="in" filter="fade">
                                      <p:cBhvr>
                                        <p:cTn id="21" dur="500"/>
                                        <p:tgtEl>
                                          <p:spTgt spid="19">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9">
                                            <p:txEl>
                                              <p:pRg st="1" end="1"/>
                                            </p:txEl>
                                          </p:spTgt>
                                        </p:tgtEl>
                                        <p:attrNameLst>
                                          <p:attrName>style.visibility</p:attrName>
                                        </p:attrNameLst>
                                      </p:cBhvr>
                                      <p:to>
                                        <p:strVal val="visible"/>
                                      </p:to>
                                    </p:set>
                                    <p:animEffect transition="in" filter="fade">
                                      <p:cBhvr>
                                        <p:cTn id="24"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uiExpand="1" build="p">
        <p:tmplLst>
          <p:tmpl lvl="1">
            <p:tnLst>
              <p:par>
                <p:cTn presetID="10" presetClass="entr" presetSubtype="0" fill="hold" nodeType="with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uiExpand="1" build="p">
        <p:tmplLst>
          <p:tmpl lvl="1">
            <p:tnLst>
              <p:par>
                <p:cTn presetID="10" presetClass="entr" presetSubtype="0" fill="hold" nodeType="with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2" name="Rubrik 1"/>
          <p:cNvSpPr>
            <a:spLocks noGrp="1"/>
          </p:cNvSpPr>
          <p:nvPr>
            <p:ph type="ctrTitle"/>
          </p:nvPr>
        </p:nvSpPr>
        <p:spPr>
          <a:xfrm>
            <a:off x="2387588" y="1484784"/>
            <a:ext cx="7416824" cy="792088"/>
          </a:xfrm>
        </p:spPr>
        <p:txBody>
          <a:bodyPr anchor="b" anchorCtr="0"/>
          <a:lstStyle>
            <a:lvl1pPr algn="ctr">
              <a:lnSpc>
                <a:spcPts val="4200"/>
              </a:lnSpc>
              <a:spcBef>
                <a:spcPts val="300"/>
              </a:spcBef>
              <a:spcAft>
                <a:spcPts val="600"/>
              </a:spcAft>
              <a:defRPr sz="3000" baseline="0">
                <a:solidFill>
                  <a:schemeClr val="tx1"/>
                </a:solidFill>
              </a:defRPr>
            </a:lvl1pPr>
          </a:lstStyle>
          <a:p>
            <a:r>
              <a:rPr lang="sv-SE" smtClean="0"/>
              <a:t>Klicka här för att ändra format</a:t>
            </a:r>
            <a:endParaRPr lang="sv-SE" dirty="0"/>
          </a:p>
        </p:txBody>
      </p:sp>
      <p:sp>
        <p:nvSpPr>
          <p:cNvPr id="3" name="Underrubrik 2"/>
          <p:cNvSpPr>
            <a:spLocks noGrp="1"/>
          </p:cNvSpPr>
          <p:nvPr>
            <p:ph type="subTitle" idx="1"/>
          </p:nvPr>
        </p:nvSpPr>
        <p:spPr>
          <a:xfrm>
            <a:off x="2387588" y="2483604"/>
            <a:ext cx="7416824" cy="1089412"/>
          </a:xfrm>
        </p:spPr>
        <p:txBody>
          <a:bodyPr/>
          <a:lstStyle>
            <a:lvl1pPr marL="0" indent="0" algn="ctr">
              <a:lnSpc>
                <a:spcPct val="105000"/>
              </a:lnSpc>
              <a:spcBef>
                <a:spcPts val="600"/>
              </a:spcBef>
              <a:spcAft>
                <a:spcPts val="30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om du vill redigera mall för underrubrikformat</a:t>
            </a:r>
            <a:endParaRPr lang="sv-SE" dirty="0"/>
          </a:p>
        </p:txBody>
      </p:sp>
      <p:pic>
        <p:nvPicPr>
          <p:cNvPr id="6" name="Bildobjekt 5" descr="Folkhälsomyndighet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56504" y="4149080"/>
            <a:ext cx="2078992" cy="1389955"/>
          </a:xfrm>
          <a:prstGeom prst="rect">
            <a:avLst/>
          </a:prstGeom>
        </p:spPr>
      </p:pic>
      <p:sp>
        <p:nvSpPr>
          <p:cNvPr id="10" name="textruta 9"/>
          <p:cNvSpPr txBox="1"/>
          <p:nvPr userDrawn="1"/>
        </p:nvSpPr>
        <p:spPr>
          <a:xfrm>
            <a:off x="907357" y="5837410"/>
            <a:ext cx="10377287" cy="338554"/>
          </a:xfrm>
          <a:prstGeom prst="rect">
            <a:avLst/>
          </a:prstGeom>
          <a:noFill/>
        </p:spPr>
        <p:txBody>
          <a:bodyPr wrap="square" rtlCol="0">
            <a:spAutoFit/>
          </a:bodyPr>
          <a:lstStyle/>
          <a:p>
            <a:pPr algn="ctr"/>
            <a:r>
              <a:rPr lang="sv-SE" sz="1600" dirty="0"/>
              <a:t>www.fohm.se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t>  </a:t>
            </a:r>
            <a:r>
              <a:rPr lang="sv-SE" sz="1600" baseline="0" dirty="0"/>
              <a:t> fohm.se/nyhetsbrev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t>  LinkedIn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t>   Facebook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t>   Twitter</a:t>
            </a:r>
            <a:endParaRPr lang="sv-SE" sz="1600" dirty="0"/>
          </a:p>
        </p:txBody>
      </p:sp>
    </p:spTree>
    <p:extLst>
      <p:ext uri="{BB962C8B-B14F-4D97-AF65-F5344CB8AC3E}">
        <p14:creationId xmlns:p14="http://schemas.microsoft.com/office/powerpoint/2010/main" val="1792937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ubrik/innehåll">
    <p:spTree>
      <p:nvGrpSpPr>
        <p:cNvPr id="1" name=""/>
        <p:cNvGrpSpPr/>
        <p:nvPr/>
      </p:nvGrpSpPr>
      <p:grpSpPr>
        <a:xfrm>
          <a:off x="0" y="0"/>
          <a:ext cx="0" cy="0"/>
          <a:chOff x="0" y="0"/>
          <a:chExt cx="0" cy="0"/>
        </a:xfrm>
      </p:grpSpPr>
      <p:sp>
        <p:nvSpPr>
          <p:cNvPr id="3" name="Platshållare för innehåll 2"/>
          <p:cNvSpPr>
            <a:spLocks noGrp="1"/>
          </p:cNvSpPr>
          <p:nvPr>
            <p:ph idx="1" hasCustomPrompt="1"/>
          </p:nvPr>
        </p:nvSpPr>
        <p:spPr>
          <a:xfrm>
            <a:off x="911424" y="1844675"/>
            <a:ext cx="6553001" cy="3661600"/>
          </a:xfrm>
        </p:spPr>
        <p:txBody>
          <a:bodyPr/>
          <a:lstStyle>
            <a:lvl1pPr>
              <a:spcBef>
                <a:spcPts val="1200"/>
              </a:spcBef>
              <a:defRPr/>
            </a:lvl1pPr>
            <a:lvl4pPr>
              <a:defRPr sz="1300"/>
            </a:lvl4pPr>
          </a:lstStyle>
          <a:p>
            <a:pPr lvl="0"/>
            <a:r>
              <a:rPr lang="sv-SE" dirty="0" smtClean="0"/>
              <a:t>Punktlista</a:t>
            </a:r>
            <a:endParaRPr lang="sv-SE" dirty="0"/>
          </a:p>
          <a:p>
            <a:pPr lvl="1"/>
            <a:r>
              <a:rPr lang="sv-SE" dirty="0"/>
              <a:t>Nivå två</a:t>
            </a:r>
          </a:p>
          <a:p>
            <a:pPr lvl="2"/>
            <a:r>
              <a:rPr lang="sv-SE" dirty="0"/>
              <a:t>Nivå tre</a:t>
            </a:r>
          </a:p>
        </p:txBody>
      </p:sp>
      <p:sp>
        <p:nvSpPr>
          <p:cNvPr id="4" name="Rubrik 3"/>
          <p:cNvSpPr>
            <a:spLocks noGrp="1"/>
          </p:cNvSpPr>
          <p:nvPr>
            <p:ph type="title" hasCustomPrompt="1"/>
          </p:nvPr>
        </p:nvSpPr>
        <p:spPr>
          <a:xfrm>
            <a:off x="911424" y="572794"/>
            <a:ext cx="9145015" cy="911990"/>
          </a:xfrm>
        </p:spPr>
        <p:txBody>
          <a:bodyPr/>
          <a:lstStyle>
            <a:lvl1pPr>
              <a:defRPr/>
            </a:lvl1pPr>
          </a:lstStyle>
          <a:p>
            <a:r>
              <a:rPr lang="sv-SE" dirty="0"/>
              <a:t>Rubrik</a:t>
            </a:r>
          </a:p>
        </p:txBody>
      </p:sp>
      <p:pic>
        <p:nvPicPr>
          <p:cNvPr id="2" name="Bildobjekt 1" descr="Folkhälsomyndighetens logotyp"/>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40570" y="5949793"/>
            <a:ext cx="1916070" cy="643238"/>
          </a:xfrm>
          <a:prstGeom prst="rect">
            <a:avLst/>
          </a:prstGeom>
        </p:spPr>
      </p:pic>
    </p:spTree>
    <p:extLst>
      <p:ext uri="{BB962C8B-B14F-4D97-AF65-F5344CB8AC3E}">
        <p14:creationId xmlns:p14="http://schemas.microsoft.com/office/powerpoint/2010/main" val="37505978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tart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4" y="1922880"/>
            <a:ext cx="9360000" cy="1470025"/>
          </a:xfrm>
          <a:prstGeom prst="rect">
            <a:avLst/>
          </a:prstGeo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4" y="3526160"/>
            <a:ext cx="8640000" cy="838944"/>
          </a:xfrm>
          <a:prstGeom prst="rect">
            <a:avLst/>
          </a:prstGeom>
        </p:spPr>
        <p:txBody>
          <a:bodyPr/>
          <a:lstStyle>
            <a:lvl1pPr marL="0" indent="0" algn="l">
              <a:lnSpc>
                <a:spcPts val="3000"/>
              </a:lnSpc>
              <a:spcBef>
                <a:spcPts val="600"/>
              </a:spcBef>
              <a:spcAft>
                <a:spcPts val="300"/>
              </a:spcAft>
              <a:buNone/>
              <a:defRPr sz="2600" baseline="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grpSp>
        <p:nvGrpSpPr>
          <p:cNvPr id="4" name="Grupp 3" descr="Folkhälsomyndigheten bidrar till globala målen för hållbar utveckling" title="Logotyper"/>
          <p:cNvGrpSpPr/>
          <p:nvPr userDrawn="1"/>
        </p:nvGrpSpPr>
        <p:grpSpPr>
          <a:xfrm>
            <a:off x="623392" y="458897"/>
            <a:ext cx="5588019" cy="1337617"/>
            <a:chOff x="623392" y="458897"/>
            <a:chExt cx="5588019" cy="1337617"/>
          </a:xfrm>
        </p:grpSpPr>
        <p:pic>
          <p:nvPicPr>
            <p:cNvPr id="5" name="Bildobjekt 4" descr="Folkhälsomyndighet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cxnSp>
          <p:nvCxnSpPr>
            <p:cNvPr id="6" name="Rak koppling 5"/>
            <p:cNvCxnSpPr/>
            <p:nvPr userDrawn="1"/>
          </p:nvCxnSpPr>
          <p:spPr>
            <a:xfrm>
              <a:off x="3719737" y="567152"/>
              <a:ext cx="0" cy="936104"/>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7" name="Bildobjekt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79777" y="711204"/>
              <a:ext cx="2131634" cy="648000"/>
            </a:xfrm>
            <a:prstGeom prst="rect">
              <a:avLst/>
            </a:prstGeom>
          </p:spPr>
        </p:pic>
        <p:sp>
          <p:nvSpPr>
            <p:cNvPr id="8" name="Rektangel 7"/>
            <p:cNvSpPr/>
            <p:nvPr userDrawn="1"/>
          </p:nvSpPr>
          <p:spPr>
            <a:xfrm>
              <a:off x="623392" y="1630315"/>
              <a:ext cx="3861635" cy="166199"/>
            </a:xfrm>
            <a:prstGeom prst="rect">
              <a:avLst/>
            </a:prstGeom>
          </p:spPr>
          <p:txBody>
            <a:bodyPr wrap="none" lIns="0" tIns="0" rIns="0" bIns="0">
              <a:spAutoFit/>
            </a:bodyPr>
            <a:lstStyle/>
            <a:p>
              <a:pPr algn="l"/>
              <a:r>
                <a:rPr lang="sv-SE" sz="1080" dirty="0"/>
                <a:t>Folkhälsomyndigheten bidrar till globala målen för hållbar utveckling</a:t>
              </a:r>
            </a:p>
          </p:txBody>
        </p:sp>
      </p:grpSp>
    </p:spTree>
    <p:extLst>
      <p:ext uri="{BB962C8B-B14F-4D97-AF65-F5344CB8AC3E}">
        <p14:creationId xmlns:p14="http://schemas.microsoft.com/office/powerpoint/2010/main" val="885955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rtsida bil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1423" y="1641500"/>
            <a:ext cx="10368000" cy="1470025"/>
          </a:xfrm>
        </p:spPr>
        <p:txBody>
          <a:bodyPr anchor="b"/>
          <a:lstStyle>
            <a:lvl1pPr>
              <a:lnSpc>
                <a:spcPts val="4200"/>
              </a:lnSpc>
              <a:spcBef>
                <a:spcPts val="300"/>
              </a:spcBef>
              <a:spcAft>
                <a:spcPts val="600"/>
              </a:spcAft>
              <a:defRPr sz="3800" baseline="0">
                <a:solidFill>
                  <a:schemeClr val="tx1"/>
                </a:solidFill>
              </a:defRPr>
            </a:lvl1pPr>
          </a:lstStyle>
          <a:p>
            <a:r>
              <a:rPr lang="sv-SE" dirty="0"/>
              <a:t>Presentationens titel</a:t>
            </a:r>
          </a:p>
        </p:txBody>
      </p:sp>
      <p:sp>
        <p:nvSpPr>
          <p:cNvPr id="3" name="Underrubrik 2"/>
          <p:cNvSpPr>
            <a:spLocks noGrp="1"/>
          </p:cNvSpPr>
          <p:nvPr>
            <p:ph type="subTitle" idx="1" hasCustomPrompt="1"/>
          </p:nvPr>
        </p:nvSpPr>
        <p:spPr>
          <a:xfrm>
            <a:off x="911423" y="3244780"/>
            <a:ext cx="10368000" cy="838944"/>
          </a:xfrm>
        </p:spPr>
        <p:txBody>
          <a:bodyPr/>
          <a:lstStyle>
            <a:lvl1pPr marL="0" indent="0" algn="l">
              <a:lnSpc>
                <a:spcPts val="3000"/>
              </a:lnSpc>
              <a:spcBef>
                <a:spcPts val="600"/>
              </a:spcBef>
              <a:spcAft>
                <a:spcPts val="300"/>
              </a:spcAft>
              <a:buNone/>
              <a:defRPr sz="26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dirty="0"/>
              <a:t>Presentatör • datum</a:t>
            </a:r>
          </a:p>
        </p:txBody>
      </p:sp>
      <p:sp>
        <p:nvSpPr>
          <p:cNvPr id="6" name="Platshållare för bild 5"/>
          <p:cNvSpPr>
            <a:spLocks noGrp="1"/>
          </p:cNvSpPr>
          <p:nvPr>
            <p:ph type="pic" sz="quarter" idx="10"/>
          </p:nvPr>
        </p:nvSpPr>
        <p:spPr>
          <a:xfrm>
            <a:off x="0" y="4363239"/>
            <a:ext cx="12192000" cy="2494759"/>
          </a:xfrm>
          <a:custGeom>
            <a:avLst/>
            <a:gdLst>
              <a:gd name="connsiteX0" fmla="*/ 0 w 12192000"/>
              <a:gd name="connsiteY0" fmla="*/ 0 h 2420937"/>
              <a:gd name="connsiteX1" fmla="*/ 12192000 w 12192000"/>
              <a:gd name="connsiteY1" fmla="*/ 0 h 2420937"/>
              <a:gd name="connsiteX2" fmla="*/ 12192000 w 12192000"/>
              <a:gd name="connsiteY2" fmla="*/ 2420937 h 2420937"/>
              <a:gd name="connsiteX3" fmla="*/ 0 w 12192000"/>
              <a:gd name="connsiteY3" fmla="*/ 2420937 h 2420937"/>
              <a:gd name="connsiteX4" fmla="*/ 0 w 12192000"/>
              <a:gd name="connsiteY4" fmla="*/ 0 h 2420937"/>
              <a:gd name="connsiteX0" fmla="*/ 0 w 12192000"/>
              <a:gd name="connsiteY0" fmla="*/ 4400 h 2425337"/>
              <a:gd name="connsiteX1" fmla="*/ 6087291 w 12192000"/>
              <a:gd name="connsiteY1" fmla="*/ 0 h 2425337"/>
              <a:gd name="connsiteX2" fmla="*/ 12192000 w 12192000"/>
              <a:gd name="connsiteY2" fmla="*/ 4400 h 2425337"/>
              <a:gd name="connsiteX3" fmla="*/ 12192000 w 12192000"/>
              <a:gd name="connsiteY3" fmla="*/ 2425337 h 2425337"/>
              <a:gd name="connsiteX4" fmla="*/ 0 w 12192000"/>
              <a:gd name="connsiteY4" fmla="*/ 2425337 h 2425337"/>
              <a:gd name="connsiteX5" fmla="*/ 0 w 12192000"/>
              <a:gd name="connsiteY5" fmla="*/ 4400 h 2425337"/>
              <a:gd name="connsiteX0" fmla="*/ 0 w 12192000"/>
              <a:gd name="connsiteY0" fmla="*/ 41656 h 2462593"/>
              <a:gd name="connsiteX1" fmla="*/ 6087291 w 12192000"/>
              <a:gd name="connsiteY1" fmla="*/ 37256 h 2462593"/>
              <a:gd name="connsiteX2" fmla="*/ 12192000 w 12192000"/>
              <a:gd name="connsiteY2" fmla="*/ 41656 h 2462593"/>
              <a:gd name="connsiteX3" fmla="*/ 12192000 w 12192000"/>
              <a:gd name="connsiteY3" fmla="*/ 2462593 h 2462593"/>
              <a:gd name="connsiteX4" fmla="*/ 0 w 12192000"/>
              <a:gd name="connsiteY4" fmla="*/ 2462593 h 2462593"/>
              <a:gd name="connsiteX5" fmla="*/ 0 w 12192000"/>
              <a:gd name="connsiteY5" fmla="*/ 41656 h 2462593"/>
              <a:gd name="connsiteX0" fmla="*/ 0 w 12192000"/>
              <a:gd name="connsiteY0" fmla="*/ 180802 h 2601739"/>
              <a:gd name="connsiteX1" fmla="*/ 6087291 w 12192000"/>
              <a:gd name="connsiteY1" fmla="*/ 176402 h 2601739"/>
              <a:gd name="connsiteX2" fmla="*/ 12192000 w 12192000"/>
              <a:gd name="connsiteY2" fmla="*/ 180802 h 2601739"/>
              <a:gd name="connsiteX3" fmla="*/ 12192000 w 12192000"/>
              <a:gd name="connsiteY3" fmla="*/ 2601739 h 2601739"/>
              <a:gd name="connsiteX4" fmla="*/ 0 w 12192000"/>
              <a:gd name="connsiteY4" fmla="*/ 2601739 h 2601739"/>
              <a:gd name="connsiteX5" fmla="*/ 0 w 12192000"/>
              <a:gd name="connsiteY5" fmla="*/ 180802 h 2601739"/>
              <a:gd name="connsiteX0" fmla="*/ 0 w 12192000"/>
              <a:gd name="connsiteY0" fmla="*/ 180802 h 2601739"/>
              <a:gd name="connsiteX1" fmla="*/ 6087291 w 12192000"/>
              <a:gd name="connsiteY1" fmla="*/ 176402 h 2601739"/>
              <a:gd name="connsiteX2" fmla="*/ 12192000 w 12192000"/>
              <a:gd name="connsiteY2" fmla="*/ 180802 h 2601739"/>
              <a:gd name="connsiteX3" fmla="*/ 12192000 w 12192000"/>
              <a:gd name="connsiteY3" fmla="*/ 2601739 h 2601739"/>
              <a:gd name="connsiteX4" fmla="*/ 0 w 12192000"/>
              <a:gd name="connsiteY4" fmla="*/ 2601739 h 2601739"/>
              <a:gd name="connsiteX5" fmla="*/ 0 w 12192000"/>
              <a:gd name="connsiteY5" fmla="*/ 180802 h 2601739"/>
              <a:gd name="connsiteX0" fmla="*/ 0 w 12192000"/>
              <a:gd name="connsiteY0" fmla="*/ 4400 h 2425337"/>
              <a:gd name="connsiteX1" fmla="*/ 6087291 w 12192000"/>
              <a:gd name="connsiteY1" fmla="*/ 0 h 2425337"/>
              <a:gd name="connsiteX2" fmla="*/ 12192000 w 12192000"/>
              <a:gd name="connsiteY2" fmla="*/ 4400 h 2425337"/>
              <a:gd name="connsiteX3" fmla="*/ 12192000 w 12192000"/>
              <a:gd name="connsiteY3" fmla="*/ 2425337 h 2425337"/>
              <a:gd name="connsiteX4" fmla="*/ 0 w 12192000"/>
              <a:gd name="connsiteY4" fmla="*/ 2425337 h 2425337"/>
              <a:gd name="connsiteX5" fmla="*/ 0 w 12192000"/>
              <a:gd name="connsiteY5" fmla="*/ 4400 h 2425337"/>
              <a:gd name="connsiteX0" fmla="*/ 0 w 12192000"/>
              <a:gd name="connsiteY0" fmla="*/ 45525 h 2466462"/>
              <a:gd name="connsiteX1" fmla="*/ 6087291 w 12192000"/>
              <a:gd name="connsiteY1" fmla="*/ 41125 h 2466462"/>
              <a:gd name="connsiteX2" fmla="*/ 12192000 w 12192000"/>
              <a:gd name="connsiteY2" fmla="*/ 45525 h 2466462"/>
              <a:gd name="connsiteX3" fmla="*/ 12192000 w 12192000"/>
              <a:gd name="connsiteY3" fmla="*/ 2466462 h 2466462"/>
              <a:gd name="connsiteX4" fmla="*/ 0 w 12192000"/>
              <a:gd name="connsiteY4" fmla="*/ 2466462 h 2466462"/>
              <a:gd name="connsiteX5" fmla="*/ 0 w 12192000"/>
              <a:gd name="connsiteY5" fmla="*/ 45525 h 2466462"/>
              <a:gd name="connsiteX0" fmla="*/ 0 w 12192000"/>
              <a:gd name="connsiteY0" fmla="*/ 48263 h 2469200"/>
              <a:gd name="connsiteX1" fmla="*/ 6087291 w 12192000"/>
              <a:gd name="connsiteY1" fmla="*/ 43863 h 2469200"/>
              <a:gd name="connsiteX2" fmla="*/ 12192000 w 12192000"/>
              <a:gd name="connsiteY2" fmla="*/ 48263 h 2469200"/>
              <a:gd name="connsiteX3" fmla="*/ 12192000 w 12192000"/>
              <a:gd name="connsiteY3" fmla="*/ 2469200 h 2469200"/>
              <a:gd name="connsiteX4" fmla="*/ 0 w 12192000"/>
              <a:gd name="connsiteY4" fmla="*/ 2469200 h 2469200"/>
              <a:gd name="connsiteX5" fmla="*/ 0 w 12192000"/>
              <a:gd name="connsiteY5" fmla="*/ 48263 h 2469200"/>
              <a:gd name="connsiteX0" fmla="*/ 0 w 12192000"/>
              <a:gd name="connsiteY0" fmla="*/ 40017 h 2460954"/>
              <a:gd name="connsiteX1" fmla="*/ 6087291 w 12192000"/>
              <a:gd name="connsiteY1" fmla="*/ 35617 h 2460954"/>
              <a:gd name="connsiteX2" fmla="*/ 12192000 w 12192000"/>
              <a:gd name="connsiteY2" fmla="*/ 40017 h 2460954"/>
              <a:gd name="connsiteX3" fmla="*/ 12192000 w 12192000"/>
              <a:gd name="connsiteY3" fmla="*/ 2460954 h 2460954"/>
              <a:gd name="connsiteX4" fmla="*/ 0 w 12192000"/>
              <a:gd name="connsiteY4" fmla="*/ 2460954 h 2460954"/>
              <a:gd name="connsiteX5" fmla="*/ 0 w 12192000"/>
              <a:gd name="connsiteY5" fmla="*/ 40017 h 2460954"/>
              <a:gd name="connsiteX0" fmla="*/ 0 w 12192000"/>
              <a:gd name="connsiteY0" fmla="*/ 71872 h 2492809"/>
              <a:gd name="connsiteX1" fmla="*/ 6087291 w 12192000"/>
              <a:gd name="connsiteY1" fmla="*/ 67472 h 2492809"/>
              <a:gd name="connsiteX2" fmla="*/ 12192000 w 12192000"/>
              <a:gd name="connsiteY2" fmla="*/ 71872 h 2492809"/>
              <a:gd name="connsiteX3" fmla="*/ 12192000 w 12192000"/>
              <a:gd name="connsiteY3" fmla="*/ 2492809 h 2492809"/>
              <a:gd name="connsiteX4" fmla="*/ 0 w 12192000"/>
              <a:gd name="connsiteY4" fmla="*/ 2492809 h 2492809"/>
              <a:gd name="connsiteX5" fmla="*/ 0 w 12192000"/>
              <a:gd name="connsiteY5" fmla="*/ 71872 h 2492809"/>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78422 h 2499359"/>
              <a:gd name="connsiteX1" fmla="*/ 6087291 w 12192000"/>
              <a:gd name="connsiteY1" fmla="*/ 74022 h 2499359"/>
              <a:gd name="connsiteX2" fmla="*/ 12192000 w 12192000"/>
              <a:gd name="connsiteY2" fmla="*/ 78422 h 2499359"/>
              <a:gd name="connsiteX3" fmla="*/ 12192000 w 12192000"/>
              <a:gd name="connsiteY3" fmla="*/ 2499359 h 2499359"/>
              <a:gd name="connsiteX4" fmla="*/ 0 w 12192000"/>
              <a:gd name="connsiteY4" fmla="*/ 2499359 h 2499359"/>
              <a:gd name="connsiteX5" fmla="*/ 0 w 12192000"/>
              <a:gd name="connsiteY5" fmla="*/ 78422 h 2499359"/>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68075 h 2489012"/>
              <a:gd name="connsiteX1" fmla="*/ 6087291 w 12192000"/>
              <a:gd name="connsiteY1" fmla="*/ 63675 h 2489012"/>
              <a:gd name="connsiteX2" fmla="*/ 12192000 w 12192000"/>
              <a:gd name="connsiteY2" fmla="*/ 68075 h 2489012"/>
              <a:gd name="connsiteX3" fmla="*/ 12192000 w 12192000"/>
              <a:gd name="connsiteY3" fmla="*/ 2489012 h 2489012"/>
              <a:gd name="connsiteX4" fmla="*/ 0 w 12192000"/>
              <a:gd name="connsiteY4" fmla="*/ 2489012 h 2489012"/>
              <a:gd name="connsiteX5" fmla="*/ 0 w 12192000"/>
              <a:gd name="connsiteY5" fmla="*/ 68075 h 2489012"/>
              <a:gd name="connsiteX0" fmla="*/ 0 w 12192000"/>
              <a:gd name="connsiteY0" fmla="*/ 41495 h 2462432"/>
              <a:gd name="connsiteX1" fmla="*/ 6087291 w 12192000"/>
              <a:gd name="connsiteY1" fmla="*/ 37095 h 2462432"/>
              <a:gd name="connsiteX2" fmla="*/ 12192000 w 12192000"/>
              <a:gd name="connsiteY2" fmla="*/ 41495 h 2462432"/>
              <a:gd name="connsiteX3" fmla="*/ 12192000 w 12192000"/>
              <a:gd name="connsiteY3" fmla="*/ 2462432 h 2462432"/>
              <a:gd name="connsiteX4" fmla="*/ 0 w 12192000"/>
              <a:gd name="connsiteY4" fmla="*/ 2462432 h 2462432"/>
              <a:gd name="connsiteX5" fmla="*/ 0 w 12192000"/>
              <a:gd name="connsiteY5" fmla="*/ 41495 h 2462432"/>
              <a:gd name="connsiteX0" fmla="*/ 0 w 12192000"/>
              <a:gd name="connsiteY0" fmla="*/ 41495 h 2462432"/>
              <a:gd name="connsiteX1" fmla="*/ 6087291 w 12192000"/>
              <a:gd name="connsiteY1" fmla="*/ 37095 h 2462432"/>
              <a:gd name="connsiteX2" fmla="*/ 12192000 w 12192000"/>
              <a:gd name="connsiteY2" fmla="*/ 41495 h 2462432"/>
              <a:gd name="connsiteX3" fmla="*/ 12192000 w 12192000"/>
              <a:gd name="connsiteY3" fmla="*/ 2462432 h 2462432"/>
              <a:gd name="connsiteX4" fmla="*/ 0 w 12192000"/>
              <a:gd name="connsiteY4" fmla="*/ 2462432 h 2462432"/>
              <a:gd name="connsiteX5" fmla="*/ 0 w 12192000"/>
              <a:gd name="connsiteY5" fmla="*/ 41495 h 2462432"/>
              <a:gd name="connsiteX0" fmla="*/ 0 w 12192000"/>
              <a:gd name="connsiteY0" fmla="*/ 38787 h 2459724"/>
              <a:gd name="connsiteX1" fmla="*/ 6087291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87291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574402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38787 h 2459724"/>
              <a:gd name="connsiteX1" fmla="*/ 6061654 w 12192000"/>
              <a:gd name="connsiteY1" fmla="*/ 34387 h 2459724"/>
              <a:gd name="connsiteX2" fmla="*/ 12192000 w 12192000"/>
              <a:gd name="connsiteY2" fmla="*/ 38787 h 2459724"/>
              <a:gd name="connsiteX3" fmla="*/ 12192000 w 12192000"/>
              <a:gd name="connsiteY3" fmla="*/ 2459724 h 2459724"/>
              <a:gd name="connsiteX4" fmla="*/ 0 w 12192000"/>
              <a:gd name="connsiteY4" fmla="*/ 2459724 h 2459724"/>
              <a:gd name="connsiteX5" fmla="*/ 0 w 12192000"/>
              <a:gd name="connsiteY5" fmla="*/ 38787 h 2459724"/>
              <a:gd name="connsiteX0" fmla="*/ 0 w 12192000"/>
              <a:gd name="connsiteY0" fmla="*/ 44008 h 2464945"/>
              <a:gd name="connsiteX1" fmla="*/ 6061654 w 12192000"/>
              <a:gd name="connsiteY1" fmla="*/ 39608 h 2464945"/>
              <a:gd name="connsiteX2" fmla="*/ 12192000 w 12192000"/>
              <a:gd name="connsiteY2" fmla="*/ 44008 h 2464945"/>
              <a:gd name="connsiteX3" fmla="*/ 12192000 w 12192000"/>
              <a:gd name="connsiteY3" fmla="*/ 2464945 h 2464945"/>
              <a:gd name="connsiteX4" fmla="*/ 0 w 12192000"/>
              <a:gd name="connsiteY4" fmla="*/ 2464945 h 2464945"/>
              <a:gd name="connsiteX5" fmla="*/ 0 w 12192000"/>
              <a:gd name="connsiteY5" fmla="*/ 44008 h 2464945"/>
              <a:gd name="connsiteX0" fmla="*/ 0 w 12192000"/>
              <a:gd name="connsiteY0" fmla="*/ 78183 h 2499120"/>
              <a:gd name="connsiteX1" fmla="*/ 6061654 w 12192000"/>
              <a:gd name="connsiteY1" fmla="*/ 73783 h 2499120"/>
              <a:gd name="connsiteX2" fmla="*/ 12192000 w 12192000"/>
              <a:gd name="connsiteY2" fmla="*/ 78183 h 2499120"/>
              <a:gd name="connsiteX3" fmla="*/ 12192000 w 12192000"/>
              <a:gd name="connsiteY3" fmla="*/ 2499120 h 2499120"/>
              <a:gd name="connsiteX4" fmla="*/ 0 w 12192000"/>
              <a:gd name="connsiteY4" fmla="*/ 2499120 h 2499120"/>
              <a:gd name="connsiteX5" fmla="*/ 0 w 12192000"/>
              <a:gd name="connsiteY5" fmla="*/ 78183 h 2499120"/>
              <a:gd name="connsiteX0" fmla="*/ 0 w 12192000"/>
              <a:gd name="connsiteY0" fmla="*/ 78183 h 2499120"/>
              <a:gd name="connsiteX1" fmla="*/ 6061654 w 12192000"/>
              <a:gd name="connsiteY1" fmla="*/ 73783 h 2499120"/>
              <a:gd name="connsiteX2" fmla="*/ 12192000 w 12192000"/>
              <a:gd name="connsiteY2" fmla="*/ 78183 h 2499120"/>
              <a:gd name="connsiteX3" fmla="*/ 12192000 w 12192000"/>
              <a:gd name="connsiteY3" fmla="*/ 2499120 h 2499120"/>
              <a:gd name="connsiteX4" fmla="*/ 0 w 12192000"/>
              <a:gd name="connsiteY4" fmla="*/ 2499120 h 2499120"/>
              <a:gd name="connsiteX5" fmla="*/ 0 w 12192000"/>
              <a:gd name="connsiteY5" fmla="*/ 78183 h 2499120"/>
              <a:gd name="connsiteX0" fmla="*/ 0 w 12192000"/>
              <a:gd name="connsiteY0" fmla="*/ 86332 h 2507269"/>
              <a:gd name="connsiteX1" fmla="*/ 6061654 w 12192000"/>
              <a:gd name="connsiteY1" fmla="*/ 81932 h 2507269"/>
              <a:gd name="connsiteX2" fmla="*/ 12192000 w 12192000"/>
              <a:gd name="connsiteY2" fmla="*/ 86332 h 2507269"/>
              <a:gd name="connsiteX3" fmla="*/ 12192000 w 12192000"/>
              <a:gd name="connsiteY3" fmla="*/ 2507269 h 2507269"/>
              <a:gd name="connsiteX4" fmla="*/ 0 w 12192000"/>
              <a:gd name="connsiteY4" fmla="*/ 2507269 h 2507269"/>
              <a:gd name="connsiteX5" fmla="*/ 0 w 12192000"/>
              <a:gd name="connsiteY5" fmla="*/ 86332 h 2507269"/>
              <a:gd name="connsiteX0" fmla="*/ 0 w 12192000"/>
              <a:gd name="connsiteY0" fmla="*/ 73822 h 2494759"/>
              <a:gd name="connsiteX1" fmla="*/ 6104383 w 12192000"/>
              <a:gd name="connsiteY1" fmla="*/ 86514 h 2494759"/>
              <a:gd name="connsiteX2" fmla="*/ 12192000 w 12192000"/>
              <a:gd name="connsiteY2" fmla="*/ 73822 h 2494759"/>
              <a:gd name="connsiteX3" fmla="*/ 12192000 w 12192000"/>
              <a:gd name="connsiteY3" fmla="*/ 2494759 h 2494759"/>
              <a:gd name="connsiteX4" fmla="*/ 0 w 12192000"/>
              <a:gd name="connsiteY4" fmla="*/ 2494759 h 2494759"/>
              <a:gd name="connsiteX5" fmla="*/ 0 w 12192000"/>
              <a:gd name="connsiteY5" fmla="*/ 73822 h 2494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2494759">
                <a:moveTo>
                  <a:pt x="0" y="73822"/>
                </a:moveTo>
                <a:cubicBezTo>
                  <a:pt x="287627" y="71623"/>
                  <a:pt x="2776131" y="242580"/>
                  <a:pt x="6104383" y="86514"/>
                </a:cubicBezTo>
                <a:cubicBezTo>
                  <a:pt x="10074479" y="-99649"/>
                  <a:pt x="11891893" y="72355"/>
                  <a:pt x="12192000" y="73822"/>
                </a:cubicBezTo>
                <a:lnTo>
                  <a:pt x="12192000" y="2494759"/>
                </a:lnTo>
                <a:lnTo>
                  <a:pt x="0" y="2494759"/>
                </a:lnTo>
                <a:lnTo>
                  <a:pt x="0" y="73822"/>
                </a:lnTo>
                <a:close/>
              </a:path>
            </a:pathLst>
          </a:custGeom>
        </p:spPr>
        <p:txBody>
          <a:bodyPr/>
          <a:lstStyle/>
          <a:p>
            <a:r>
              <a:rPr lang="sv-SE" smtClean="0"/>
              <a:t>Klicka på ikonen för att lägga till en bild</a:t>
            </a:r>
            <a:endParaRPr lang="sv-SE"/>
          </a:p>
        </p:txBody>
      </p:sp>
      <p:pic>
        <p:nvPicPr>
          <p:cNvPr id="5" name="Bildobjekt 4" descr="Folkhälsomyndighetens logotyp"/>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392" y="458897"/>
            <a:ext cx="2736304" cy="918596"/>
          </a:xfrm>
          <a:prstGeom prst="rect">
            <a:avLst/>
          </a:prstGeom>
        </p:spPr>
      </p:pic>
      <p:sp>
        <p:nvSpPr>
          <p:cNvPr id="7" name="Platshållare för text 10"/>
          <p:cNvSpPr>
            <a:spLocks noGrp="1"/>
          </p:cNvSpPr>
          <p:nvPr>
            <p:ph type="body" sz="quarter" idx="11" hasCustomPrompt="1"/>
          </p:nvPr>
        </p:nvSpPr>
        <p:spPr>
          <a:xfrm rot="16200000">
            <a:off x="10847750" y="5405047"/>
            <a:ext cx="234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37590593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Avslut">
    <p:spTree>
      <p:nvGrpSpPr>
        <p:cNvPr id="1" name=""/>
        <p:cNvGrpSpPr/>
        <p:nvPr/>
      </p:nvGrpSpPr>
      <p:grpSpPr>
        <a:xfrm>
          <a:off x="0" y="0"/>
          <a:ext cx="0" cy="0"/>
          <a:chOff x="0" y="0"/>
          <a:chExt cx="0" cy="0"/>
        </a:xfrm>
      </p:grpSpPr>
      <p:sp>
        <p:nvSpPr>
          <p:cNvPr id="2" name="Rubrik 1"/>
          <p:cNvSpPr>
            <a:spLocks noGrp="1"/>
          </p:cNvSpPr>
          <p:nvPr>
            <p:ph type="ctrTitle"/>
          </p:nvPr>
        </p:nvSpPr>
        <p:spPr>
          <a:xfrm>
            <a:off x="2387588" y="1484784"/>
            <a:ext cx="7416824" cy="792088"/>
          </a:xfrm>
          <a:prstGeom prst="rect">
            <a:avLst/>
          </a:prstGeom>
        </p:spPr>
        <p:txBody>
          <a:bodyPr anchor="b" anchorCtr="0"/>
          <a:lstStyle>
            <a:lvl1pPr algn="ctr">
              <a:lnSpc>
                <a:spcPts val="4200"/>
              </a:lnSpc>
              <a:spcBef>
                <a:spcPts val="300"/>
              </a:spcBef>
              <a:spcAft>
                <a:spcPts val="600"/>
              </a:spcAft>
              <a:defRPr sz="3000" baseline="0">
                <a:solidFill>
                  <a:schemeClr val="tx1"/>
                </a:solidFill>
              </a:defRPr>
            </a:lvl1pPr>
          </a:lstStyle>
          <a:p>
            <a:endParaRPr lang="sv-SE" dirty="0"/>
          </a:p>
        </p:txBody>
      </p:sp>
      <p:sp>
        <p:nvSpPr>
          <p:cNvPr id="3" name="Underrubrik 2"/>
          <p:cNvSpPr>
            <a:spLocks noGrp="1"/>
          </p:cNvSpPr>
          <p:nvPr>
            <p:ph type="subTitle" idx="1"/>
          </p:nvPr>
        </p:nvSpPr>
        <p:spPr>
          <a:xfrm>
            <a:off x="2387588" y="2483604"/>
            <a:ext cx="7416824" cy="1089412"/>
          </a:xfrm>
          <a:prstGeom prst="rect">
            <a:avLst/>
          </a:prstGeom>
        </p:spPr>
        <p:txBody>
          <a:bodyPr/>
          <a:lstStyle>
            <a:lvl1pPr marL="0" indent="0" algn="ctr">
              <a:lnSpc>
                <a:spcPct val="105000"/>
              </a:lnSpc>
              <a:spcBef>
                <a:spcPts val="600"/>
              </a:spcBef>
              <a:spcAft>
                <a:spcPts val="300"/>
              </a:spcAft>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endParaRPr lang="sv-SE" dirty="0"/>
          </a:p>
        </p:txBody>
      </p:sp>
      <p:grpSp>
        <p:nvGrpSpPr>
          <p:cNvPr id="7" name="Grupp 6" descr="Folkhälsomyndigheten bidrar till globala målen för hållbar utveckling" title="Logotyper"/>
          <p:cNvGrpSpPr/>
          <p:nvPr userDrawn="1"/>
        </p:nvGrpSpPr>
        <p:grpSpPr>
          <a:xfrm>
            <a:off x="4165183" y="3832703"/>
            <a:ext cx="3861635" cy="1667204"/>
            <a:chOff x="4165183" y="3832703"/>
            <a:chExt cx="3861635" cy="1667204"/>
          </a:xfrm>
        </p:grpSpPr>
        <p:pic>
          <p:nvPicPr>
            <p:cNvPr id="8" name="Bildobjekt 7" descr="Folkhälsomyndigheten"/>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06135" y="3832703"/>
              <a:ext cx="1885900" cy="1260860"/>
            </a:xfrm>
            <a:prstGeom prst="rect">
              <a:avLst/>
            </a:prstGeom>
          </p:spPr>
        </p:pic>
        <p:cxnSp>
          <p:nvCxnSpPr>
            <p:cNvPr id="9" name="Rak koppling 8"/>
            <p:cNvCxnSpPr/>
            <p:nvPr userDrawn="1"/>
          </p:nvCxnSpPr>
          <p:spPr>
            <a:xfrm>
              <a:off x="6523586" y="3832703"/>
              <a:ext cx="0" cy="12082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1" name="Bildobjekt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55137" y="3905563"/>
              <a:ext cx="1030729" cy="1188000"/>
            </a:xfrm>
            <a:prstGeom prst="rect">
              <a:avLst/>
            </a:prstGeom>
          </p:spPr>
        </p:pic>
        <p:sp>
          <p:nvSpPr>
            <p:cNvPr id="12" name="Rektangel 11"/>
            <p:cNvSpPr/>
            <p:nvPr userDrawn="1"/>
          </p:nvSpPr>
          <p:spPr>
            <a:xfrm>
              <a:off x="4165183" y="5333708"/>
              <a:ext cx="3861635" cy="166199"/>
            </a:xfrm>
            <a:prstGeom prst="rect">
              <a:avLst/>
            </a:prstGeom>
          </p:spPr>
          <p:txBody>
            <a:bodyPr wrap="none" lIns="0" tIns="0" rIns="0" bIns="0">
              <a:spAutoFit/>
            </a:bodyPr>
            <a:lstStyle/>
            <a:p>
              <a:pPr algn="ctr"/>
              <a:r>
                <a:rPr lang="sv-SE" sz="1080" dirty="0"/>
                <a:t>Folkhälsomyndigheten bidrar till globala målen för hållbar utveckling</a:t>
              </a:r>
            </a:p>
          </p:txBody>
        </p:sp>
      </p:grpSp>
      <p:sp>
        <p:nvSpPr>
          <p:cNvPr id="13" name="textruta 12"/>
          <p:cNvSpPr txBox="1"/>
          <p:nvPr userDrawn="1"/>
        </p:nvSpPr>
        <p:spPr>
          <a:xfrm>
            <a:off x="907357" y="5837410"/>
            <a:ext cx="10377287" cy="338554"/>
          </a:xfrm>
          <a:prstGeom prst="rect">
            <a:avLst/>
          </a:prstGeom>
          <a:noFill/>
        </p:spPr>
        <p:txBody>
          <a:bodyPr wrap="square" rtlCol="0">
            <a:spAutoFit/>
          </a:bodyPr>
          <a:lstStyle/>
          <a:p>
            <a:pPr algn="ctr"/>
            <a:r>
              <a:rPr lang="sv-SE" sz="1600" dirty="0">
                <a:latin typeface="Tahoma" panose="020B0604030504040204" pitchFamily="34" charset="0"/>
                <a:ea typeface="Tahoma" panose="020B0604030504040204" pitchFamily="34" charset="0"/>
                <a:cs typeface="Tahoma" panose="020B0604030504040204" pitchFamily="34" charset="0"/>
              </a:rPr>
              <a:t>www.fohm.se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latin typeface="Tahoma" panose="020B0604030504040204" pitchFamily="34" charset="0"/>
                <a:ea typeface="Tahoma" panose="020B0604030504040204" pitchFamily="34" charset="0"/>
                <a:cs typeface="Tahoma" panose="020B0604030504040204" pitchFamily="34" charset="0"/>
              </a:rPr>
              <a:t> fohm.se/nyhetsbrev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dirty="0">
                <a:latin typeface="Tahoma" panose="020B0604030504040204" pitchFamily="34" charset="0"/>
                <a:ea typeface="Tahoma" panose="020B0604030504040204" pitchFamily="34" charset="0"/>
                <a:cs typeface="Tahoma" panose="020B0604030504040204" pitchFamily="34" charset="0"/>
              </a:rPr>
              <a:t> </a:t>
            </a:r>
            <a:r>
              <a:rPr lang="sv-SE" sz="1600" baseline="0" dirty="0">
                <a:latin typeface="Tahoma" panose="020B0604030504040204" pitchFamily="34" charset="0"/>
                <a:ea typeface="Tahoma" panose="020B0604030504040204" pitchFamily="34" charset="0"/>
                <a:cs typeface="Tahoma" panose="020B0604030504040204" pitchFamily="34" charset="0"/>
              </a:rPr>
              <a:t>  LinkedIn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latin typeface="Tahoma" panose="020B0604030504040204" pitchFamily="34" charset="0"/>
                <a:ea typeface="Tahoma" panose="020B0604030504040204" pitchFamily="34" charset="0"/>
                <a:cs typeface="Tahoma" panose="020B0604030504040204" pitchFamily="34" charset="0"/>
              </a:rPr>
              <a:t>   Facebook   </a:t>
            </a:r>
            <a:r>
              <a:rPr lang="sv-SE" sz="1600" dirty="0">
                <a:solidFill>
                  <a:srgbClr val="0065AC"/>
                </a:solidFill>
                <a:latin typeface="Tahoma" panose="020B0604030504040204" pitchFamily="34" charset="0"/>
                <a:ea typeface="Tahoma" panose="020B0604030504040204" pitchFamily="34" charset="0"/>
                <a:cs typeface="Tahoma" panose="020B0604030504040204" pitchFamily="34" charset="0"/>
              </a:rPr>
              <a:t>•</a:t>
            </a:r>
            <a:r>
              <a:rPr lang="sv-SE" sz="1600" baseline="0" dirty="0">
                <a:latin typeface="Tahoma" panose="020B0604030504040204" pitchFamily="34" charset="0"/>
                <a:ea typeface="Tahoma" panose="020B0604030504040204" pitchFamily="34" charset="0"/>
                <a:cs typeface="Tahoma" panose="020B0604030504040204" pitchFamily="34" charset="0"/>
              </a:rPr>
              <a:t>   Twitter</a:t>
            </a:r>
            <a:endParaRPr lang="sv-SE" sz="16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30567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p:bg>
      <p:bgPr>
        <a:solidFill>
          <a:schemeClr val="accent1"/>
        </a:solidFill>
        <a:effectLst/>
      </p:bgPr>
    </p:bg>
    <p:spTree>
      <p:nvGrpSpPr>
        <p:cNvPr id="1" name=""/>
        <p:cNvGrpSpPr/>
        <p:nvPr/>
      </p:nvGrpSpPr>
      <p:grpSpPr>
        <a:xfrm>
          <a:off x="0" y="0"/>
          <a:ext cx="0" cy="0"/>
          <a:chOff x="0" y="0"/>
          <a:chExt cx="0" cy="0"/>
        </a:xfrm>
      </p:grpSpPr>
      <p:sp>
        <p:nvSpPr>
          <p:cNvPr id="2" name="Rubrik 1"/>
          <p:cNvSpPr>
            <a:spLocks noGrp="1"/>
          </p:cNvSpPr>
          <p:nvPr>
            <p:ph type="title" hasCustomPrompt="1"/>
          </p:nvPr>
        </p:nvSpPr>
        <p:spPr>
          <a:xfrm>
            <a:off x="911423" y="2492896"/>
            <a:ext cx="9360000" cy="911990"/>
          </a:xfrm>
        </p:spPr>
        <p:txBody>
          <a:bodyPr/>
          <a:lstStyle>
            <a:lvl1pPr>
              <a:defRPr b="1" baseline="0">
                <a:solidFill>
                  <a:schemeClr val="bg1"/>
                </a:solidFill>
              </a:defRPr>
            </a:lvl1pPr>
          </a:lstStyle>
          <a:p>
            <a:r>
              <a:rPr lang="sv-SE" dirty="0"/>
              <a:t>Kapitelrubrik</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3701" y="3404886"/>
            <a:ext cx="4818298" cy="3453114"/>
          </a:xfrm>
          <a:prstGeom prst="rect">
            <a:avLst/>
          </a:prstGeom>
        </p:spPr>
      </p:pic>
      <p:pic>
        <p:nvPicPr>
          <p:cNvPr id="5" name="Bildobjekt 4" descr="Folkhälsomyndighetens logotyp"/>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22800" y="460800"/>
            <a:ext cx="2734527" cy="918000"/>
          </a:xfrm>
          <a:prstGeom prst="rect">
            <a:avLst/>
          </a:prstGeom>
        </p:spPr>
      </p:pic>
    </p:spTree>
    <p:extLst>
      <p:ext uri="{BB962C8B-B14F-4D97-AF65-F5344CB8AC3E}">
        <p14:creationId xmlns:p14="http://schemas.microsoft.com/office/powerpoint/2010/main" val="148098296"/>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kus">
    <p:bg>
      <p:bgPr>
        <a:solidFill>
          <a:schemeClr val="bg2"/>
        </a:solidFill>
        <a:effectLst/>
      </p:bgPr>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373701" y="3421594"/>
            <a:ext cx="4818298" cy="3419697"/>
          </a:xfrm>
          <a:prstGeom prst="rect">
            <a:avLst/>
          </a:prstGeom>
        </p:spPr>
      </p:pic>
      <p:sp>
        <p:nvSpPr>
          <p:cNvPr id="2" name="Rubrik 1"/>
          <p:cNvSpPr>
            <a:spLocks noGrp="1"/>
          </p:cNvSpPr>
          <p:nvPr>
            <p:ph type="title" hasCustomPrompt="1"/>
          </p:nvPr>
        </p:nvSpPr>
        <p:spPr>
          <a:xfrm>
            <a:off x="1596000" y="2014478"/>
            <a:ext cx="8640000" cy="1762376"/>
          </a:xfrm>
        </p:spPr>
        <p:txBody>
          <a:bodyPr anchor="ctr" anchorCtr="0"/>
          <a:lstStyle>
            <a:lvl1pPr algn="ctr">
              <a:lnSpc>
                <a:spcPct val="100000"/>
              </a:lnSpc>
              <a:defRPr sz="6000" b="1" cap="small" baseline="0">
                <a:solidFill>
                  <a:schemeClr val="bg1"/>
                </a:solidFill>
              </a:defRPr>
            </a:lvl1pPr>
          </a:lstStyle>
          <a:p>
            <a:r>
              <a:rPr lang="sv-SE" dirty="0"/>
              <a:t>ETT BEGREPP I FOKUS</a:t>
            </a:r>
          </a:p>
        </p:txBody>
      </p:sp>
    </p:spTree>
    <p:extLst>
      <p:ext uri="{BB962C8B-B14F-4D97-AF65-F5344CB8AC3E}">
        <p14:creationId xmlns:p14="http://schemas.microsoft.com/office/powerpoint/2010/main" val="1474865019"/>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nehåll">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5" y="404664"/>
            <a:ext cx="10368198"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grpSp>
        <p:nvGrpSpPr>
          <p:cNvPr id="2" name="Grupp 1"/>
          <p:cNvGrpSpPr/>
          <p:nvPr userDrawn="1"/>
        </p:nvGrpSpPr>
        <p:grpSpPr>
          <a:xfrm>
            <a:off x="0" y="6619124"/>
            <a:ext cx="12192000" cy="50236"/>
            <a:chOff x="0" y="6619124"/>
            <a:chExt cx="12192000" cy="50236"/>
          </a:xfrm>
        </p:grpSpPr>
        <p:cxnSp>
          <p:nvCxnSpPr>
            <p:cNvPr id="5" name="Rak koppling 4"/>
            <p:cNvCxnSpPr/>
            <p:nvPr userDrawn="1"/>
          </p:nvCxnSpPr>
          <p:spPr>
            <a:xfrm>
              <a:off x="0" y="6619124"/>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6" name="Rak koppling 5"/>
            <p:cNvCxnSpPr/>
            <p:nvPr userDrawn="1"/>
          </p:nvCxnSpPr>
          <p:spPr>
            <a:xfrm>
              <a:off x="0" y="6669360"/>
              <a:ext cx="9504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2843557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nehåll sidofält mörk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4" y="404664"/>
            <a:ext cx="6553001"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5" name="Rektangel 4"/>
          <p:cNvSpPr/>
          <p:nvPr userDrawn="1"/>
        </p:nvSpPr>
        <p:spPr>
          <a:xfrm>
            <a:off x="7824192" y="0"/>
            <a:ext cx="43678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0" hasCustomPrompt="1"/>
          </p:nvPr>
        </p:nvSpPr>
        <p:spPr>
          <a:xfrm>
            <a:off x="8112225" y="404664"/>
            <a:ext cx="3168550" cy="5184924"/>
          </a:xfrm>
        </p:spPr>
        <p:txBody>
          <a:bodyPr anchor="ctr" anchorCtr="0"/>
          <a:lstStyle>
            <a:lvl1pPr>
              <a:spcBef>
                <a:spcPts val="1200"/>
              </a:spcBef>
              <a:buClr>
                <a:schemeClr val="bg1"/>
              </a:buClr>
              <a:defRPr>
                <a:solidFill>
                  <a:schemeClr val="bg1"/>
                </a:solidFill>
              </a:defRPr>
            </a:lvl1pPr>
            <a:lvl2pPr>
              <a:defRPr>
                <a:solidFill>
                  <a:schemeClr val="bg1"/>
                </a:solidFill>
              </a:defRPr>
            </a:lvl2pPr>
            <a:lvl3pPr>
              <a:defRPr>
                <a:solidFill>
                  <a:schemeClr val="bg1"/>
                </a:solidFill>
              </a:defRPr>
            </a:lvl3pPr>
            <a:lvl4pPr>
              <a:defRPr sz="1300"/>
            </a:lvl4pPr>
          </a:lstStyle>
          <a:p>
            <a:pPr lvl="0"/>
            <a:r>
              <a:rPr lang="sv-SE" dirty="0"/>
              <a:t>Punktlista</a:t>
            </a:r>
          </a:p>
          <a:p>
            <a:pPr lvl="1"/>
            <a:r>
              <a:rPr lang="sv-SE" dirty="0"/>
              <a:t>Nivå två</a:t>
            </a:r>
          </a:p>
          <a:p>
            <a:pPr lvl="2"/>
            <a:r>
              <a:rPr lang="sv-SE" dirty="0"/>
              <a:t>Nivå tre</a:t>
            </a:r>
          </a:p>
        </p:txBody>
      </p:sp>
      <p:grpSp>
        <p:nvGrpSpPr>
          <p:cNvPr id="6" name="Grupp 5"/>
          <p:cNvGrpSpPr/>
          <p:nvPr userDrawn="1"/>
        </p:nvGrpSpPr>
        <p:grpSpPr>
          <a:xfrm>
            <a:off x="0" y="6619124"/>
            <a:ext cx="7471719" cy="50236"/>
            <a:chOff x="0" y="6619124"/>
            <a:chExt cx="7471719" cy="50236"/>
          </a:xfrm>
        </p:grpSpPr>
        <p:cxnSp>
          <p:nvCxnSpPr>
            <p:cNvPr id="8" name="Rak koppling 7"/>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ak koppling 8"/>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7"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bg1"/>
                </a:solidFill>
              </a:defRPr>
            </a:lvl1pPr>
          </a:lstStyle>
          <a:p>
            <a:pPr lvl="0"/>
            <a:r>
              <a:rPr lang="sv-SE" dirty="0"/>
              <a:t>PLATS FÖR FOTOGRAF ELLER KÄLLA </a:t>
            </a:r>
          </a:p>
        </p:txBody>
      </p:sp>
    </p:spTree>
    <p:extLst>
      <p:ext uri="{BB962C8B-B14F-4D97-AF65-F5344CB8AC3E}">
        <p14:creationId xmlns:p14="http://schemas.microsoft.com/office/powerpoint/2010/main" val="269808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ehåll sidofält ljust">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6" y="404664"/>
            <a:ext cx="65532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5" name="Rektangel 4"/>
          <p:cNvSpPr/>
          <p:nvPr userDrawn="1"/>
        </p:nvSpPr>
        <p:spPr>
          <a:xfrm>
            <a:off x="7824192" y="0"/>
            <a:ext cx="4367808" cy="6858000"/>
          </a:xfrm>
          <a:prstGeom prst="rect">
            <a:avLst/>
          </a:prstGeom>
          <a:solidFill>
            <a:srgbClr val="CCE8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innehåll 2"/>
          <p:cNvSpPr>
            <a:spLocks noGrp="1"/>
          </p:cNvSpPr>
          <p:nvPr>
            <p:ph idx="10" hasCustomPrompt="1"/>
          </p:nvPr>
        </p:nvSpPr>
        <p:spPr>
          <a:xfrm>
            <a:off x="8112225" y="404664"/>
            <a:ext cx="3168550" cy="5184924"/>
          </a:xfrm>
        </p:spPr>
        <p:txBody>
          <a:bodyPr anchor="ctr" anchorCtr="0"/>
          <a:lstStyle>
            <a:lvl1pPr>
              <a:spcBef>
                <a:spcPts val="1200"/>
              </a:spcBef>
              <a:buClr>
                <a:srgbClr val="009284"/>
              </a:buClr>
              <a:defRPr>
                <a:solidFill>
                  <a:schemeClr val="tx1"/>
                </a:solidFill>
              </a:defRPr>
            </a:lvl1pPr>
            <a:lvl2pPr>
              <a:defRPr>
                <a:solidFill>
                  <a:schemeClr val="tx1"/>
                </a:solidFill>
              </a:defRPr>
            </a:lvl2pPr>
            <a:lvl3pPr>
              <a:defRPr>
                <a:solidFill>
                  <a:schemeClr val="tx1"/>
                </a:solidFill>
              </a:defRPr>
            </a:lvl3pPr>
            <a:lvl4pPr>
              <a:defRPr sz="1300"/>
            </a:lvl4pPr>
          </a:lstStyle>
          <a:p>
            <a:pPr lvl="0"/>
            <a:r>
              <a:rPr lang="sv-SE" dirty="0"/>
              <a:t>Punktlista</a:t>
            </a:r>
          </a:p>
          <a:p>
            <a:pPr lvl="1"/>
            <a:r>
              <a:rPr lang="sv-SE" dirty="0"/>
              <a:t>Nivå två</a:t>
            </a:r>
          </a:p>
          <a:p>
            <a:pPr lvl="2"/>
            <a:r>
              <a:rPr lang="sv-SE" dirty="0"/>
              <a:t>Nivå tre</a:t>
            </a:r>
          </a:p>
        </p:txBody>
      </p:sp>
      <p:grpSp>
        <p:nvGrpSpPr>
          <p:cNvPr id="6" name="Grupp 5"/>
          <p:cNvGrpSpPr/>
          <p:nvPr userDrawn="1"/>
        </p:nvGrpSpPr>
        <p:grpSpPr>
          <a:xfrm>
            <a:off x="0" y="6619124"/>
            <a:ext cx="7471719" cy="50236"/>
            <a:chOff x="0" y="6619124"/>
            <a:chExt cx="7471719" cy="50236"/>
          </a:xfrm>
        </p:grpSpPr>
        <p:cxnSp>
          <p:nvCxnSpPr>
            <p:cNvPr id="8" name="Rak koppling 7"/>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Rak koppling 8"/>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Platshållare för text 10"/>
          <p:cNvSpPr>
            <a:spLocks noGrp="1"/>
          </p:cNvSpPr>
          <p:nvPr>
            <p:ph type="body" sz="quarter" idx="11" hasCustomPrompt="1"/>
          </p:nvPr>
        </p:nvSpPr>
        <p:spPr>
          <a:xfrm rot="16200000">
            <a:off x="9425287" y="2835125"/>
            <a:ext cx="5184926"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2071588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ehåll sidobild rak">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226" y="404664"/>
            <a:ext cx="6553200" cy="936774"/>
          </a:xfrm>
        </p:spPr>
        <p:txBody>
          <a:bodyPr/>
          <a:lstStyle>
            <a:lvl1pPr>
              <a:defRPr/>
            </a:lvl1pPr>
          </a:lstStyle>
          <a:p>
            <a:r>
              <a:rPr lang="sv-SE" dirty="0"/>
              <a:t>Rubrik</a:t>
            </a:r>
          </a:p>
        </p:txBody>
      </p:sp>
      <p:sp>
        <p:nvSpPr>
          <p:cNvPr id="3" name="Platshållare för innehåll 2"/>
          <p:cNvSpPr>
            <a:spLocks noGrp="1"/>
          </p:cNvSpPr>
          <p:nvPr>
            <p:ph idx="1" hasCustomPrompt="1"/>
          </p:nvPr>
        </p:nvSpPr>
        <p:spPr>
          <a:xfrm>
            <a:off x="911424" y="1628800"/>
            <a:ext cx="6553001" cy="3960788"/>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9" name="Platshållare för bild 8"/>
          <p:cNvSpPr>
            <a:spLocks noGrp="1"/>
          </p:cNvSpPr>
          <p:nvPr>
            <p:ph type="pic" sz="quarter" idx="10"/>
          </p:nvPr>
        </p:nvSpPr>
        <p:spPr>
          <a:xfrm>
            <a:off x="7825200" y="0"/>
            <a:ext cx="4366800" cy="6858000"/>
          </a:xfrm>
          <a:custGeom>
            <a:avLst/>
            <a:gdLst>
              <a:gd name="connsiteX0" fmla="*/ 0 w 4366800"/>
              <a:gd name="connsiteY0" fmla="*/ 0 h 6858000"/>
              <a:gd name="connsiteX1" fmla="*/ 4366800 w 4366800"/>
              <a:gd name="connsiteY1" fmla="*/ 0 h 6858000"/>
              <a:gd name="connsiteX2" fmla="*/ 4366800 w 4366800"/>
              <a:gd name="connsiteY2" fmla="*/ 6858000 h 6858000"/>
              <a:gd name="connsiteX3" fmla="*/ 0 w 4366800"/>
              <a:gd name="connsiteY3" fmla="*/ 6858000 h 6858000"/>
              <a:gd name="connsiteX4" fmla="*/ 0 w 4366800"/>
              <a:gd name="connsiteY4" fmla="*/ 0 h 6858000"/>
              <a:gd name="connsiteX0" fmla="*/ 15730 w 4382530"/>
              <a:gd name="connsiteY0" fmla="*/ 0 h 6858000"/>
              <a:gd name="connsiteX1" fmla="*/ 4382530 w 4382530"/>
              <a:gd name="connsiteY1" fmla="*/ 0 h 6858000"/>
              <a:gd name="connsiteX2" fmla="*/ 4382530 w 4382530"/>
              <a:gd name="connsiteY2" fmla="*/ 6858000 h 6858000"/>
              <a:gd name="connsiteX3" fmla="*/ 15730 w 4382530"/>
              <a:gd name="connsiteY3" fmla="*/ 6858000 h 6858000"/>
              <a:gd name="connsiteX4" fmla="*/ 0 w 4382530"/>
              <a:gd name="connsiteY4" fmla="*/ 3369276 h 6858000"/>
              <a:gd name="connsiteX5" fmla="*/ 15730 w 4382530"/>
              <a:gd name="connsiteY5" fmla="*/ 0 h 6858000"/>
              <a:gd name="connsiteX0" fmla="*/ 15730 w 4382530"/>
              <a:gd name="connsiteY0" fmla="*/ 0 h 6858000"/>
              <a:gd name="connsiteX1" fmla="*/ 4382530 w 4382530"/>
              <a:gd name="connsiteY1" fmla="*/ 0 h 6858000"/>
              <a:gd name="connsiteX2" fmla="*/ 4382530 w 4382530"/>
              <a:gd name="connsiteY2" fmla="*/ 6858000 h 6858000"/>
              <a:gd name="connsiteX3" fmla="*/ 15730 w 4382530"/>
              <a:gd name="connsiteY3" fmla="*/ 6858000 h 6858000"/>
              <a:gd name="connsiteX4" fmla="*/ 0 w 4382530"/>
              <a:gd name="connsiteY4" fmla="*/ 3369276 h 6858000"/>
              <a:gd name="connsiteX5" fmla="*/ 15730 w 4382530"/>
              <a:gd name="connsiteY5" fmla="*/ 0 h 6858000"/>
              <a:gd name="connsiteX0" fmla="*/ 357277 w 4724077"/>
              <a:gd name="connsiteY0" fmla="*/ 0 h 6858000"/>
              <a:gd name="connsiteX1" fmla="*/ 4724077 w 4724077"/>
              <a:gd name="connsiteY1" fmla="*/ 0 h 6858000"/>
              <a:gd name="connsiteX2" fmla="*/ 4724077 w 4724077"/>
              <a:gd name="connsiteY2" fmla="*/ 6858000 h 6858000"/>
              <a:gd name="connsiteX3" fmla="*/ 357277 w 4724077"/>
              <a:gd name="connsiteY3" fmla="*/ 6858000 h 6858000"/>
              <a:gd name="connsiteX4" fmla="*/ 341547 w 4724077"/>
              <a:gd name="connsiteY4" fmla="*/ 3369276 h 6858000"/>
              <a:gd name="connsiteX5" fmla="*/ 357277 w 4724077"/>
              <a:gd name="connsiteY5" fmla="*/ 0 h 6858000"/>
              <a:gd name="connsiteX0" fmla="*/ 66068 w 4432868"/>
              <a:gd name="connsiteY0" fmla="*/ 0 h 6858000"/>
              <a:gd name="connsiteX1" fmla="*/ 4432868 w 4432868"/>
              <a:gd name="connsiteY1" fmla="*/ 0 h 6858000"/>
              <a:gd name="connsiteX2" fmla="*/ 4432868 w 4432868"/>
              <a:gd name="connsiteY2" fmla="*/ 6858000 h 6858000"/>
              <a:gd name="connsiteX3" fmla="*/ 66068 w 4432868"/>
              <a:gd name="connsiteY3" fmla="*/ 6858000 h 6858000"/>
              <a:gd name="connsiteX4" fmla="*/ 50338 w 4432868"/>
              <a:gd name="connsiteY4" fmla="*/ 3369276 h 6858000"/>
              <a:gd name="connsiteX5" fmla="*/ 66068 w 4432868"/>
              <a:gd name="connsiteY5" fmla="*/ 0 h 6858000"/>
              <a:gd name="connsiteX0" fmla="*/ 73547 w 4440347"/>
              <a:gd name="connsiteY0" fmla="*/ 0 h 6858000"/>
              <a:gd name="connsiteX1" fmla="*/ 4440347 w 4440347"/>
              <a:gd name="connsiteY1" fmla="*/ 0 h 6858000"/>
              <a:gd name="connsiteX2" fmla="*/ 4440347 w 4440347"/>
              <a:gd name="connsiteY2" fmla="*/ 6858000 h 6858000"/>
              <a:gd name="connsiteX3" fmla="*/ 73547 w 4440347"/>
              <a:gd name="connsiteY3" fmla="*/ 6858000 h 6858000"/>
              <a:gd name="connsiteX4" fmla="*/ 57817 w 4440347"/>
              <a:gd name="connsiteY4" fmla="*/ 3369276 h 6858000"/>
              <a:gd name="connsiteX5" fmla="*/ 73547 w 4440347"/>
              <a:gd name="connsiteY5" fmla="*/ 0 h 6858000"/>
              <a:gd name="connsiteX0" fmla="*/ 73547 w 4440347"/>
              <a:gd name="connsiteY0" fmla="*/ 0 h 6858000"/>
              <a:gd name="connsiteX1" fmla="*/ 4440347 w 4440347"/>
              <a:gd name="connsiteY1" fmla="*/ 0 h 6858000"/>
              <a:gd name="connsiteX2" fmla="*/ 4440347 w 4440347"/>
              <a:gd name="connsiteY2" fmla="*/ 6858000 h 6858000"/>
              <a:gd name="connsiteX3" fmla="*/ 73547 w 4440347"/>
              <a:gd name="connsiteY3" fmla="*/ 6858000 h 6858000"/>
              <a:gd name="connsiteX4" fmla="*/ 57817 w 4440347"/>
              <a:gd name="connsiteY4" fmla="*/ 3369276 h 6858000"/>
              <a:gd name="connsiteX5" fmla="*/ 73547 w 4440347"/>
              <a:gd name="connsiteY5" fmla="*/ 0 h 6858000"/>
              <a:gd name="connsiteX0" fmla="*/ 34879 w 4401679"/>
              <a:gd name="connsiteY0" fmla="*/ 0 h 6858000"/>
              <a:gd name="connsiteX1" fmla="*/ 4401679 w 4401679"/>
              <a:gd name="connsiteY1" fmla="*/ 0 h 6858000"/>
              <a:gd name="connsiteX2" fmla="*/ 4401679 w 4401679"/>
              <a:gd name="connsiteY2" fmla="*/ 6858000 h 6858000"/>
              <a:gd name="connsiteX3" fmla="*/ 34879 w 4401679"/>
              <a:gd name="connsiteY3" fmla="*/ 6858000 h 6858000"/>
              <a:gd name="connsiteX4" fmla="*/ 85051 w 4401679"/>
              <a:gd name="connsiteY4" fmla="*/ 3492843 h 6858000"/>
              <a:gd name="connsiteX5" fmla="*/ 34879 w 4401679"/>
              <a:gd name="connsiteY5" fmla="*/ 0 h 6858000"/>
              <a:gd name="connsiteX0" fmla="*/ 28717 w 4395517"/>
              <a:gd name="connsiteY0" fmla="*/ 0 h 6858000"/>
              <a:gd name="connsiteX1" fmla="*/ 4395517 w 4395517"/>
              <a:gd name="connsiteY1" fmla="*/ 0 h 6858000"/>
              <a:gd name="connsiteX2" fmla="*/ 4395517 w 4395517"/>
              <a:gd name="connsiteY2" fmla="*/ 6858000 h 6858000"/>
              <a:gd name="connsiteX3" fmla="*/ 28717 w 4395517"/>
              <a:gd name="connsiteY3" fmla="*/ 6858000 h 6858000"/>
              <a:gd name="connsiteX4" fmla="*/ 78889 w 4395517"/>
              <a:gd name="connsiteY4" fmla="*/ 3492843 h 6858000"/>
              <a:gd name="connsiteX5" fmla="*/ 28717 w 4395517"/>
              <a:gd name="connsiteY5" fmla="*/ 0 h 6858000"/>
              <a:gd name="connsiteX0" fmla="*/ 60613 w 4427413"/>
              <a:gd name="connsiteY0" fmla="*/ 0 h 6858000"/>
              <a:gd name="connsiteX1" fmla="*/ 4427413 w 4427413"/>
              <a:gd name="connsiteY1" fmla="*/ 0 h 6858000"/>
              <a:gd name="connsiteX2" fmla="*/ 4427413 w 4427413"/>
              <a:gd name="connsiteY2" fmla="*/ 6858000 h 6858000"/>
              <a:gd name="connsiteX3" fmla="*/ 60613 w 4427413"/>
              <a:gd name="connsiteY3" fmla="*/ 6858000 h 6858000"/>
              <a:gd name="connsiteX4" fmla="*/ 110785 w 4427413"/>
              <a:gd name="connsiteY4" fmla="*/ 3492843 h 6858000"/>
              <a:gd name="connsiteX5" fmla="*/ 60613 w 4427413"/>
              <a:gd name="connsiteY5" fmla="*/ 0 h 6858000"/>
              <a:gd name="connsiteX0" fmla="*/ 60613 w 4427413"/>
              <a:gd name="connsiteY0" fmla="*/ 0 h 6858000"/>
              <a:gd name="connsiteX1" fmla="*/ 4427413 w 4427413"/>
              <a:gd name="connsiteY1" fmla="*/ 0 h 6858000"/>
              <a:gd name="connsiteX2" fmla="*/ 4427413 w 4427413"/>
              <a:gd name="connsiteY2" fmla="*/ 6858000 h 6858000"/>
              <a:gd name="connsiteX3" fmla="*/ 60613 w 4427413"/>
              <a:gd name="connsiteY3" fmla="*/ 6858000 h 6858000"/>
              <a:gd name="connsiteX4" fmla="*/ 110785 w 4427413"/>
              <a:gd name="connsiteY4" fmla="*/ 3492843 h 6858000"/>
              <a:gd name="connsiteX5" fmla="*/ 60613 w 4427413"/>
              <a:gd name="connsiteY5" fmla="*/ 0 h 6858000"/>
              <a:gd name="connsiteX0" fmla="*/ 545850 w 4912650"/>
              <a:gd name="connsiteY0" fmla="*/ 0 h 6858000"/>
              <a:gd name="connsiteX1" fmla="*/ 4912650 w 4912650"/>
              <a:gd name="connsiteY1" fmla="*/ 0 h 6858000"/>
              <a:gd name="connsiteX2" fmla="*/ 4912650 w 4912650"/>
              <a:gd name="connsiteY2" fmla="*/ 6858000 h 6858000"/>
              <a:gd name="connsiteX3" fmla="*/ 545850 w 4912650"/>
              <a:gd name="connsiteY3" fmla="*/ 6858000 h 6858000"/>
              <a:gd name="connsiteX4" fmla="*/ 545850 w 4912650"/>
              <a:gd name="connsiteY4" fmla="*/ 0 h 6858000"/>
              <a:gd name="connsiteX0" fmla="*/ 323467 w 4690267"/>
              <a:gd name="connsiteY0" fmla="*/ 0 h 6858000"/>
              <a:gd name="connsiteX1" fmla="*/ 4690267 w 4690267"/>
              <a:gd name="connsiteY1" fmla="*/ 0 h 6858000"/>
              <a:gd name="connsiteX2" fmla="*/ 4690267 w 4690267"/>
              <a:gd name="connsiteY2" fmla="*/ 6858000 h 6858000"/>
              <a:gd name="connsiteX3" fmla="*/ 323467 w 4690267"/>
              <a:gd name="connsiteY3" fmla="*/ 6858000 h 6858000"/>
              <a:gd name="connsiteX4" fmla="*/ 323467 w 4690267"/>
              <a:gd name="connsiteY4" fmla="*/ 0 h 6858000"/>
              <a:gd name="connsiteX0" fmla="*/ 0 w 4366800"/>
              <a:gd name="connsiteY0" fmla="*/ 0 h 6858000"/>
              <a:gd name="connsiteX1" fmla="*/ 4366800 w 4366800"/>
              <a:gd name="connsiteY1" fmla="*/ 0 h 6858000"/>
              <a:gd name="connsiteX2" fmla="*/ 4366800 w 4366800"/>
              <a:gd name="connsiteY2" fmla="*/ 6858000 h 6858000"/>
              <a:gd name="connsiteX3" fmla="*/ 0 w 4366800"/>
              <a:gd name="connsiteY3" fmla="*/ 6858000 h 6858000"/>
              <a:gd name="connsiteX4" fmla="*/ 0 w 43668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66800" h="6858000">
                <a:moveTo>
                  <a:pt x="0" y="0"/>
                </a:moveTo>
                <a:lnTo>
                  <a:pt x="4366800" y="0"/>
                </a:lnTo>
                <a:lnTo>
                  <a:pt x="4366800" y="6858000"/>
                </a:lnTo>
                <a:lnTo>
                  <a:pt x="0" y="6858000"/>
                </a:lnTo>
                <a:lnTo>
                  <a:pt x="0" y="0"/>
                </a:lnTo>
                <a:close/>
              </a:path>
            </a:pathLst>
          </a:custGeom>
        </p:spPr>
        <p:txBody>
          <a:bodyPr/>
          <a:lstStyle/>
          <a:p>
            <a:r>
              <a:rPr lang="sv-SE" smtClean="0"/>
              <a:t>Klicka på ikonen för att lägga till en bild</a:t>
            </a:r>
            <a:endParaRPr lang="sv-SE" dirty="0"/>
          </a:p>
        </p:txBody>
      </p:sp>
      <p:grpSp>
        <p:nvGrpSpPr>
          <p:cNvPr id="2" name="Grupp 1"/>
          <p:cNvGrpSpPr/>
          <p:nvPr userDrawn="1"/>
        </p:nvGrpSpPr>
        <p:grpSpPr>
          <a:xfrm>
            <a:off x="0" y="6619124"/>
            <a:ext cx="7471719" cy="50236"/>
            <a:chOff x="0" y="6619124"/>
            <a:chExt cx="7471719" cy="50236"/>
          </a:xfrm>
        </p:grpSpPr>
        <p:cxnSp>
          <p:nvCxnSpPr>
            <p:cNvPr id="7" name="Rak koppling 6"/>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8" name="Rak koppling 7"/>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
        <p:nvSpPr>
          <p:cNvPr id="10" name="Platshållare för text 10"/>
          <p:cNvSpPr>
            <a:spLocks noGrp="1"/>
          </p:cNvSpPr>
          <p:nvPr>
            <p:ph type="body" sz="quarter" idx="11" hasCustomPrompt="1"/>
          </p:nvPr>
        </p:nvSpPr>
        <p:spPr>
          <a:xfrm rot="16200000">
            <a:off x="8957750" y="3515047"/>
            <a:ext cx="6120000"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spTree>
    <p:extLst>
      <p:ext uri="{BB962C8B-B14F-4D97-AF65-F5344CB8AC3E}">
        <p14:creationId xmlns:p14="http://schemas.microsoft.com/office/powerpoint/2010/main" val="3964148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ehåll sidobild böjd">
    <p:bg>
      <p:bgRef idx="1001">
        <a:schemeClr val="bg1"/>
      </p:bgRef>
    </p:bg>
    <p:spTree>
      <p:nvGrpSpPr>
        <p:cNvPr id="1" name=""/>
        <p:cNvGrpSpPr/>
        <p:nvPr/>
      </p:nvGrpSpPr>
      <p:grpSpPr>
        <a:xfrm>
          <a:off x="0" y="0"/>
          <a:ext cx="0" cy="0"/>
          <a:chOff x="0" y="0"/>
          <a:chExt cx="0" cy="0"/>
        </a:xfrm>
      </p:grpSpPr>
      <p:sp>
        <p:nvSpPr>
          <p:cNvPr id="4" name="Rubrik 3"/>
          <p:cNvSpPr>
            <a:spLocks noGrp="1"/>
          </p:cNvSpPr>
          <p:nvPr>
            <p:ph type="title" hasCustomPrompt="1"/>
          </p:nvPr>
        </p:nvSpPr>
        <p:spPr>
          <a:xfrm>
            <a:off x="911423" y="404664"/>
            <a:ext cx="8352001" cy="936774"/>
          </a:xfrm>
        </p:spPr>
        <p:txBody>
          <a:bodyPr/>
          <a:lstStyle>
            <a:lvl1pPr>
              <a:defRPr>
                <a:solidFill>
                  <a:schemeClr val="tx1"/>
                </a:solidFill>
              </a:defRPr>
            </a:lvl1pPr>
          </a:lstStyle>
          <a:p>
            <a:r>
              <a:rPr lang="sv-SE" dirty="0"/>
              <a:t>Rubrik</a:t>
            </a:r>
          </a:p>
        </p:txBody>
      </p:sp>
      <p:sp>
        <p:nvSpPr>
          <p:cNvPr id="6" name="Platshållare för innehåll 2"/>
          <p:cNvSpPr>
            <a:spLocks noGrp="1"/>
          </p:cNvSpPr>
          <p:nvPr>
            <p:ph idx="1" hasCustomPrompt="1"/>
          </p:nvPr>
        </p:nvSpPr>
        <p:spPr>
          <a:xfrm>
            <a:off x="911423" y="1628800"/>
            <a:ext cx="6553002" cy="3965884"/>
          </a:xfrm>
        </p:spPr>
        <p:txBody>
          <a:bodyPr/>
          <a:lstStyle>
            <a:lvl1pPr>
              <a:spcBef>
                <a:spcPts val="1200"/>
              </a:spcBef>
              <a:defRPr/>
            </a:lvl1pPr>
            <a:lvl4pPr>
              <a:defRPr sz="1300"/>
            </a:lvl4pPr>
          </a:lstStyle>
          <a:p>
            <a:pPr lvl="0"/>
            <a:r>
              <a:rPr lang="sv-SE" dirty="0"/>
              <a:t>Punktlista</a:t>
            </a:r>
          </a:p>
          <a:p>
            <a:pPr lvl="1"/>
            <a:r>
              <a:rPr lang="sv-SE" dirty="0"/>
              <a:t>Nivå två</a:t>
            </a:r>
          </a:p>
          <a:p>
            <a:pPr lvl="2"/>
            <a:r>
              <a:rPr lang="sv-SE" dirty="0"/>
              <a:t>Nivå tre</a:t>
            </a:r>
          </a:p>
        </p:txBody>
      </p:sp>
      <p:sp>
        <p:nvSpPr>
          <p:cNvPr id="18" name="Platshållare för bild 17"/>
          <p:cNvSpPr>
            <a:spLocks noGrp="1" noChangeAspect="1"/>
          </p:cNvSpPr>
          <p:nvPr>
            <p:ph type="pic" sz="quarter" idx="10"/>
          </p:nvPr>
        </p:nvSpPr>
        <p:spPr>
          <a:xfrm>
            <a:off x="8761363" y="0"/>
            <a:ext cx="3429405" cy="6858005"/>
          </a:xfrm>
          <a:custGeom>
            <a:avLst/>
            <a:gdLst>
              <a:gd name="connsiteX0" fmla="*/ 0 w 4320000"/>
              <a:gd name="connsiteY0" fmla="*/ 2160000 h 4320000"/>
              <a:gd name="connsiteX1" fmla="*/ 2160000 w 4320000"/>
              <a:gd name="connsiteY1" fmla="*/ 0 h 4320000"/>
              <a:gd name="connsiteX2" fmla="*/ 4320000 w 4320000"/>
              <a:gd name="connsiteY2" fmla="*/ 2160000 h 4320000"/>
              <a:gd name="connsiteX3" fmla="*/ 2160000 w 4320000"/>
              <a:gd name="connsiteY3" fmla="*/ 4320000 h 4320000"/>
              <a:gd name="connsiteX4" fmla="*/ 0 w 4320000"/>
              <a:gd name="connsiteY4" fmla="*/ 2160000 h 4320000"/>
              <a:gd name="connsiteX0" fmla="*/ 0 w 2430000"/>
              <a:gd name="connsiteY0" fmla="*/ 2220043 h 4440086"/>
              <a:gd name="connsiteX1" fmla="*/ 2160000 w 2430000"/>
              <a:gd name="connsiteY1" fmla="*/ 60043 h 4440086"/>
              <a:gd name="connsiteX2" fmla="*/ 2160000 w 2430000"/>
              <a:gd name="connsiteY2" fmla="*/ 4380043 h 4440086"/>
              <a:gd name="connsiteX3" fmla="*/ 0 w 2430000"/>
              <a:gd name="connsiteY3" fmla="*/ 2220043 h 4440086"/>
              <a:gd name="connsiteX0" fmla="*/ 0 w 2325261"/>
              <a:gd name="connsiteY0" fmla="*/ 2220043 h 4440086"/>
              <a:gd name="connsiteX1" fmla="*/ 2160000 w 2325261"/>
              <a:gd name="connsiteY1" fmla="*/ 60043 h 4440086"/>
              <a:gd name="connsiteX2" fmla="*/ 2160000 w 2325261"/>
              <a:gd name="connsiteY2" fmla="*/ 4380043 h 4440086"/>
              <a:gd name="connsiteX3" fmla="*/ 0 w 2325261"/>
              <a:gd name="connsiteY3" fmla="*/ 2220043 h 4440086"/>
              <a:gd name="connsiteX0" fmla="*/ 0 w 2164979"/>
              <a:gd name="connsiteY0" fmla="*/ 2220043 h 4440086"/>
              <a:gd name="connsiteX1" fmla="*/ 2160000 w 2164979"/>
              <a:gd name="connsiteY1" fmla="*/ 60043 h 4440086"/>
              <a:gd name="connsiteX2" fmla="*/ 2160000 w 2164979"/>
              <a:gd name="connsiteY2" fmla="*/ 4380043 h 4440086"/>
              <a:gd name="connsiteX3" fmla="*/ 0 w 2164979"/>
              <a:gd name="connsiteY3" fmla="*/ 2220043 h 4440086"/>
              <a:gd name="connsiteX0" fmla="*/ 0 w 2162096"/>
              <a:gd name="connsiteY0" fmla="*/ 2220043 h 4440086"/>
              <a:gd name="connsiteX1" fmla="*/ 2160000 w 2162096"/>
              <a:gd name="connsiteY1" fmla="*/ 60043 h 4440086"/>
              <a:gd name="connsiteX2" fmla="*/ 2160000 w 2162096"/>
              <a:gd name="connsiteY2" fmla="*/ 4380043 h 4440086"/>
              <a:gd name="connsiteX3" fmla="*/ 0 w 2162096"/>
              <a:gd name="connsiteY3" fmla="*/ 2220043 h 4440086"/>
              <a:gd name="connsiteX0" fmla="*/ 0 w 2162096"/>
              <a:gd name="connsiteY0" fmla="*/ 2160000 h 4380043"/>
              <a:gd name="connsiteX1" fmla="*/ 2160000 w 2162096"/>
              <a:gd name="connsiteY1" fmla="*/ 0 h 4380043"/>
              <a:gd name="connsiteX2" fmla="*/ 2160000 w 2162096"/>
              <a:gd name="connsiteY2" fmla="*/ 4320000 h 4380043"/>
              <a:gd name="connsiteX3" fmla="*/ 0 w 2162096"/>
              <a:gd name="connsiteY3" fmla="*/ 2160000 h 4380043"/>
              <a:gd name="connsiteX0" fmla="*/ 0 w 2160000"/>
              <a:gd name="connsiteY0" fmla="*/ 2160000 h 4380043"/>
              <a:gd name="connsiteX1" fmla="*/ 2160000 w 2160000"/>
              <a:gd name="connsiteY1" fmla="*/ 0 h 4380043"/>
              <a:gd name="connsiteX2" fmla="*/ 2160000 w 2160000"/>
              <a:gd name="connsiteY2" fmla="*/ 4320000 h 4380043"/>
              <a:gd name="connsiteX3" fmla="*/ 0 w 2160000"/>
              <a:gd name="connsiteY3" fmla="*/ 2160000 h 4380043"/>
              <a:gd name="connsiteX0" fmla="*/ 0 w 2160000"/>
              <a:gd name="connsiteY0" fmla="*/ 2160000 h 4380043"/>
              <a:gd name="connsiteX1" fmla="*/ 2160000 w 2160000"/>
              <a:gd name="connsiteY1" fmla="*/ 0 h 4380043"/>
              <a:gd name="connsiteX2" fmla="*/ 2160000 w 2160000"/>
              <a:gd name="connsiteY2" fmla="*/ 4320000 h 4380043"/>
              <a:gd name="connsiteX3" fmla="*/ 0 w 2160000"/>
              <a:gd name="connsiteY3" fmla="*/ 2160000 h 4380043"/>
              <a:gd name="connsiteX0" fmla="*/ 475 w 2160475"/>
              <a:gd name="connsiteY0" fmla="*/ 2160000 h 4404174"/>
              <a:gd name="connsiteX1" fmla="*/ 2160475 w 2160475"/>
              <a:gd name="connsiteY1" fmla="*/ 0 h 4404174"/>
              <a:gd name="connsiteX2" fmla="*/ 2160475 w 2160475"/>
              <a:gd name="connsiteY2" fmla="*/ 4320000 h 4404174"/>
              <a:gd name="connsiteX3" fmla="*/ 475 w 2160475"/>
              <a:gd name="connsiteY3" fmla="*/ 2160000 h 4404174"/>
              <a:gd name="connsiteX0" fmla="*/ 401 w 2160401"/>
              <a:gd name="connsiteY0" fmla="*/ 2160005 h 4404179"/>
              <a:gd name="connsiteX1" fmla="*/ 2160401 w 2160401"/>
              <a:gd name="connsiteY1" fmla="*/ 5 h 4404179"/>
              <a:gd name="connsiteX2" fmla="*/ 2160401 w 2160401"/>
              <a:gd name="connsiteY2" fmla="*/ 4320005 h 4404179"/>
              <a:gd name="connsiteX3" fmla="*/ 401 w 2160401"/>
              <a:gd name="connsiteY3" fmla="*/ 2160005 h 4404179"/>
              <a:gd name="connsiteX0" fmla="*/ 401 w 2160401"/>
              <a:gd name="connsiteY0" fmla="*/ 2160005 h 4320289"/>
              <a:gd name="connsiteX1" fmla="*/ 2160401 w 2160401"/>
              <a:gd name="connsiteY1" fmla="*/ 5 h 4320289"/>
              <a:gd name="connsiteX2" fmla="*/ 2160401 w 2160401"/>
              <a:gd name="connsiteY2" fmla="*/ 4320005 h 4320289"/>
              <a:gd name="connsiteX3" fmla="*/ 401 w 2160401"/>
              <a:gd name="connsiteY3" fmla="*/ 2160005 h 4320289"/>
              <a:gd name="connsiteX0" fmla="*/ 401 w 2160401"/>
              <a:gd name="connsiteY0" fmla="*/ 2169630 h 4320295"/>
              <a:gd name="connsiteX1" fmla="*/ 2160401 w 2160401"/>
              <a:gd name="connsiteY1" fmla="*/ 5 h 4320295"/>
              <a:gd name="connsiteX2" fmla="*/ 2160401 w 2160401"/>
              <a:gd name="connsiteY2" fmla="*/ 4320005 h 4320295"/>
              <a:gd name="connsiteX3" fmla="*/ 401 w 2160401"/>
              <a:gd name="connsiteY3" fmla="*/ 2169630 h 4320295"/>
            </a:gdLst>
            <a:ahLst/>
            <a:cxnLst>
              <a:cxn ang="0">
                <a:pos x="connsiteX0" y="connsiteY0"/>
              </a:cxn>
              <a:cxn ang="0">
                <a:pos x="connsiteX1" y="connsiteY1"/>
              </a:cxn>
              <a:cxn ang="0">
                <a:pos x="connsiteX2" y="connsiteY2"/>
              </a:cxn>
              <a:cxn ang="0">
                <a:pos x="connsiteX3" y="connsiteY3"/>
              </a:cxn>
            </a:cxnLst>
            <a:rect l="l" t="t" r="r" b="b"/>
            <a:pathLst>
              <a:path w="2160401" h="4320295">
                <a:moveTo>
                  <a:pt x="401" y="2169630"/>
                </a:moveTo>
                <a:cubicBezTo>
                  <a:pt x="-30369" y="458228"/>
                  <a:pt x="1719533" y="-1890"/>
                  <a:pt x="2160401" y="5"/>
                </a:cubicBezTo>
                <a:lnTo>
                  <a:pt x="2160401" y="4320005"/>
                </a:lnTo>
                <a:cubicBezTo>
                  <a:pt x="1742649" y="4333496"/>
                  <a:pt x="31171" y="3881032"/>
                  <a:pt x="401" y="2169630"/>
                </a:cubicBezTo>
                <a:close/>
              </a:path>
            </a:pathLst>
          </a:custGeom>
        </p:spPr>
        <p:txBody>
          <a:bodyPr/>
          <a:lstStyle/>
          <a:p>
            <a:r>
              <a:rPr lang="sv-SE" smtClean="0"/>
              <a:t>Klicka på ikonen för att lägga till en bild</a:t>
            </a:r>
            <a:endParaRPr lang="sv-SE"/>
          </a:p>
        </p:txBody>
      </p:sp>
      <p:sp>
        <p:nvSpPr>
          <p:cNvPr id="10" name="Platshållare för text 10"/>
          <p:cNvSpPr>
            <a:spLocks noGrp="1"/>
          </p:cNvSpPr>
          <p:nvPr>
            <p:ph type="body" sz="quarter" idx="11" hasCustomPrompt="1"/>
          </p:nvPr>
        </p:nvSpPr>
        <p:spPr>
          <a:xfrm rot="16200000">
            <a:off x="8957409" y="3514706"/>
            <a:ext cx="6120682" cy="324000"/>
          </a:xfrm>
        </p:spPr>
        <p:txBody>
          <a:bodyPr bIns="72000" anchor="b" anchorCtr="0"/>
          <a:lstStyle>
            <a:lvl1pPr marL="0" indent="0">
              <a:lnSpc>
                <a:spcPct val="100000"/>
              </a:lnSpc>
              <a:spcBef>
                <a:spcPts val="0"/>
              </a:spcBef>
              <a:spcAft>
                <a:spcPts val="0"/>
              </a:spcAft>
              <a:buNone/>
              <a:defRPr sz="800" cap="all" baseline="0">
                <a:solidFill>
                  <a:schemeClr val="tx1"/>
                </a:solidFill>
              </a:defRPr>
            </a:lvl1pPr>
          </a:lstStyle>
          <a:p>
            <a:pPr lvl="0"/>
            <a:r>
              <a:rPr lang="sv-SE" dirty="0"/>
              <a:t>PLATS FÖR FOTOGRAF ELLER KÄLLA </a:t>
            </a:r>
          </a:p>
        </p:txBody>
      </p:sp>
      <p:grpSp>
        <p:nvGrpSpPr>
          <p:cNvPr id="2" name="Grupp 1"/>
          <p:cNvGrpSpPr/>
          <p:nvPr userDrawn="1"/>
        </p:nvGrpSpPr>
        <p:grpSpPr>
          <a:xfrm>
            <a:off x="0" y="6619124"/>
            <a:ext cx="7471719" cy="50236"/>
            <a:chOff x="0" y="6619124"/>
            <a:chExt cx="7471719" cy="50236"/>
          </a:xfrm>
        </p:grpSpPr>
        <p:cxnSp>
          <p:nvCxnSpPr>
            <p:cNvPr id="11" name="Rak koppling 10"/>
            <p:cNvCxnSpPr/>
            <p:nvPr userDrawn="1"/>
          </p:nvCxnSpPr>
          <p:spPr>
            <a:xfrm>
              <a:off x="0" y="6619124"/>
              <a:ext cx="7471719"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2" name="Rak koppling 11"/>
            <p:cNvCxnSpPr/>
            <p:nvPr userDrawn="1"/>
          </p:nvCxnSpPr>
          <p:spPr>
            <a:xfrm>
              <a:off x="0" y="6669360"/>
              <a:ext cx="61200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30290995"/>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911225" y="404664"/>
            <a:ext cx="10368198" cy="936774"/>
          </a:xfrm>
          <a:prstGeom prst="rect">
            <a:avLst/>
          </a:prstGeom>
        </p:spPr>
        <p:txBody>
          <a:bodyPr vert="horz" lIns="0" tIns="0" rIns="0" bIns="0" rtlCol="0" anchor="b">
            <a:noAutofit/>
          </a:bodyPr>
          <a:lstStyle/>
          <a:p>
            <a:r>
              <a:rPr lang="sv-SE" dirty="0"/>
              <a:t>Rubrik</a:t>
            </a:r>
          </a:p>
        </p:txBody>
      </p:sp>
      <p:sp>
        <p:nvSpPr>
          <p:cNvPr id="3" name="Platshållare för text 2"/>
          <p:cNvSpPr>
            <a:spLocks noGrp="1"/>
          </p:cNvSpPr>
          <p:nvPr>
            <p:ph type="body" idx="1"/>
          </p:nvPr>
        </p:nvSpPr>
        <p:spPr>
          <a:xfrm>
            <a:off x="911425" y="1628800"/>
            <a:ext cx="10368000" cy="3960788"/>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4153902435"/>
      </p:ext>
    </p:extLst>
  </p:cSld>
  <p:clrMap bg1="lt1" tx1="dk1" bg2="lt2" tx2="dk2" accent1="accent1" accent2="accent2" accent3="accent3" accent4="accent4" accent5="accent5" accent6="accent6" hlink="hlink" folHlink="folHlink"/>
  <p:sldLayoutIdLst>
    <p:sldLayoutId id="2147483716" r:id="rId1"/>
    <p:sldLayoutId id="2147483752" r:id="rId2"/>
    <p:sldLayoutId id="2147483720" r:id="rId3"/>
    <p:sldLayoutId id="2147483750" r:id="rId4"/>
    <p:sldLayoutId id="2147483717" r:id="rId5"/>
    <p:sldLayoutId id="2147483749" r:id="rId6"/>
    <p:sldLayoutId id="2147483742" r:id="rId7"/>
    <p:sldLayoutId id="2147483729" r:id="rId8"/>
    <p:sldLayoutId id="2147483724" r:id="rId9"/>
    <p:sldLayoutId id="2147483745" r:id="rId10"/>
    <p:sldLayoutId id="2147483735" r:id="rId11"/>
    <p:sldLayoutId id="2147483736" r:id="rId12"/>
    <p:sldLayoutId id="2147483737" r:id="rId13"/>
    <p:sldLayoutId id="2147483739" r:id="rId14"/>
    <p:sldLayoutId id="2147483740" r:id="rId15"/>
    <p:sldLayoutId id="2147483741" r:id="rId16"/>
    <p:sldLayoutId id="2147483751" r:id="rId17"/>
    <p:sldLayoutId id="2147483767" r:id="rId18"/>
  </p:sldLayoutIdLst>
  <p:hf sldNum="0" hdr="0" ftr="0" dt="0"/>
  <p:txStyles>
    <p:titleStyle>
      <a:lvl1pPr algn="l" defTabSz="914400" rtl="0" eaLnBrk="1" latinLnBrk="0" hangingPunct="1">
        <a:lnSpc>
          <a:spcPts val="3400"/>
        </a:lnSpc>
        <a:spcBef>
          <a:spcPct val="0"/>
        </a:spcBef>
        <a:buNone/>
        <a:defRPr sz="3000" b="1" kern="1200">
          <a:solidFill>
            <a:schemeClr val="tx1"/>
          </a:solidFill>
          <a:latin typeface="+mj-lt"/>
          <a:ea typeface="+mj-ea"/>
          <a:cs typeface="+mj-cs"/>
        </a:defRPr>
      </a:lvl1pPr>
    </p:titleStyle>
    <p:bodyStyle>
      <a:lvl1pPr marL="269875" indent="-269875" algn="l" defTabSz="914400" rtl="0" eaLnBrk="1" latinLnBrk="0" hangingPunct="1">
        <a:lnSpc>
          <a:spcPct val="105000"/>
        </a:lnSpc>
        <a:spcBef>
          <a:spcPts val="1000"/>
        </a:spcBef>
        <a:spcAft>
          <a:spcPts val="300"/>
        </a:spcAft>
        <a:buClr>
          <a:srgbClr val="0065AC"/>
        </a:buClr>
        <a:buFont typeface="Tahoma" panose="020B0604030504040204" pitchFamily="34" charset="0"/>
        <a:buChar char="•"/>
        <a:tabLst/>
        <a:defRPr sz="2000" kern="1200" baseline="0">
          <a:solidFill>
            <a:schemeClr val="tx1"/>
          </a:solidFill>
          <a:latin typeface="+mn-lt"/>
          <a:ea typeface="+mn-ea"/>
          <a:cs typeface="+mn-cs"/>
        </a:defRPr>
      </a:lvl1pPr>
      <a:lvl2pPr marL="504000" indent="-216000" algn="l" defTabSz="914400" rtl="0" eaLnBrk="1" latinLnBrk="0" hangingPunct="1">
        <a:lnSpc>
          <a:spcPct val="105000"/>
        </a:lnSpc>
        <a:spcBef>
          <a:spcPts val="500"/>
        </a:spcBef>
        <a:spcAft>
          <a:spcPts val="200"/>
        </a:spcAft>
        <a:buFont typeface="Tahoma" panose="020B0604030504040204" pitchFamily="34" charset="0"/>
        <a:buChar char="–"/>
        <a:tabLst/>
        <a:defRPr sz="1800" kern="1200">
          <a:solidFill>
            <a:schemeClr val="tx1"/>
          </a:solidFill>
          <a:latin typeface="+mn-lt"/>
          <a:ea typeface="+mn-ea"/>
          <a:cs typeface="+mn-cs"/>
        </a:defRPr>
      </a:lvl2pPr>
      <a:lvl3pPr marL="684000" indent="-179388" algn="l" defTabSz="914400" rtl="0" eaLnBrk="1" latinLnBrk="0" hangingPunct="1">
        <a:lnSpc>
          <a:spcPct val="105000"/>
        </a:lnSpc>
        <a:spcBef>
          <a:spcPts val="400"/>
        </a:spcBef>
        <a:spcAft>
          <a:spcPts val="200"/>
        </a:spcAft>
        <a:buFont typeface="Arial" panose="020B0604020202020204" pitchFamily="34" charset="0"/>
        <a:buChar char="•"/>
        <a:tabLst/>
        <a:defRPr sz="16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1026" userDrawn="1">
          <p15:clr>
            <a:srgbClr val="F26B43"/>
          </p15:clr>
        </p15:guide>
        <p15:guide id="1" pos="4702" userDrawn="1">
          <p15:clr>
            <a:srgbClr val="F26B43"/>
          </p15:clr>
        </p15:guide>
        <p15:guide id="2" pos="574" userDrawn="1">
          <p15:clr>
            <a:srgbClr val="F26B43"/>
          </p15:clr>
        </p15:guide>
        <p15:guide id="3" orient="horz" pos="845" userDrawn="1">
          <p15:clr>
            <a:srgbClr val="F26B43"/>
          </p15:clr>
        </p15:guide>
        <p15:guide id="4" orient="horz" pos="3521" userDrawn="1">
          <p15:clr>
            <a:srgbClr val="F26B43"/>
          </p15:clr>
        </p15:guide>
        <p15:guide id="5" pos="7106"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Platshållare för rubrik 1"/>
          <p:cNvSpPr>
            <a:spLocks noGrp="1"/>
          </p:cNvSpPr>
          <p:nvPr>
            <p:ph type="title"/>
          </p:nvPr>
        </p:nvSpPr>
        <p:spPr>
          <a:xfrm>
            <a:off x="911225" y="404664"/>
            <a:ext cx="10368198" cy="936774"/>
          </a:xfrm>
          <a:prstGeom prst="rect">
            <a:avLst/>
          </a:prstGeom>
        </p:spPr>
        <p:txBody>
          <a:bodyPr vert="horz" lIns="0" tIns="0" rIns="0" bIns="0" rtlCol="0" anchor="b">
            <a:noAutofit/>
          </a:bodyPr>
          <a:lstStyle/>
          <a:p>
            <a:r>
              <a:rPr lang="sv-SE" dirty="0"/>
              <a:t>Rubrik</a:t>
            </a:r>
          </a:p>
        </p:txBody>
      </p:sp>
      <p:sp>
        <p:nvSpPr>
          <p:cNvPr id="8" name="Platshållare för text 2"/>
          <p:cNvSpPr>
            <a:spLocks noGrp="1"/>
          </p:cNvSpPr>
          <p:nvPr>
            <p:ph type="body" idx="1"/>
          </p:nvPr>
        </p:nvSpPr>
        <p:spPr>
          <a:xfrm>
            <a:off x="911425" y="1628800"/>
            <a:ext cx="10368000" cy="3960788"/>
          </a:xfrm>
          <a:prstGeom prst="rect">
            <a:avLst/>
          </a:prstGeom>
        </p:spPr>
        <p:txBody>
          <a:bodyPr vert="horz" lIns="0" tIns="0" rIns="0" bIns="0" rtlCol="0">
            <a:noAutofit/>
          </a:bodyPr>
          <a:lstStyle/>
          <a:p>
            <a:pPr lvl="0"/>
            <a:r>
              <a:rPr lang="sv-SE" dirty="0"/>
              <a:t>Punktlista</a:t>
            </a:r>
          </a:p>
          <a:p>
            <a:pPr lvl="1"/>
            <a:r>
              <a:rPr lang="sv-SE" dirty="0"/>
              <a:t>Nivå två</a:t>
            </a:r>
          </a:p>
          <a:p>
            <a:pPr lvl="2"/>
            <a:r>
              <a:rPr lang="sv-SE" dirty="0"/>
              <a:t>Nivå tre</a:t>
            </a:r>
          </a:p>
        </p:txBody>
      </p:sp>
    </p:spTree>
    <p:extLst>
      <p:ext uri="{BB962C8B-B14F-4D97-AF65-F5344CB8AC3E}">
        <p14:creationId xmlns:p14="http://schemas.microsoft.com/office/powerpoint/2010/main" val="188092641"/>
      </p:ext>
    </p:extLst>
  </p:cSld>
  <p:clrMap bg1="lt1" tx1="dk1" bg2="lt2" tx2="dk2" accent1="accent1" accent2="accent2" accent3="accent3" accent4="accent4" accent5="accent5" accent6="accent6" hlink="hlink" folHlink="folHlink"/>
  <p:sldLayoutIdLst>
    <p:sldLayoutId id="2147483766" r:id="rId1"/>
    <p:sldLayoutId id="2147483765" r:id="rId2"/>
  </p:sldLayoutIdLst>
  <p:txStyles>
    <p:titleStyle>
      <a:lvl1pPr algn="l" defTabSz="914400" rtl="0" eaLnBrk="1" latinLnBrk="0" hangingPunct="1">
        <a:lnSpc>
          <a:spcPct val="90000"/>
        </a:lnSpc>
        <a:spcBef>
          <a:spcPct val="0"/>
        </a:spcBef>
        <a:buNone/>
        <a:defRPr sz="3000" b="1"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70000" indent="-270000" algn="l" defTabSz="914400" rtl="0" eaLnBrk="1" latinLnBrk="0" hangingPunct="1">
        <a:lnSpc>
          <a:spcPts val="2500"/>
        </a:lnSpc>
        <a:spcBef>
          <a:spcPts val="1000"/>
        </a:spcBef>
        <a:spcAft>
          <a:spcPts val="300"/>
        </a:spcAft>
        <a:buClr>
          <a:srgbClr val="0065AC"/>
        </a:buClr>
        <a:buFont typeface="Tahoma" panose="020B0604030504040204"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468000" indent="-180000" algn="l" defTabSz="914400" rtl="0" eaLnBrk="1" latinLnBrk="0" hangingPunct="1">
        <a:lnSpc>
          <a:spcPts val="2100"/>
        </a:lnSpc>
        <a:spcBef>
          <a:spcPts val="500"/>
        </a:spcBef>
        <a:spcAft>
          <a:spcPts val="200"/>
        </a:spcAft>
        <a:buFont typeface="Tahoma" panose="020B0604030504040204" pitchFamily="34" charset="0"/>
        <a:buChar char="–"/>
        <a:defRPr sz="1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648000" indent="-180000" algn="l" defTabSz="914400" rtl="0" eaLnBrk="1" latinLnBrk="0" hangingPunct="1">
        <a:lnSpc>
          <a:spcPts val="1900"/>
        </a:lnSpc>
        <a:spcBef>
          <a:spcPts val="400"/>
        </a:spcBef>
        <a:spcAft>
          <a:spcPts val="200"/>
        </a:spcAft>
        <a:buFont typeface="Arial" panose="020B0604020202020204" pitchFamily="34" charset="0"/>
        <a:buChar char="•"/>
        <a:defRPr sz="16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hyperlink" Target="https://www.folkhalsomyndigheten.se/en-god-och-jamlik-halsa-pa-alla-nivaer/stodstruktur-for-det-statliga-folkhalsoarbetet/" TargetMode="External"/><Relationship Id="rId7" Type="http://schemas.openxmlformats.org/officeDocument/2006/relationships/hyperlink" Target="https://www.folkhalsomyndigheten.se/en-god-och-jamlik-halsa-pa-alla-nivaer/stodstruktur-for-det-statliga-folkhalsoarbetet/illustrationer-av-folkhalsopolitikens-atta-malomraden/" TargetMode="External"/><Relationship Id="rId2" Type="http://schemas.openxmlformats.org/officeDocument/2006/relationships/notesSlide" Target="../notesSlides/notesSlide14.xml"/><Relationship Id="rId1" Type="http://schemas.openxmlformats.org/officeDocument/2006/relationships/slideLayout" Target="../slideLayouts/slideLayout10.xml"/><Relationship Id="rId6" Type="http://schemas.openxmlformats.org/officeDocument/2006/relationships/image" Target="../media/image18.png"/><Relationship Id="rId5" Type="http://schemas.openxmlformats.org/officeDocument/2006/relationships/hyperlink" Target="https://www.folkhalsomyndigheten.se/en-god-och-jamlik-halsa-pa-alla-nivaer/stodstruktur-for-det-statliga-folkhalsoarbetet/faktablad-om-folkhalsopolitikens-atta-malomraden/" TargetMode="Externa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https://www.folkhalsomyndigheten.se/publikationer-och-material/publikationsarkiv/f/folkhalsans-utveckling-arsrapport-2022/" TargetMode="External"/><Relationship Id="rId7"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0.xml"/><Relationship Id="rId6" Type="http://schemas.openxmlformats.org/officeDocument/2006/relationships/hyperlink" Target="https://www.folkhalsomyndigheten.se/karnindikatorer/" TargetMode="External"/><Relationship Id="rId5" Type="http://schemas.openxmlformats.org/officeDocument/2006/relationships/image" Target="../media/image20.png"/><Relationship Id="rId4" Type="http://schemas.openxmlformats.org/officeDocument/2006/relationships/hyperlink" Target="https://www.folkhalsomyndigheten.se/folkhalsorapportering-statistik/tolkad-rapportering/folkhalsans-utveckling/resultat/"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hyperlink" Target="http://fohm-app.folkhalsomyndigheten.se/Folkhalsodata/pxweb/sv/A_Folkhalsodata/A_Folkhalsodata/?pk_vid=cdbbf1c76ae6be691676647924ba3098" TargetMode="External"/><Relationship Id="rId7" Type="http://schemas.openxmlformats.org/officeDocument/2006/relationships/hyperlink" Target="https://www.folkhalsomyndigheten.se/en-god-och-jamlik-halsa-pa-alla-nivaer/tema-folkhalsa/vem-gor-vad/kontaktytor-inom-folkhalsoomradet/" TargetMode="External"/><Relationship Id="rId2" Type="http://schemas.openxmlformats.org/officeDocument/2006/relationships/notesSlide" Target="../notesSlides/notesSlide16.xml"/><Relationship Id="rId1" Type="http://schemas.openxmlformats.org/officeDocument/2006/relationships/slideLayout" Target="../slideLayouts/slideLayout10.xml"/><Relationship Id="rId6" Type="http://schemas.openxmlformats.org/officeDocument/2006/relationships/image" Target="../media/image24.png"/><Relationship Id="rId5" Type="http://schemas.openxmlformats.org/officeDocument/2006/relationships/hyperlink" Target="https://www.folkhalsomyndigheten.se/datavisualisering/" TargetMode="Externa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7.xml"/><Relationship Id="rId1" Type="http://schemas.openxmlformats.org/officeDocument/2006/relationships/tags" Target="../tags/tag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folkhalsomyndigheten.se/publikationer-och-material/publikationsarkiv/k/karnindikatorer-for-uppfoljning-av-det-folkhalsopolitiska-malet/"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www.folkhalsomyndigheten.se/publikationer-och-material/publikationsarkiv/k/karnindikatorer-for-uppfoljning-av-det-folkhalsopolitiska-malet/"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dirty="0" smtClean="0"/>
              <a:t>Riktlinjer för användning av stödmaterialet</a:t>
            </a:r>
            <a:endParaRPr lang="sv-SE" dirty="0"/>
          </a:p>
        </p:txBody>
      </p:sp>
      <p:sp>
        <p:nvSpPr>
          <p:cNvPr id="5" name="Platshållare för innehåll 4"/>
          <p:cNvSpPr>
            <a:spLocks noGrp="1"/>
          </p:cNvSpPr>
          <p:nvPr>
            <p:ph idx="1"/>
          </p:nvPr>
        </p:nvSpPr>
        <p:spPr>
          <a:xfrm>
            <a:off x="911423" y="1628800"/>
            <a:ext cx="3888433" cy="3384376"/>
          </a:xfrm>
        </p:spPr>
        <p:txBody>
          <a:bodyPr/>
          <a:lstStyle/>
          <a:p>
            <a:pPr lvl="0"/>
            <a:r>
              <a:rPr lang="sv-SE" sz="1100" dirty="0" smtClean="0"/>
              <a:t>Presentationen </a:t>
            </a:r>
            <a:r>
              <a:rPr lang="sv-SE" sz="1100" dirty="0"/>
              <a:t>är </a:t>
            </a:r>
            <a:r>
              <a:rPr lang="sv-SE" sz="1100" dirty="0" smtClean="0"/>
              <a:t>fri </a:t>
            </a:r>
            <a:r>
              <a:rPr lang="sv-SE" sz="1100" dirty="0"/>
              <a:t>att använda så länge riktlinjerna följs och så länge </a:t>
            </a:r>
            <a:r>
              <a:rPr lang="sv-SE" sz="1100" dirty="0" smtClean="0"/>
              <a:t>den </a:t>
            </a:r>
            <a:r>
              <a:rPr lang="sv-SE" sz="1100" dirty="0"/>
              <a:t>används i syfte att representera folkhälsopolitiken och dess genomförande.</a:t>
            </a:r>
          </a:p>
          <a:p>
            <a:pPr lvl="0"/>
            <a:r>
              <a:rPr lang="sv-SE" sz="1100" dirty="0"/>
              <a:t>Presentationsmaterialet får användas i sin helhet eller i delar, men presentationen ska alltid innehålla </a:t>
            </a:r>
            <a:r>
              <a:rPr lang="sv-SE" sz="1100" dirty="0" err="1"/>
              <a:t>startbild</a:t>
            </a:r>
            <a:r>
              <a:rPr lang="sv-SE" sz="1100" dirty="0"/>
              <a:t> och slutbild från ursprungspresentationen, den senare med Folkhälsomyndighetens logga. Innehållet i materialet får kompletteras, men existerande innehåll får inte ändras. </a:t>
            </a:r>
          </a:p>
          <a:p>
            <a:pPr lvl="0"/>
            <a:r>
              <a:rPr lang="sv-SE" sz="1100" dirty="0"/>
              <a:t>Storlek på texter, grafer och illustrationer får inte ändras.</a:t>
            </a:r>
          </a:p>
          <a:p>
            <a:endParaRPr lang="sv-SE" sz="900" dirty="0"/>
          </a:p>
        </p:txBody>
      </p:sp>
      <p:sp>
        <p:nvSpPr>
          <p:cNvPr id="6" name="Platshållare för text 5"/>
          <p:cNvSpPr>
            <a:spLocks noGrp="1"/>
          </p:cNvSpPr>
          <p:nvPr>
            <p:ph type="body" sz="quarter" idx="11"/>
          </p:nvPr>
        </p:nvSpPr>
        <p:spPr/>
        <p:txBody>
          <a:bodyPr/>
          <a:lstStyle/>
          <a:p>
            <a:endParaRPr lang="sv-SE"/>
          </a:p>
        </p:txBody>
      </p:sp>
      <p:sp>
        <p:nvSpPr>
          <p:cNvPr id="7" name="Platshållare för innehåll 4"/>
          <p:cNvSpPr txBox="1">
            <a:spLocks/>
          </p:cNvSpPr>
          <p:nvPr/>
        </p:nvSpPr>
        <p:spPr>
          <a:xfrm>
            <a:off x="5231904" y="1628800"/>
            <a:ext cx="4248472" cy="3456384"/>
          </a:xfrm>
          <a:prstGeom prst="rect">
            <a:avLst/>
          </a:prstGeom>
        </p:spPr>
        <p:txBody>
          <a:bodyPr vert="horz" lIns="0" tIns="0" rIns="0" bIns="0" rtlCol="0">
            <a:noAutofit/>
          </a:bodyPr>
          <a:lstStyle>
            <a:lvl1pPr marL="269875" indent="-269875" algn="l" defTabSz="914400" rtl="0" eaLnBrk="1" latinLnBrk="0" hangingPunct="1">
              <a:lnSpc>
                <a:spcPct val="105000"/>
              </a:lnSpc>
              <a:spcBef>
                <a:spcPts val="1200"/>
              </a:spcBef>
              <a:spcAft>
                <a:spcPts val="300"/>
              </a:spcAft>
              <a:buClr>
                <a:srgbClr val="0065AC"/>
              </a:buClr>
              <a:buFont typeface="Tahoma" panose="020B0604030504040204" pitchFamily="34" charset="0"/>
              <a:buChar char="•"/>
              <a:tabLst/>
              <a:defRPr sz="2000" kern="1200" baseline="0">
                <a:solidFill>
                  <a:schemeClr val="tx1"/>
                </a:solidFill>
                <a:latin typeface="+mn-lt"/>
                <a:ea typeface="+mn-ea"/>
                <a:cs typeface="+mn-cs"/>
              </a:defRPr>
            </a:lvl1pPr>
            <a:lvl2pPr marL="504000" indent="-216000" algn="l" defTabSz="914400" rtl="0" eaLnBrk="1" latinLnBrk="0" hangingPunct="1">
              <a:lnSpc>
                <a:spcPct val="105000"/>
              </a:lnSpc>
              <a:spcBef>
                <a:spcPts val="500"/>
              </a:spcBef>
              <a:spcAft>
                <a:spcPts val="200"/>
              </a:spcAft>
              <a:buFont typeface="Tahoma" panose="020B0604030504040204" pitchFamily="34" charset="0"/>
              <a:buChar char="–"/>
              <a:tabLst/>
              <a:defRPr sz="1800" kern="1200">
                <a:solidFill>
                  <a:schemeClr val="tx1"/>
                </a:solidFill>
                <a:latin typeface="+mn-lt"/>
                <a:ea typeface="+mn-ea"/>
                <a:cs typeface="+mn-cs"/>
              </a:defRPr>
            </a:lvl2pPr>
            <a:lvl3pPr marL="684000" indent="-179388" algn="l" defTabSz="914400" rtl="0" eaLnBrk="1" latinLnBrk="0" hangingPunct="1">
              <a:lnSpc>
                <a:spcPct val="105000"/>
              </a:lnSpc>
              <a:spcBef>
                <a:spcPts val="400"/>
              </a:spcBef>
              <a:spcAft>
                <a:spcPts val="200"/>
              </a:spcAft>
              <a:buFont typeface="Arial" panose="020B0604020202020204" pitchFamily="34" charset="0"/>
              <a:buChar char="•"/>
              <a:tabLst/>
              <a:defRPr sz="16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3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indent="0">
              <a:buNone/>
            </a:pPr>
            <a:r>
              <a:rPr lang="sv-SE" sz="1100" b="1" dirty="0">
                <a:latin typeface="+mj-lt"/>
              </a:rPr>
              <a:t>Instruktion i varje bild</a:t>
            </a:r>
            <a:endParaRPr lang="sv-SE" sz="1100" b="1" dirty="0" smtClean="0">
              <a:latin typeface="+mj-lt"/>
            </a:endParaRPr>
          </a:p>
          <a:p>
            <a:r>
              <a:rPr lang="sv-SE" sz="1100" dirty="0" smtClean="0"/>
              <a:t>I anteckningarna till varje bild finns både syftet med avsnittet/kapitlet/bilden och talepunkter.</a:t>
            </a:r>
          </a:p>
          <a:p>
            <a:r>
              <a:rPr lang="sv-SE" sz="1100" b="1" i="1" dirty="0" smtClean="0"/>
              <a:t>Syfte med X…</a:t>
            </a:r>
            <a:endParaRPr lang="sv-SE" sz="1100" dirty="0" smtClean="0"/>
          </a:p>
          <a:p>
            <a:pPr lvl="1"/>
            <a:r>
              <a:rPr lang="sv-SE" sz="1000" dirty="0" smtClean="0"/>
              <a:t>Här ger vi en kort beskrivning av syftet med aktuell bild, kapitel eller avsnitt.</a:t>
            </a:r>
          </a:p>
          <a:p>
            <a:r>
              <a:rPr lang="sv-SE" sz="1100" b="1" dirty="0" smtClean="0"/>
              <a:t>Talepunkter</a:t>
            </a:r>
            <a:endParaRPr lang="sv-SE" sz="1100" dirty="0" smtClean="0"/>
          </a:p>
          <a:p>
            <a:pPr lvl="1"/>
            <a:r>
              <a:rPr lang="sv-SE" sz="1000" dirty="0" smtClean="0"/>
              <a:t>Förslag på vad presentatör kan lyfta och beskriva enligt innehåll i den aktuella bilden.</a:t>
            </a:r>
            <a:endParaRPr lang="sv-SE" sz="1000" dirty="0"/>
          </a:p>
        </p:txBody>
      </p:sp>
    </p:spTree>
    <p:custDataLst>
      <p:tags r:id="rId1"/>
    </p:custDataLst>
    <p:extLst>
      <p:ext uri="{BB962C8B-B14F-4D97-AF65-F5344CB8AC3E}">
        <p14:creationId xmlns:p14="http://schemas.microsoft.com/office/powerpoint/2010/main" val="2383197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Samordning av folkhälsoarbetet</a:t>
            </a:r>
            <a:endParaRPr lang="sv-SE" dirty="0"/>
          </a:p>
        </p:txBody>
      </p:sp>
      <p:sp>
        <p:nvSpPr>
          <p:cNvPr id="3" name="Platshållare för innehåll 2"/>
          <p:cNvSpPr>
            <a:spLocks noGrp="1"/>
          </p:cNvSpPr>
          <p:nvPr>
            <p:ph idx="1"/>
          </p:nvPr>
        </p:nvSpPr>
        <p:spPr>
          <a:xfrm>
            <a:off x="911423" y="1628800"/>
            <a:ext cx="6553002" cy="4752528"/>
          </a:xfrm>
        </p:spPr>
        <p:txBody>
          <a:bodyPr/>
          <a:lstStyle/>
          <a:p>
            <a:r>
              <a:rPr lang="sv-SE" dirty="0" smtClean="0">
                <a:solidFill>
                  <a:prstClr val="black"/>
                </a:solidFill>
              </a:rPr>
              <a:t>Förstärkt dialog </a:t>
            </a:r>
            <a:r>
              <a:rPr lang="sv-SE" dirty="0">
                <a:solidFill>
                  <a:prstClr val="black"/>
                </a:solidFill>
              </a:rPr>
              <a:t>och </a:t>
            </a:r>
            <a:r>
              <a:rPr lang="sv-SE" dirty="0" smtClean="0">
                <a:solidFill>
                  <a:prstClr val="black"/>
                </a:solidFill>
              </a:rPr>
              <a:t>kunskapsutbyte mellan aktörer behövs för gemensamt ansvarstagande </a:t>
            </a:r>
            <a:r>
              <a:rPr lang="sv-SE" dirty="0">
                <a:solidFill>
                  <a:prstClr val="black"/>
                </a:solidFill>
              </a:rPr>
              <a:t>mellan myndigheter och </a:t>
            </a:r>
            <a:r>
              <a:rPr lang="sv-SE" dirty="0" smtClean="0">
                <a:solidFill>
                  <a:prstClr val="black"/>
                </a:solidFill>
              </a:rPr>
              <a:t>sektorer</a:t>
            </a:r>
          </a:p>
          <a:p>
            <a:r>
              <a:rPr lang="sv-SE" dirty="0" smtClean="0">
                <a:solidFill>
                  <a:prstClr val="black"/>
                </a:solidFill>
              </a:rPr>
              <a:t>Folkhälsomyndigheten:</a:t>
            </a:r>
          </a:p>
          <a:p>
            <a:pPr lvl="1"/>
            <a:r>
              <a:rPr lang="sv-SE" b="1" dirty="0" smtClean="0">
                <a:solidFill>
                  <a:prstClr val="black"/>
                </a:solidFill>
              </a:rPr>
              <a:t>samverkar</a:t>
            </a:r>
            <a:r>
              <a:rPr lang="sv-SE" dirty="0" smtClean="0">
                <a:solidFill>
                  <a:prstClr val="black"/>
                </a:solidFill>
              </a:rPr>
              <a:t> med lokal och regional nivå för att fånga upp behov och kunskap</a:t>
            </a:r>
          </a:p>
          <a:p>
            <a:pPr lvl="1"/>
            <a:r>
              <a:rPr lang="sv-SE" b="1" dirty="0" smtClean="0">
                <a:solidFill>
                  <a:prstClr val="black"/>
                </a:solidFill>
              </a:rPr>
              <a:t>samordnar</a:t>
            </a:r>
            <a:r>
              <a:rPr lang="sv-SE" dirty="0" smtClean="0">
                <a:solidFill>
                  <a:prstClr val="black"/>
                </a:solidFill>
              </a:rPr>
              <a:t> statliga myndigheter för att tillsammans identifiera och prioritera gemensamma insatser</a:t>
            </a:r>
            <a:endParaRPr lang="sv-SE" dirty="0"/>
          </a:p>
        </p:txBody>
      </p:sp>
      <p:pic>
        <p:nvPicPr>
          <p:cNvPr id="4" name="Bildobjekt 3" descr="Decorative" title="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6" y="2421950"/>
            <a:ext cx="5766096" cy="1168460"/>
          </a:xfrm>
          <a:prstGeom prst="rect">
            <a:avLst/>
          </a:prstGeom>
        </p:spPr>
      </p:pic>
    </p:spTree>
    <p:extLst>
      <p:ext uri="{BB962C8B-B14F-4D97-AF65-F5344CB8AC3E}">
        <p14:creationId xmlns:p14="http://schemas.microsoft.com/office/powerpoint/2010/main" val="27784286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Fördjupad analys</a:t>
            </a:r>
            <a:endParaRPr lang="sv-SE" dirty="0"/>
          </a:p>
        </p:txBody>
      </p:sp>
      <p:sp>
        <p:nvSpPr>
          <p:cNvPr id="6" name="Platshållare för innehåll 5"/>
          <p:cNvSpPr>
            <a:spLocks noGrp="1"/>
          </p:cNvSpPr>
          <p:nvPr>
            <p:ph idx="1"/>
          </p:nvPr>
        </p:nvSpPr>
        <p:spPr/>
        <p:txBody>
          <a:bodyPr/>
          <a:lstStyle/>
          <a:p>
            <a:r>
              <a:rPr lang="sv-SE" dirty="0"/>
              <a:t>Analyser som ger djupare förståelse </a:t>
            </a:r>
            <a:r>
              <a:rPr lang="sv-SE" dirty="0" smtClean="0"/>
              <a:t>för </a:t>
            </a:r>
            <a:r>
              <a:rPr lang="sv-SE" dirty="0"/>
              <a:t>olika områden </a:t>
            </a:r>
            <a:r>
              <a:rPr lang="sv-SE" dirty="0" smtClean="0"/>
              <a:t>som är av relevans för en god och jämlik hälsa</a:t>
            </a:r>
            <a:endParaRPr lang="sv-SE" dirty="0"/>
          </a:p>
          <a:p>
            <a:r>
              <a:rPr lang="sv-SE" dirty="0" smtClean="0"/>
              <a:t>Analyser identifieras och prioriteras med utgångspunkt i </a:t>
            </a:r>
            <a:r>
              <a:rPr lang="sv-SE" dirty="0"/>
              <a:t>uppföljning och </a:t>
            </a:r>
            <a:r>
              <a:rPr lang="sv-SE" dirty="0" smtClean="0"/>
              <a:t>dialoger inom samordningen</a:t>
            </a:r>
            <a:endParaRPr lang="sv-SE" dirty="0"/>
          </a:p>
          <a:p>
            <a:r>
              <a:rPr lang="sv-SE" dirty="0" smtClean="0"/>
              <a:t>Aktörer samarbetar </a:t>
            </a:r>
            <a:r>
              <a:rPr lang="sv-SE" dirty="0"/>
              <a:t>kring sakkunskap och utredningskapacitet. Arbetet blir mer effektivt och kunskapsunderlagen blir samordnade och </a:t>
            </a:r>
            <a:r>
              <a:rPr lang="sv-SE" dirty="0" smtClean="0"/>
              <a:t>relevanta</a:t>
            </a:r>
            <a:endParaRPr lang="sv-SE" dirty="0"/>
          </a:p>
          <a:p>
            <a:pPr marL="0" indent="0">
              <a:buNone/>
            </a:pPr>
            <a:r>
              <a:rPr lang="sv-SE" dirty="0" smtClean="0"/>
              <a:t> </a:t>
            </a:r>
            <a:endParaRPr lang="sv-SE" dirty="0"/>
          </a:p>
        </p:txBody>
      </p:sp>
      <p:pic>
        <p:nvPicPr>
          <p:cNvPr id="4" name="Bildobjekt 3" descr="Decorative" title="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6" y="2276872"/>
            <a:ext cx="5766096" cy="1168460"/>
          </a:xfrm>
          <a:prstGeom prst="rect">
            <a:avLst/>
          </a:prstGeom>
        </p:spPr>
      </p:pic>
    </p:spTree>
    <p:extLst>
      <p:ext uri="{BB962C8B-B14F-4D97-AF65-F5344CB8AC3E}">
        <p14:creationId xmlns:p14="http://schemas.microsoft.com/office/powerpoint/2010/main" val="365464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Kunskapsspridning</a:t>
            </a:r>
            <a:endParaRPr lang="sv-SE" dirty="0"/>
          </a:p>
        </p:txBody>
      </p:sp>
      <p:sp>
        <p:nvSpPr>
          <p:cNvPr id="6" name="Platshållare för innehåll 5"/>
          <p:cNvSpPr>
            <a:spLocks noGrp="1"/>
          </p:cNvSpPr>
          <p:nvPr>
            <p:ph idx="1"/>
          </p:nvPr>
        </p:nvSpPr>
        <p:spPr/>
        <p:txBody>
          <a:bodyPr/>
          <a:lstStyle/>
          <a:p>
            <a:r>
              <a:rPr lang="sv-SE" dirty="0" smtClean="0"/>
              <a:t>Syfte </a:t>
            </a:r>
            <a:r>
              <a:rPr lang="sv-SE" dirty="0"/>
              <a:t>att nå ut med kunskap och bidra till </a:t>
            </a:r>
            <a:r>
              <a:rPr lang="sv-SE" dirty="0" smtClean="0"/>
              <a:t>utveckling</a:t>
            </a:r>
          </a:p>
          <a:p>
            <a:r>
              <a:rPr lang="sv-SE" dirty="0" smtClean="0"/>
              <a:t>Spridning i befintliga och nya kanaler</a:t>
            </a:r>
          </a:p>
          <a:p>
            <a:r>
              <a:rPr lang="sv-SE" dirty="0" smtClean="0"/>
              <a:t>Samordnade spridningsinsatser för att nå ut brett, enhetligt och effektivt</a:t>
            </a:r>
          </a:p>
          <a:p>
            <a:endParaRPr lang="sv-SE" dirty="0"/>
          </a:p>
        </p:txBody>
      </p:sp>
      <p:pic>
        <p:nvPicPr>
          <p:cNvPr id="4" name="Bildobjekt 3" descr="Decorative" title="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2064" y="2443282"/>
            <a:ext cx="5766096" cy="1168460"/>
          </a:xfrm>
          <a:prstGeom prst="rect">
            <a:avLst/>
          </a:prstGeom>
        </p:spPr>
      </p:pic>
    </p:spTree>
    <p:extLst>
      <p:ext uri="{BB962C8B-B14F-4D97-AF65-F5344CB8AC3E}">
        <p14:creationId xmlns:p14="http://schemas.microsoft.com/office/powerpoint/2010/main" val="493626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objekt 1" descr="Decorative" title="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26609" y="1330392"/>
            <a:ext cx="3738783" cy="3870501"/>
          </a:xfrm>
          <a:prstGeom prst="rect">
            <a:avLst/>
          </a:prstGeom>
          <a:ln>
            <a:solidFill>
              <a:schemeClr val="bg1"/>
            </a:solidFill>
          </a:ln>
        </p:spPr>
      </p:pic>
      <p:sp>
        <p:nvSpPr>
          <p:cNvPr id="7" name="Platshållare för innehåll 5" descr="Ett exempel på uppföljning. Folkhälsan i Sverige som sammantaget visar utvecklingen mot det folkhälsopolitiska målet."/>
          <p:cNvSpPr txBox="1">
            <a:spLocks/>
          </p:cNvSpPr>
          <p:nvPr/>
        </p:nvSpPr>
        <p:spPr>
          <a:xfrm>
            <a:off x="8432204" y="1084384"/>
            <a:ext cx="3352428" cy="2592288"/>
          </a:xfrm>
          <a:prstGeom prst="rect">
            <a:avLst/>
          </a:prstGeom>
          <a:ln>
            <a:solidFill>
              <a:schemeClr val="bg1"/>
            </a:solidFill>
          </a:ln>
        </p:spPr>
        <p:txBody>
          <a:bodyPr vert="horz" lIns="0" tIns="0" rIns="0" bIns="0" rtlCol="0">
            <a:noAutofit/>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3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lvl="0" indent="0">
              <a:buNone/>
            </a:pPr>
            <a:r>
              <a:rPr lang="sv-SE" b="1" dirty="0" smtClean="0"/>
              <a:t>Uppföljning </a:t>
            </a:r>
          </a:p>
          <a:p>
            <a:pPr marL="0" lvl="0" indent="0">
              <a:buNone/>
            </a:pPr>
            <a:r>
              <a:rPr lang="sv-SE" dirty="0" smtClean="0"/>
              <a:t>Uppföljningssystemet </a:t>
            </a:r>
            <a:r>
              <a:rPr lang="sv-SE" i="1" dirty="0" smtClean="0"/>
              <a:t>Folkhälsan i </a:t>
            </a:r>
            <a:r>
              <a:rPr lang="sv-SE" i="1" dirty="0"/>
              <a:t>Sverige </a:t>
            </a:r>
            <a:r>
              <a:rPr lang="sv-SE" dirty="0" smtClean="0"/>
              <a:t>visar sammantaget utvecklingen mot det övergripande folkhälsopolitiska målet.</a:t>
            </a:r>
            <a:endParaRPr lang="sv-SE" dirty="0"/>
          </a:p>
        </p:txBody>
      </p:sp>
      <p:sp>
        <p:nvSpPr>
          <p:cNvPr id="6" name="Platshållare för innehåll 5" descr="Exempel på samverkan regionalt &amp; lokalt. Samverkan för att fånga upp behov och kunskap. "/>
          <p:cNvSpPr txBox="1">
            <a:spLocks/>
          </p:cNvSpPr>
          <p:nvPr/>
        </p:nvSpPr>
        <p:spPr>
          <a:xfrm>
            <a:off x="8050696" y="4142592"/>
            <a:ext cx="3907531" cy="2607890"/>
          </a:xfrm>
          <a:prstGeom prst="rect">
            <a:avLst/>
          </a:prstGeom>
          <a:ln>
            <a:solidFill>
              <a:schemeClr val="bg1"/>
            </a:solidFill>
          </a:ln>
        </p:spPr>
        <p:txBody>
          <a:bodyPr vert="horz" lIns="0" tIns="0" rIns="0" bIns="0" rtlCol="0">
            <a:noAutofit/>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3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lvl="0" indent="0">
              <a:buNone/>
            </a:pPr>
            <a:r>
              <a:rPr lang="sv-SE" b="1" dirty="0" smtClean="0"/>
              <a:t>Samverka regionalt </a:t>
            </a:r>
            <a:r>
              <a:rPr lang="sv-SE" b="1" dirty="0"/>
              <a:t>&amp;</a:t>
            </a:r>
            <a:r>
              <a:rPr lang="sv-SE" b="1" dirty="0" smtClean="0"/>
              <a:t> lokalt</a:t>
            </a:r>
          </a:p>
          <a:p>
            <a:pPr marL="0" lvl="0" indent="0">
              <a:buNone/>
            </a:pPr>
            <a:r>
              <a:rPr lang="sv-SE" dirty="0"/>
              <a:t>Samverkan </a:t>
            </a:r>
            <a:r>
              <a:rPr lang="sv-SE" dirty="0" smtClean="0"/>
              <a:t>för att </a:t>
            </a:r>
            <a:r>
              <a:rPr lang="sv-SE" dirty="0"/>
              <a:t>fånga upp behov och </a:t>
            </a:r>
            <a:r>
              <a:rPr lang="sv-SE" dirty="0" smtClean="0"/>
              <a:t>kunskap.</a:t>
            </a:r>
            <a:endParaRPr lang="sv-SE" dirty="0"/>
          </a:p>
          <a:p>
            <a:pPr marL="0" lvl="0" indent="0">
              <a:buNone/>
            </a:pPr>
            <a:endParaRPr lang="sv-SE" dirty="0"/>
          </a:p>
        </p:txBody>
      </p:sp>
      <p:sp>
        <p:nvSpPr>
          <p:cNvPr id="8" name="Platshållare för innehåll 5" descr="Exempel på samordning nationellt. Samordning mellan statliga myndigheter för att identifiera och prioritera insatser."/>
          <p:cNvSpPr txBox="1">
            <a:spLocks/>
          </p:cNvSpPr>
          <p:nvPr/>
        </p:nvSpPr>
        <p:spPr>
          <a:xfrm>
            <a:off x="4255740" y="5446537"/>
            <a:ext cx="3672408" cy="1654871"/>
          </a:xfrm>
          <a:prstGeom prst="rect">
            <a:avLst/>
          </a:prstGeom>
          <a:ln>
            <a:solidFill>
              <a:schemeClr val="bg1"/>
            </a:solidFill>
          </a:ln>
        </p:spPr>
        <p:txBody>
          <a:bodyPr vert="horz" lIns="0" tIns="0" rIns="0" bIns="0" rtlCol="0">
            <a:noAutofit/>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3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lvl="0" indent="0">
              <a:buNone/>
            </a:pPr>
            <a:r>
              <a:rPr lang="sv-SE" b="1" dirty="0" smtClean="0"/>
              <a:t>Samordna nationellt</a:t>
            </a:r>
          </a:p>
          <a:p>
            <a:pPr marL="0" lvl="0" indent="0">
              <a:buNone/>
            </a:pPr>
            <a:r>
              <a:rPr lang="sv-SE" dirty="0"/>
              <a:t>S</a:t>
            </a:r>
            <a:r>
              <a:rPr lang="sv-SE" dirty="0" smtClean="0"/>
              <a:t>amordnar statliga </a:t>
            </a:r>
            <a:r>
              <a:rPr lang="sv-SE" dirty="0"/>
              <a:t>myndigheter för att </a:t>
            </a:r>
            <a:r>
              <a:rPr lang="sv-SE" dirty="0" smtClean="0"/>
              <a:t>identifiera </a:t>
            </a:r>
            <a:r>
              <a:rPr lang="sv-SE" dirty="0"/>
              <a:t>och prioritera </a:t>
            </a:r>
            <a:r>
              <a:rPr lang="sv-SE" dirty="0" smtClean="0"/>
              <a:t>insatser.</a:t>
            </a:r>
            <a:endParaRPr lang="sv-SE" dirty="0"/>
          </a:p>
        </p:txBody>
      </p:sp>
      <p:sp>
        <p:nvSpPr>
          <p:cNvPr id="15" name="Platshållare för innehåll 5" descr="Exempel på fördjupade analyser. Görs vid behov i exempelvis rapporter eller kunskapsseminarier."/>
          <p:cNvSpPr txBox="1">
            <a:spLocks/>
          </p:cNvSpPr>
          <p:nvPr/>
        </p:nvSpPr>
        <p:spPr>
          <a:xfrm>
            <a:off x="479376" y="3537528"/>
            <a:ext cx="3589921" cy="1763680"/>
          </a:xfrm>
          <a:prstGeom prst="rect">
            <a:avLst/>
          </a:prstGeom>
          <a:ln>
            <a:solidFill>
              <a:schemeClr val="bg1"/>
            </a:solidFill>
          </a:ln>
        </p:spPr>
        <p:txBody>
          <a:bodyPr vert="horz" lIns="0" tIns="0" rIns="0" bIns="0" rtlCol="0">
            <a:noAutofit/>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3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lvl="0" indent="0">
              <a:buNone/>
            </a:pPr>
            <a:r>
              <a:rPr lang="sv-SE" b="1" dirty="0" smtClean="0"/>
              <a:t>Fördjupad analys</a:t>
            </a:r>
          </a:p>
          <a:p>
            <a:pPr marL="0" indent="0">
              <a:buClr>
                <a:srgbClr val="0065AC"/>
              </a:buClr>
              <a:buNone/>
            </a:pPr>
            <a:r>
              <a:rPr lang="sv-SE" dirty="0" smtClean="0"/>
              <a:t>Fördjupade analyser vid behov. Exempelvis i rapport eller fördjupade kunskapsseminarier.</a:t>
            </a:r>
            <a:endParaRPr lang="sv-SE" dirty="0"/>
          </a:p>
        </p:txBody>
      </p:sp>
      <p:sp>
        <p:nvSpPr>
          <p:cNvPr id="16" name="Platshållare för innehåll 5" descr="Exempel på kunskapssridning. Nå ut med kunskap och bidra till utveckling i olika kanler och forum."/>
          <p:cNvSpPr txBox="1">
            <a:spLocks/>
          </p:cNvSpPr>
          <p:nvPr/>
        </p:nvSpPr>
        <p:spPr>
          <a:xfrm>
            <a:off x="770225" y="1084384"/>
            <a:ext cx="3456384" cy="2070413"/>
          </a:xfrm>
          <a:prstGeom prst="rect">
            <a:avLst/>
          </a:prstGeom>
          <a:ln>
            <a:solidFill>
              <a:schemeClr val="bg1"/>
            </a:solidFill>
          </a:ln>
        </p:spPr>
        <p:txBody>
          <a:bodyPr vert="horz" lIns="0" tIns="0" rIns="0" bIns="0" rtlCol="0">
            <a:noAutofit/>
          </a:bodyPr>
          <a:lstStyle>
            <a:lvl1pPr marL="180000" indent="-180000" algn="l" defTabSz="914400" rtl="0" eaLnBrk="1" latinLnBrk="0" hangingPunct="1">
              <a:lnSpc>
                <a:spcPts val="2400"/>
              </a:lnSpc>
              <a:spcBef>
                <a:spcPts val="700"/>
              </a:spcBef>
              <a:spcAft>
                <a:spcPts val="300"/>
              </a:spcAft>
              <a:buFont typeface="Tahoma" panose="020B0604030504040204" pitchFamily="34" charset="0"/>
              <a:buChar char="•"/>
              <a:tabLst/>
              <a:defRPr sz="2000" kern="1200">
                <a:solidFill>
                  <a:schemeClr val="tx1"/>
                </a:solidFill>
                <a:latin typeface="+mn-lt"/>
                <a:ea typeface="+mn-ea"/>
                <a:cs typeface="+mn-cs"/>
              </a:defRPr>
            </a:lvl1pPr>
            <a:lvl2pPr marL="360000" indent="-180000" algn="l" defTabSz="914400" rtl="0" eaLnBrk="1" latinLnBrk="0" hangingPunct="1">
              <a:lnSpc>
                <a:spcPts val="2100"/>
              </a:lnSpc>
              <a:spcBef>
                <a:spcPts val="500"/>
              </a:spcBef>
              <a:spcAft>
                <a:spcPts val="200"/>
              </a:spcAft>
              <a:buFont typeface="Arial" panose="020B0604020202020204" pitchFamily="34" charset="0"/>
              <a:buChar char="–"/>
              <a:tabLst/>
              <a:defRPr sz="1700" kern="1200">
                <a:solidFill>
                  <a:schemeClr val="tx1"/>
                </a:solidFill>
                <a:latin typeface="+mn-lt"/>
                <a:ea typeface="+mn-ea"/>
                <a:cs typeface="+mn-cs"/>
              </a:defRPr>
            </a:lvl2pPr>
            <a:lvl3pPr marL="540000" indent="-180000" algn="l" defTabSz="914400" rtl="0" eaLnBrk="1" latinLnBrk="0" hangingPunct="1">
              <a:lnSpc>
                <a:spcPts val="1900"/>
              </a:lnSpc>
              <a:spcBef>
                <a:spcPts val="400"/>
              </a:spcBef>
              <a:spcAft>
                <a:spcPts val="200"/>
              </a:spcAft>
              <a:buFont typeface="Tahoma" panose="020B0604030504040204" pitchFamily="34" charset="0"/>
              <a:buChar char="–"/>
              <a:tabLst/>
              <a:defRPr sz="1500" kern="1200">
                <a:solidFill>
                  <a:schemeClr val="tx1"/>
                </a:solidFill>
                <a:latin typeface="+mn-lt"/>
                <a:ea typeface="+mn-ea"/>
                <a:cs typeface="+mn-cs"/>
              </a:defRPr>
            </a:lvl3pPr>
            <a:lvl4pPr marL="720000" indent="-180000" algn="l" defTabSz="914400" rtl="0" eaLnBrk="1" latinLnBrk="0" hangingPunct="1">
              <a:lnSpc>
                <a:spcPts val="2300"/>
              </a:lnSpc>
              <a:spcBef>
                <a:spcPts val="0"/>
              </a:spcBef>
              <a:buFont typeface="Tahoma" panose="020B0604030504040204" pitchFamily="34" charset="0"/>
              <a:buChar char="–"/>
              <a:tabLst/>
              <a:defRPr sz="1300" kern="1200">
                <a:solidFill>
                  <a:schemeClr val="tx1"/>
                </a:solidFill>
                <a:latin typeface="+mn-lt"/>
                <a:ea typeface="+mn-ea"/>
                <a:cs typeface="+mn-cs"/>
              </a:defRPr>
            </a:lvl4pPr>
            <a:lvl5pPr marL="90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5pPr>
            <a:lvl6pPr marL="108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6pPr>
            <a:lvl7pPr marL="126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7pPr>
            <a:lvl8pPr marL="144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8pPr>
            <a:lvl9pPr marL="1620000" indent="-180000" algn="l" defTabSz="914400" rtl="0" eaLnBrk="1" latinLnBrk="0" hangingPunct="1">
              <a:lnSpc>
                <a:spcPts val="2300"/>
              </a:lnSpc>
              <a:spcBef>
                <a:spcPts val="0"/>
              </a:spcBef>
              <a:buFont typeface="Tahoma" panose="020B0604030504040204" pitchFamily="34" charset="0"/>
              <a:buChar char="–"/>
              <a:tabLst/>
              <a:defRPr sz="1500" kern="1200">
                <a:solidFill>
                  <a:schemeClr val="tx1"/>
                </a:solidFill>
                <a:latin typeface="+mn-lt"/>
                <a:ea typeface="+mn-ea"/>
                <a:cs typeface="+mn-cs"/>
              </a:defRPr>
            </a:lvl9pPr>
          </a:lstStyle>
          <a:p>
            <a:pPr marL="0" lvl="0" indent="0">
              <a:buNone/>
            </a:pPr>
            <a:r>
              <a:rPr lang="sv-SE" b="1" dirty="0" smtClean="0"/>
              <a:t>Kunskapsspridning</a:t>
            </a:r>
          </a:p>
          <a:p>
            <a:pPr marL="0" indent="0">
              <a:buClr>
                <a:srgbClr val="0065AC"/>
              </a:buClr>
              <a:buNone/>
            </a:pPr>
            <a:r>
              <a:rPr lang="sv-SE" dirty="0" smtClean="0">
                <a:latin typeface="Tahoma" panose="020B0604030504040204" pitchFamily="34" charset="0"/>
                <a:ea typeface="Tahoma" panose="020B0604030504040204" pitchFamily="34" charset="0"/>
                <a:cs typeface="Tahoma" panose="020B0604030504040204" pitchFamily="34" charset="0"/>
              </a:rPr>
              <a:t>Nå ut </a:t>
            </a:r>
            <a:r>
              <a:rPr lang="sv-SE" dirty="0">
                <a:latin typeface="Tahoma" panose="020B0604030504040204" pitchFamily="34" charset="0"/>
                <a:ea typeface="Tahoma" panose="020B0604030504040204" pitchFamily="34" charset="0"/>
                <a:cs typeface="Tahoma" panose="020B0604030504040204" pitchFamily="34" charset="0"/>
              </a:rPr>
              <a:t>med kunskap och bidra till </a:t>
            </a:r>
            <a:r>
              <a:rPr lang="sv-SE" dirty="0" smtClean="0">
                <a:latin typeface="Tahoma" panose="020B0604030504040204" pitchFamily="34" charset="0"/>
                <a:ea typeface="Tahoma" panose="020B0604030504040204" pitchFamily="34" charset="0"/>
                <a:cs typeface="Tahoma" panose="020B0604030504040204" pitchFamily="34" charset="0"/>
              </a:rPr>
              <a:t>utveckling i olika kanaler och forum.</a:t>
            </a:r>
            <a:r>
              <a:rPr lang="sv-SE" i="1" dirty="0" smtClean="0"/>
              <a:t/>
            </a:r>
            <a:br>
              <a:rPr lang="sv-SE" i="1" dirty="0" smtClean="0"/>
            </a:br>
            <a:endParaRPr lang="sv-SE" dirty="0" smtClean="0"/>
          </a:p>
        </p:txBody>
      </p:sp>
      <p:sp>
        <p:nvSpPr>
          <p:cNvPr id="3" name="Rubrik 2"/>
          <p:cNvSpPr>
            <a:spLocks noGrp="1"/>
          </p:cNvSpPr>
          <p:nvPr>
            <p:ph type="title"/>
          </p:nvPr>
        </p:nvSpPr>
        <p:spPr>
          <a:xfrm>
            <a:off x="911424" y="0"/>
            <a:ext cx="9145015" cy="618464"/>
          </a:xfrm>
        </p:spPr>
        <p:txBody>
          <a:bodyPr/>
          <a:lstStyle/>
          <a:p>
            <a:r>
              <a:rPr lang="sv-SE" smtClean="0"/>
              <a:t>Exempel i arbetsmodellen</a:t>
            </a:r>
            <a:endParaRPr lang="sv-SE"/>
          </a:p>
        </p:txBody>
      </p:sp>
    </p:spTree>
    <p:extLst>
      <p:ext uri="{BB962C8B-B14F-4D97-AF65-F5344CB8AC3E}">
        <p14:creationId xmlns:p14="http://schemas.microsoft.com/office/powerpoint/2010/main" val="315514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P spid="15" grpId="0" animBg="1"/>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Folkhälsomyndighetens verktyg och stöd</a:t>
            </a:r>
            <a:endParaRPr lang="sv-SE" dirty="0"/>
          </a:p>
        </p:txBody>
      </p:sp>
    </p:spTree>
    <p:extLst>
      <p:ext uri="{BB962C8B-B14F-4D97-AF65-F5344CB8AC3E}">
        <p14:creationId xmlns:p14="http://schemas.microsoft.com/office/powerpoint/2010/main" val="3451349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911225" y="3789040"/>
            <a:ext cx="2880000" cy="2736304"/>
          </a:xfrm>
        </p:spPr>
        <p:txBody>
          <a:bodyPr/>
          <a:lstStyle/>
          <a:p>
            <a:r>
              <a:rPr lang="sv-SE" b="1" dirty="0" smtClean="0"/>
              <a:t>Genomförandet av </a:t>
            </a:r>
            <a:br>
              <a:rPr lang="sv-SE" b="1" dirty="0" smtClean="0"/>
            </a:br>
            <a:r>
              <a:rPr lang="sv-SE" b="1" dirty="0" smtClean="0"/>
              <a:t>den nationella folkhälsopolitiken</a:t>
            </a:r>
            <a:endParaRPr lang="sv-SE" dirty="0"/>
          </a:p>
          <a:p>
            <a:r>
              <a:rPr lang="sv-SE" sz="1800" dirty="0" smtClean="0">
                <a:hlinkClick r:id="rId3"/>
              </a:rPr>
              <a:t>Mer information om hur FoHM arbetar för att genomföra den nationella folkhälsopolitiken.</a:t>
            </a:r>
            <a:endParaRPr lang="sv-SE" sz="1800" dirty="0" smtClean="0"/>
          </a:p>
        </p:txBody>
      </p:sp>
      <p:pic>
        <p:nvPicPr>
          <p:cNvPr id="2" name="Platshållare för bild 1" descr="Decorative" title="Decorative"/>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1726" b="1726"/>
          <a:stretch>
            <a:fillRect/>
          </a:stretch>
        </p:blipFill>
        <p:spPr>
          <a:xfrm>
            <a:off x="1271588" y="1340768"/>
            <a:ext cx="2159000" cy="2159000"/>
          </a:xfrm>
        </p:spPr>
      </p:pic>
      <p:sp>
        <p:nvSpPr>
          <p:cNvPr id="5" name="Platshållare för text 4"/>
          <p:cNvSpPr>
            <a:spLocks noGrp="1"/>
          </p:cNvSpPr>
          <p:nvPr>
            <p:ph type="body" sz="quarter" idx="16"/>
          </p:nvPr>
        </p:nvSpPr>
        <p:spPr>
          <a:xfrm>
            <a:off x="4655324" y="3789040"/>
            <a:ext cx="2880000" cy="2736304"/>
          </a:xfrm>
        </p:spPr>
        <p:txBody>
          <a:bodyPr/>
          <a:lstStyle/>
          <a:p>
            <a:r>
              <a:rPr lang="sv-SE" b="1" dirty="0" smtClean="0"/>
              <a:t>Faktablad om folkhälsopolitikens åtta målområden</a:t>
            </a:r>
          </a:p>
          <a:p>
            <a:r>
              <a:rPr lang="sv-SE" sz="1800" dirty="0" smtClean="0">
                <a:hlinkClick r:id="rId5"/>
              </a:rPr>
              <a:t>En kortfattad och summerande översikt till folkhälsopolitikens åtta målområden för aktörer på alla nivåer.</a:t>
            </a:r>
            <a:endParaRPr lang="sv-SE" sz="1800" dirty="0" smtClean="0"/>
          </a:p>
        </p:txBody>
      </p:sp>
      <p:pic>
        <p:nvPicPr>
          <p:cNvPr id="12" name="Platshållare för bild 11" descr="Decorative" title="Decorative"/>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2326" r="2326"/>
          <a:stretch>
            <a:fillRect/>
          </a:stretch>
        </p:blipFill>
        <p:spPr>
          <a:xfrm>
            <a:off x="5014913" y="1340768"/>
            <a:ext cx="2160587" cy="2159000"/>
          </a:xfrm>
        </p:spPr>
      </p:pic>
      <p:sp>
        <p:nvSpPr>
          <p:cNvPr id="7" name="Platshållare för text 6"/>
          <p:cNvSpPr>
            <a:spLocks noGrp="1"/>
          </p:cNvSpPr>
          <p:nvPr>
            <p:ph type="body" sz="quarter" idx="17"/>
          </p:nvPr>
        </p:nvSpPr>
        <p:spPr>
          <a:xfrm>
            <a:off x="8399423" y="3789040"/>
            <a:ext cx="2880000" cy="2736304"/>
          </a:xfrm>
        </p:spPr>
        <p:txBody>
          <a:bodyPr/>
          <a:lstStyle/>
          <a:p>
            <a:r>
              <a:rPr lang="sv-SE" b="1" dirty="0"/>
              <a:t>Illustrationer av folkhälsopolitikens åtta målområden</a:t>
            </a:r>
          </a:p>
          <a:p>
            <a:r>
              <a:rPr lang="sv-SE" sz="1800" dirty="0" smtClean="0">
                <a:hlinkClick r:id="rId7"/>
              </a:rPr>
              <a:t>Nedladdningsbara illustrationer som kan användas av alla FoHMs målgrupper.</a:t>
            </a:r>
            <a:endParaRPr lang="sv-SE" sz="1800" dirty="0" smtClean="0"/>
          </a:p>
        </p:txBody>
      </p:sp>
      <p:pic>
        <p:nvPicPr>
          <p:cNvPr id="10" name="Platshållare för bild 9" descr="Decorative" title="Decorative"/>
          <p:cNvPicPr>
            <a:picLocks noGrp="1" noChangeAspect="1"/>
          </p:cNvPicPr>
          <p:nvPr>
            <p:ph type="pic" sz="quarter" idx="19"/>
          </p:nvPr>
        </p:nvPicPr>
        <p:blipFill>
          <a:blip r:embed="rId8" cstate="print">
            <a:extLst>
              <a:ext uri="{28A0092B-C50C-407E-A947-70E740481C1C}">
                <a14:useLocalDpi xmlns:a14="http://schemas.microsoft.com/office/drawing/2010/main" val="0"/>
              </a:ext>
            </a:extLst>
          </a:blip>
          <a:srcRect l="4339" r="4339"/>
          <a:stretch>
            <a:fillRect/>
          </a:stretch>
        </p:blipFill>
        <p:spPr>
          <a:xfrm>
            <a:off x="8759825" y="1340768"/>
            <a:ext cx="2159000" cy="2159000"/>
          </a:xfrm>
        </p:spPr>
      </p:pic>
      <p:sp>
        <p:nvSpPr>
          <p:cNvPr id="9" name="Rubrik 8"/>
          <p:cNvSpPr>
            <a:spLocks noGrp="1"/>
          </p:cNvSpPr>
          <p:nvPr>
            <p:ph type="title"/>
          </p:nvPr>
        </p:nvSpPr>
        <p:spPr>
          <a:xfrm>
            <a:off x="911225" y="260648"/>
            <a:ext cx="10368198" cy="360040"/>
          </a:xfrm>
        </p:spPr>
        <p:txBody>
          <a:bodyPr/>
          <a:lstStyle/>
          <a:p>
            <a:r>
              <a:rPr lang="sv-SE" dirty="0" smtClean="0"/>
              <a:t>Folkhälsomyndighetens verktyg och stöd</a:t>
            </a:r>
            <a:endParaRPr lang="sv-SE" dirty="0"/>
          </a:p>
        </p:txBody>
      </p:sp>
    </p:spTree>
    <p:extLst>
      <p:ext uri="{BB962C8B-B14F-4D97-AF65-F5344CB8AC3E}">
        <p14:creationId xmlns:p14="http://schemas.microsoft.com/office/powerpoint/2010/main" val="401586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911225" y="3717032"/>
            <a:ext cx="2880000" cy="3096344"/>
          </a:xfrm>
        </p:spPr>
        <p:txBody>
          <a:bodyPr/>
          <a:lstStyle/>
          <a:p>
            <a:r>
              <a:rPr lang="sv-SE" b="1" dirty="0" smtClean="0"/>
              <a:t>Folkhälsan i Sverige – Årsrapport</a:t>
            </a:r>
            <a:endParaRPr lang="sv-SE" b="1" dirty="0"/>
          </a:p>
          <a:p>
            <a:r>
              <a:rPr lang="sv-SE" sz="1800" dirty="0"/>
              <a:t> </a:t>
            </a:r>
            <a:r>
              <a:rPr lang="sv-SE" sz="1800" dirty="0" smtClean="0">
                <a:hlinkClick r:id="rId3"/>
              </a:rPr>
              <a:t>Sammanfattning </a:t>
            </a:r>
            <a:r>
              <a:rPr lang="sv-SE" sz="1800" dirty="0">
                <a:hlinkClick r:id="rId3"/>
              </a:rPr>
              <a:t>av </a:t>
            </a:r>
            <a:r>
              <a:rPr lang="sv-SE" sz="1800" dirty="0" smtClean="0">
                <a:hlinkClick r:id="rId3"/>
              </a:rPr>
              <a:t>folkhälsans utvecklingen och </a:t>
            </a:r>
            <a:r>
              <a:rPr lang="sv-SE" sz="1800" dirty="0">
                <a:hlinkClick r:id="rId3"/>
              </a:rPr>
              <a:t>förutsättningar för hälsa utifrån </a:t>
            </a:r>
            <a:r>
              <a:rPr lang="sv-SE" sz="1800" dirty="0" smtClean="0">
                <a:hlinkClick r:id="rId3"/>
              </a:rPr>
              <a:t>övergripande målet </a:t>
            </a:r>
            <a:r>
              <a:rPr lang="sv-SE" sz="1800" dirty="0">
                <a:hlinkClick r:id="rId3"/>
              </a:rPr>
              <a:t>och </a:t>
            </a:r>
            <a:r>
              <a:rPr lang="sv-SE" sz="1800" dirty="0" smtClean="0">
                <a:hlinkClick r:id="rId3"/>
              </a:rPr>
              <a:t>de åtta målområdena med särskild </a:t>
            </a:r>
            <a:r>
              <a:rPr lang="sv-SE" sz="1800" dirty="0">
                <a:hlinkClick r:id="rId3"/>
              </a:rPr>
              <a:t>fokus på </a:t>
            </a:r>
            <a:r>
              <a:rPr lang="sv-SE" sz="1800" dirty="0" smtClean="0">
                <a:hlinkClick r:id="rId3"/>
              </a:rPr>
              <a:t/>
            </a:r>
            <a:br>
              <a:rPr lang="sv-SE" sz="1800" dirty="0" smtClean="0">
                <a:hlinkClick r:id="rId3"/>
              </a:rPr>
            </a:br>
            <a:r>
              <a:rPr lang="sv-SE" sz="1800" dirty="0" smtClean="0">
                <a:hlinkClick r:id="rId3"/>
              </a:rPr>
              <a:t>jämlik hälsa.</a:t>
            </a:r>
            <a:endParaRPr lang="sv-SE" sz="1800" dirty="0" smtClean="0"/>
          </a:p>
        </p:txBody>
      </p:sp>
      <p:sp>
        <p:nvSpPr>
          <p:cNvPr id="5" name="Platshållare för text 4"/>
          <p:cNvSpPr>
            <a:spLocks noGrp="1"/>
          </p:cNvSpPr>
          <p:nvPr>
            <p:ph type="body" sz="quarter" idx="16"/>
          </p:nvPr>
        </p:nvSpPr>
        <p:spPr>
          <a:xfrm>
            <a:off x="4655324" y="3717032"/>
            <a:ext cx="2880000" cy="3096344"/>
          </a:xfrm>
        </p:spPr>
        <p:txBody>
          <a:bodyPr/>
          <a:lstStyle/>
          <a:p>
            <a:r>
              <a:rPr lang="sv-SE" b="1" dirty="0"/>
              <a:t>Folkhälsan i </a:t>
            </a:r>
            <a:r>
              <a:rPr lang="sv-SE" b="1" dirty="0" smtClean="0"/>
              <a:t>Sverige</a:t>
            </a:r>
            <a:r>
              <a:rPr lang="sv-SE" b="1" dirty="0"/>
              <a:t> –</a:t>
            </a:r>
            <a:r>
              <a:rPr lang="sv-SE" b="1" dirty="0" smtClean="0"/>
              <a:t> Fördjupat resultat </a:t>
            </a:r>
          </a:p>
          <a:p>
            <a:r>
              <a:rPr lang="sv-SE" sz="1800" dirty="0" smtClean="0">
                <a:hlinkClick r:id="rId4"/>
              </a:rPr>
              <a:t>Fördjupat resultat för ett urval </a:t>
            </a:r>
            <a:r>
              <a:rPr lang="sv-SE" sz="1800" dirty="0">
                <a:hlinkClick r:id="rId4"/>
              </a:rPr>
              <a:t>av indikatorer </a:t>
            </a:r>
            <a:r>
              <a:rPr lang="sv-SE" sz="1800" dirty="0" smtClean="0">
                <a:hlinkClick r:id="rId4"/>
              </a:rPr>
              <a:t>på webbrapportsidor med text</a:t>
            </a:r>
            <a:r>
              <a:rPr lang="sv-SE" sz="1800" dirty="0">
                <a:hlinkClick r:id="rId4"/>
              </a:rPr>
              <a:t>, interaktiva kartor och diagram, och statistiska </a:t>
            </a:r>
            <a:r>
              <a:rPr lang="sv-SE" sz="1800" dirty="0" smtClean="0">
                <a:hlinkClick r:id="rId4"/>
              </a:rPr>
              <a:t>analyser.</a:t>
            </a:r>
            <a:endParaRPr lang="sv-SE" sz="1800" dirty="0" smtClean="0"/>
          </a:p>
        </p:txBody>
      </p:sp>
      <p:pic>
        <p:nvPicPr>
          <p:cNvPr id="9" name="Platshållare för bild 8" descr="Decorative" title="Decorative"/>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16896" r="16896"/>
          <a:stretch>
            <a:fillRect/>
          </a:stretch>
        </p:blipFill>
        <p:spPr>
          <a:xfrm>
            <a:off x="5014913" y="1268760"/>
            <a:ext cx="2160587" cy="2159000"/>
          </a:xfrm>
        </p:spPr>
      </p:pic>
      <p:sp>
        <p:nvSpPr>
          <p:cNvPr id="7" name="Platshållare för text 6"/>
          <p:cNvSpPr>
            <a:spLocks noGrp="1"/>
          </p:cNvSpPr>
          <p:nvPr>
            <p:ph type="body" sz="quarter" idx="17"/>
          </p:nvPr>
        </p:nvSpPr>
        <p:spPr>
          <a:xfrm>
            <a:off x="8399423" y="3717032"/>
            <a:ext cx="2880000" cy="2016224"/>
          </a:xfrm>
        </p:spPr>
        <p:txBody>
          <a:bodyPr/>
          <a:lstStyle/>
          <a:p>
            <a:r>
              <a:rPr lang="sv-SE" b="1" dirty="0"/>
              <a:t>Folkhälsan i </a:t>
            </a:r>
            <a:r>
              <a:rPr lang="sv-SE" b="1" dirty="0" smtClean="0"/>
              <a:t>Sverige</a:t>
            </a:r>
            <a:r>
              <a:rPr lang="sv-SE" b="1" dirty="0"/>
              <a:t> –</a:t>
            </a:r>
            <a:r>
              <a:rPr lang="sv-SE" b="1" dirty="0" smtClean="0"/>
              <a:t> </a:t>
            </a:r>
            <a:r>
              <a:rPr lang="sv-SE" b="1" dirty="0"/>
              <a:t>Resultat på läns- och kommunnivå</a:t>
            </a:r>
            <a:endParaRPr lang="sv-SE" b="1" dirty="0" smtClean="0"/>
          </a:p>
          <a:p>
            <a:r>
              <a:rPr lang="sv-SE" sz="1800" dirty="0">
                <a:hlinkClick r:id="rId6"/>
              </a:rPr>
              <a:t>W</a:t>
            </a:r>
            <a:r>
              <a:rPr lang="sv-SE" sz="1800" dirty="0" smtClean="0">
                <a:hlinkClick r:id="rId6"/>
              </a:rPr>
              <a:t>ebbaserat verktyg med rörlig grafik för att följa upp kärnindikatorerna på läns- </a:t>
            </a:r>
            <a:r>
              <a:rPr lang="sv-SE" sz="1800" dirty="0">
                <a:hlinkClick r:id="rId6"/>
              </a:rPr>
              <a:t>och </a:t>
            </a:r>
            <a:r>
              <a:rPr lang="sv-SE" sz="1800" dirty="0" smtClean="0">
                <a:hlinkClick r:id="rId6"/>
              </a:rPr>
              <a:t>kommunnivå.</a:t>
            </a:r>
            <a:endParaRPr lang="sv-SE" sz="1800" dirty="0" smtClean="0"/>
          </a:p>
        </p:txBody>
      </p:sp>
      <p:pic>
        <p:nvPicPr>
          <p:cNvPr id="10" name="Platshållare för bild 9" descr="Decorative" title="Decorative"/>
          <p:cNvPicPr>
            <a:picLocks noGrp="1" noChangeAspect="1"/>
          </p:cNvPicPr>
          <p:nvPr>
            <p:ph type="pic" sz="quarter" idx="19"/>
          </p:nvPr>
        </p:nvPicPr>
        <p:blipFill>
          <a:blip r:embed="rId7">
            <a:extLst>
              <a:ext uri="{28A0092B-C50C-407E-A947-70E740481C1C}">
                <a14:useLocalDpi xmlns:a14="http://schemas.microsoft.com/office/drawing/2010/main" val="0"/>
              </a:ext>
            </a:extLst>
          </a:blip>
          <a:srcRect t="12682" b="12682"/>
          <a:stretch>
            <a:fillRect/>
          </a:stretch>
        </p:blipFill>
        <p:spPr>
          <a:xfrm>
            <a:off x="8759825" y="1268760"/>
            <a:ext cx="2159000" cy="2159000"/>
          </a:xfrm>
        </p:spPr>
      </p:pic>
      <p:pic>
        <p:nvPicPr>
          <p:cNvPr id="12" name="Platshållare för bild 11" descr="Decorative" title="Decorative"/>
          <p:cNvPicPr>
            <a:picLocks noGrp="1" noChangeAspect="1"/>
          </p:cNvPicPr>
          <p:nvPr>
            <p:ph type="pic" sz="quarter" idx="12"/>
          </p:nvPr>
        </p:nvPicPr>
        <p:blipFill>
          <a:blip r:embed="rId8">
            <a:extLst>
              <a:ext uri="{28A0092B-C50C-407E-A947-70E740481C1C}">
                <a14:useLocalDpi xmlns:a14="http://schemas.microsoft.com/office/drawing/2010/main" val="0"/>
              </a:ext>
            </a:extLst>
          </a:blip>
          <a:srcRect t="13809" b="13809"/>
          <a:stretch>
            <a:fillRect/>
          </a:stretch>
        </p:blipFill>
        <p:spPr>
          <a:xfrm>
            <a:off x="1270588" y="1268260"/>
            <a:ext cx="2160000" cy="2160000"/>
          </a:xfrm>
        </p:spPr>
      </p:pic>
      <p:sp>
        <p:nvSpPr>
          <p:cNvPr id="8" name="Rubrik 8"/>
          <p:cNvSpPr>
            <a:spLocks noGrp="1"/>
          </p:cNvSpPr>
          <p:nvPr>
            <p:ph type="title"/>
          </p:nvPr>
        </p:nvSpPr>
        <p:spPr>
          <a:xfrm>
            <a:off x="911225" y="260648"/>
            <a:ext cx="10368198" cy="360040"/>
          </a:xfrm>
        </p:spPr>
        <p:txBody>
          <a:bodyPr/>
          <a:lstStyle/>
          <a:p>
            <a:r>
              <a:rPr lang="sv-SE" dirty="0" smtClean="0"/>
              <a:t>Folkhälsomyndighetens verktyg och stöd</a:t>
            </a:r>
            <a:endParaRPr lang="sv-SE" dirty="0"/>
          </a:p>
        </p:txBody>
      </p:sp>
    </p:spTree>
    <p:extLst>
      <p:ext uri="{BB962C8B-B14F-4D97-AF65-F5344CB8AC3E}">
        <p14:creationId xmlns:p14="http://schemas.microsoft.com/office/powerpoint/2010/main" val="10253449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text 2"/>
          <p:cNvSpPr>
            <a:spLocks noGrp="1"/>
          </p:cNvSpPr>
          <p:nvPr>
            <p:ph type="body" sz="quarter" idx="15"/>
          </p:nvPr>
        </p:nvSpPr>
        <p:spPr>
          <a:xfrm>
            <a:off x="911225" y="3717032"/>
            <a:ext cx="2880000" cy="2376264"/>
          </a:xfrm>
        </p:spPr>
        <p:txBody>
          <a:bodyPr/>
          <a:lstStyle/>
          <a:p>
            <a:r>
              <a:rPr lang="sv-SE" b="1" dirty="0" smtClean="0"/>
              <a:t>Folkhälsodata</a:t>
            </a:r>
          </a:p>
          <a:p>
            <a:r>
              <a:rPr lang="sv-SE" sz="1800" dirty="0">
                <a:hlinkClick r:id="rId3"/>
              </a:rPr>
              <a:t>D</a:t>
            </a:r>
            <a:r>
              <a:rPr lang="sv-SE" sz="1800" dirty="0" smtClean="0">
                <a:hlinkClick r:id="rId3"/>
              </a:rPr>
              <a:t>atabas som </a:t>
            </a:r>
            <a:r>
              <a:rPr lang="sv-SE" sz="1800" dirty="0">
                <a:hlinkClick r:id="rId3"/>
              </a:rPr>
              <a:t>ger möjlighet att skapa tabeller för egen bearbetning. </a:t>
            </a:r>
            <a:r>
              <a:rPr lang="sv-SE" sz="1800" dirty="0" smtClean="0">
                <a:hlinkClick r:id="rId3"/>
              </a:rPr>
              <a:t>Presenterar </a:t>
            </a:r>
            <a:r>
              <a:rPr lang="sv-SE" sz="1800" dirty="0">
                <a:hlinkClick r:id="rId3"/>
              </a:rPr>
              <a:t>statistik </a:t>
            </a:r>
            <a:r>
              <a:rPr lang="sv-SE" sz="1800" dirty="0" smtClean="0">
                <a:hlinkClick r:id="rId3"/>
              </a:rPr>
              <a:t>över </a:t>
            </a:r>
            <a:r>
              <a:rPr lang="sv-SE" sz="1800" dirty="0">
                <a:hlinkClick r:id="rId3"/>
              </a:rPr>
              <a:t>hälsans </a:t>
            </a:r>
            <a:r>
              <a:rPr lang="sv-SE" sz="1800" dirty="0" smtClean="0">
                <a:hlinkClick r:id="rId3"/>
              </a:rPr>
              <a:t>bestämningsfaktorer </a:t>
            </a:r>
            <a:br>
              <a:rPr lang="sv-SE" sz="1800" dirty="0" smtClean="0">
                <a:hlinkClick r:id="rId3"/>
              </a:rPr>
            </a:br>
            <a:r>
              <a:rPr lang="sv-SE" sz="1800" dirty="0" smtClean="0">
                <a:hlinkClick r:id="rId3"/>
              </a:rPr>
              <a:t>och </a:t>
            </a:r>
            <a:r>
              <a:rPr lang="sv-SE" sz="1800" dirty="0">
                <a:hlinkClick r:id="rId3"/>
              </a:rPr>
              <a:t>hälsoutfall</a:t>
            </a:r>
            <a:r>
              <a:rPr lang="sv-SE" sz="1800" dirty="0" smtClean="0">
                <a:hlinkClick r:id="rId3"/>
              </a:rPr>
              <a:t>.</a:t>
            </a:r>
            <a:endParaRPr lang="sv-SE" sz="1800" dirty="0" smtClean="0"/>
          </a:p>
        </p:txBody>
      </p:sp>
      <p:pic>
        <p:nvPicPr>
          <p:cNvPr id="10" name="Platshållare för bild 9" descr="Decorative" title="Decorative"/>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l="7439" r="7439"/>
          <a:stretch>
            <a:fillRect/>
          </a:stretch>
        </p:blipFill>
        <p:spPr>
          <a:xfrm>
            <a:off x="1271588" y="1268760"/>
            <a:ext cx="2159000" cy="2159000"/>
          </a:xfrm>
        </p:spPr>
      </p:pic>
      <p:sp>
        <p:nvSpPr>
          <p:cNvPr id="5" name="Platshållare för text 4"/>
          <p:cNvSpPr>
            <a:spLocks noGrp="1"/>
          </p:cNvSpPr>
          <p:nvPr>
            <p:ph type="body" sz="quarter" idx="16"/>
          </p:nvPr>
        </p:nvSpPr>
        <p:spPr>
          <a:xfrm>
            <a:off x="4655324" y="3717032"/>
            <a:ext cx="2880000" cy="2952328"/>
          </a:xfrm>
        </p:spPr>
        <p:txBody>
          <a:bodyPr/>
          <a:lstStyle/>
          <a:p>
            <a:r>
              <a:rPr lang="sv-SE" b="1" dirty="0" smtClean="0"/>
              <a:t>FolkhälsoStudio</a:t>
            </a:r>
          </a:p>
          <a:p>
            <a:r>
              <a:rPr lang="sv-SE" sz="1800" dirty="0" smtClean="0">
                <a:hlinkClick r:id="rId5"/>
              </a:rPr>
              <a:t>Visualiseringsverktyg som kan </a:t>
            </a:r>
            <a:r>
              <a:rPr lang="sv-SE" sz="1800" dirty="0">
                <a:hlinkClick r:id="rId5"/>
              </a:rPr>
              <a:t>användas för att skapa interaktiva presentationer med olika diagram </a:t>
            </a:r>
            <a:r>
              <a:rPr lang="sv-SE" sz="1800" dirty="0" smtClean="0">
                <a:hlinkClick r:id="rId5"/>
              </a:rPr>
              <a:t>och </a:t>
            </a:r>
            <a:r>
              <a:rPr lang="sv-SE" sz="1800" dirty="0">
                <a:hlinkClick r:id="rId5"/>
              </a:rPr>
              <a:t>kartor. </a:t>
            </a:r>
            <a:r>
              <a:rPr lang="sv-SE" sz="1800" dirty="0" smtClean="0">
                <a:hlinkClick r:id="rId5"/>
              </a:rPr>
              <a:t>Presenterar </a:t>
            </a:r>
            <a:br>
              <a:rPr lang="sv-SE" sz="1800" dirty="0" smtClean="0">
                <a:hlinkClick r:id="rId5"/>
              </a:rPr>
            </a:br>
            <a:r>
              <a:rPr lang="sv-SE" sz="1800" dirty="0" smtClean="0">
                <a:hlinkClick r:id="rId5"/>
              </a:rPr>
              <a:t>statistik </a:t>
            </a:r>
            <a:r>
              <a:rPr lang="sv-SE" sz="1800" dirty="0">
                <a:hlinkClick r:id="rId5"/>
              </a:rPr>
              <a:t>över hälsans bestämningsfaktorer </a:t>
            </a:r>
            <a:r>
              <a:rPr lang="sv-SE" sz="1800" dirty="0" smtClean="0">
                <a:hlinkClick r:id="rId5"/>
              </a:rPr>
              <a:t/>
            </a:r>
            <a:br>
              <a:rPr lang="sv-SE" sz="1800" dirty="0" smtClean="0">
                <a:hlinkClick r:id="rId5"/>
              </a:rPr>
            </a:br>
            <a:r>
              <a:rPr lang="sv-SE" sz="1800" dirty="0" smtClean="0">
                <a:hlinkClick r:id="rId5"/>
              </a:rPr>
              <a:t>och </a:t>
            </a:r>
            <a:r>
              <a:rPr lang="sv-SE" sz="1800" dirty="0">
                <a:hlinkClick r:id="rId5"/>
              </a:rPr>
              <a:t>hälsoutfall</a:t>
            </a:r>
            <a:r>
              <a:rPr lang="sv-SE" sz="1800" dirty="0" smtClean="0">
                <a:hlinkClick r:id="rId5"/>
              </a:rPr>
              <a:t>.</a:t>
            </a:r>
            <a:endParaRPr lang="sv-SE" sz="1800" dirty="0" smtClean="0"/>
          </a:p>
        </p:txBody>
      </p:sp>
      <p:pic>
        <p:nvPicPr>
          <p:cNvPr id="11" name="Platshållare för bild 10" descr="Decorative" title="Decorative"/>
          <p:cNvPicPr>
            <a:picLocks noGrp="1" noChangeAspect="1"/>
          </p:cNvPicPr>
          <p:nvPr>
            <p:ph type="pic" sz="quarter" idx="18"/>
          </p:nvPr>
        </p:nvPicPr>
        <p:blipFill>
          <a:blip r:embed="rId6" cstate="print">
            <a:extLst>
              <a:ext uri="{28A0092B-C50C-407E-A947-70E740481C1C}">
                <a14:useLocalDpi xmlns:a14="http://schemas.microsoft.com/office/drawing/2010/main" val="0"/>
              </a:ext>
            </a:extLst>
          </a:blip>
          <a:srcRect l="2830" r="2830"/>
          <a:stretch>
            <a:fillRect/>
          </a:stretch>
        </p:blipFill>
        <p:spPr>
          <a:xfrm>
            <a:off x="5014913" y="1268760"/>
            <a:ext cx="2160587" cy="2159000"/>
          </a:xfrm>
        </p:spPr>
      </p:pic>
      <p:sp>
        <p:nvSpPr>
          <p:cNvPr id="7" name="Platshållare för text 6"/>
          <p:cNvSpPr>
            <a:spLocks noGrp="1"/>
          </p:cNvSpPr>
          <p:nvPr>
            <p:ph type="body" sz="quarter" idx="17"/>
          </p:nvPr>
        </p:nvSpPr>
        <p:spPr>
          <a:xfrm>
            <a:off x="8399423" y="3717032"/>
            <a:ext cx="2880000" cy="2520280"/>
          </a:xfrm>
        </p:spPr>
        <p:txBody>
          <a:bodyPr/>
          <a:lstStyle/>
          <a:p>
            <a:r>
              <a:rPr lang="sv-SE" b="1" dirty="0" smtClean="0"/>
              <a:t>Tema folkhälsa</a:t>
            </a:r>
          </a:p>
          <a:p>
            <a:r>
              <a:rPr lang="sv-SE" sz="1800" dirty="0" smtClean="0">
                <a:hlinkClick r:id="rId7"/>
              </a:rPr>
              <a:t>Information </a:t>
            </a:r>
            <a:r>
              <a:rPr lang="sv-SE" sz="1800" dirty="0">
                <a:hlinkClick r:id="rId7"/>
              </a:rPr>
              <a:t>om folkhälsa och vad som påverkar </a:t>
            </a:r>
            <a:r>
              <a:rPr lang="sv-SE" sz="1800" dirty="0" smtClean="0">
                <a:hlinkClick r:id="rId7"/>
              </a:rPr>
              <a:t>den, även </a:t>
            </a:r>
            <a:r>
              <a:rPr lang="sv-SE" sz="1800" dirty="0">
                <a:hlinkClick r:id="rId7"/>
              </a:rPr>
              <a:t>underlag för att planera och genomföra hälsofrämjande och förebyggande </a:t>
            </a:r>
            <a:r>
              <a:rPr lang="sv-SE" sz="1800" dirty="0" smtClean="0">
                <a:hlinkClick r:id="rId7"/>
              </a:rPr>
              <a:t>insatser.</a:t>
            </a:r>
            <a:endParaRPr lang="sv-SE" sz="1800" dirty="0" smtClean="0"/>
          </a:p>
        </p:txBody>
      </p:sp>
      <p:pic>
        <p:nvPicPr>
          <p:cNvPr id="18" name="Platshållare för bild 17" descr="Decorative" title="Decorative"/>
          <p:cNvPicPr>
            <a:picLocks noGrp="1" noChangeAspect="1"/>
          </p:cNvPicPr>
          <p:nvPr>
            <p:ph type="pic" sz="quarter" idx="19"/>
          </p:nvPr>
        </p:nvPicPr>
        <p:blipFill>
          <a:blip r:embed="rId8">
            <a:extLst>
              <a:ext uri="{28A0092B-C50C-407E-A947-70E740481C1C}">
                <a14:useLocalDpi xmlns:a14="http://schemas.microsoft.com/office/drawing/2010/main" val="0"/>
              </a:ext>
            </a:extLst>
          </a:blip>
          <a:srcRect t="1759" b="1759"/>
          <a:stretch>
            <a:fillRect/>
          </a:stretch>
        </p:blipFill>
        <p:spPr>
          <a:xfrm>
            <a:off x="8759825" y="1268760"/>
            <a:ext cx="2159000" cy="2159000"/>
          </a:xfrm>
        </p:spPr>
      </p:pic>
      <p:sp>
        <p:nvSpPr>
          <p:cNvPr id="8" name="Rubrik 8"/>
          <p:cNvSpPr>
            <a:spLocks noGrp="1"/>
          </p:cNvSpPr>
          <p:nvPr>
            <p:ph type="title"/>
          </p:nvPr>
        </p:nvSpPr>
        <p:spPr>
          <a:xfrm>
            <a:off x="911225" y="260648"/>
            <a:ext cx="10368198" cy="360040"/>
          </a:xfrm>
        </p:spPr>
        <p:txBody>
          <a:bodyPr/>
          <a:lstStyle/>
          <a:p>
            <a:r>
              <a:rPr lang="sv-SE" dirty="0" smtClean="0"/>
              <a:t>Folkhälsomyndighetens verktyg och stöd</a:t>
            </a:r>
            <a:endParaRPr lang="sv-SE" dirty="0"/>
          </a:p>
        </p:txBody>
      </p:sp>
    </p:spTree>
    <p:extLst>
      <p:ext uri="{BB962C8B-B14F-4D97-AF65-F5344CB8AC3E}">
        <p14:creationId xmlns:p14="http://schemas.microsoft.com/office/powerpoint/2010/main" val="36712339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Tack</a:t>
            </a:r>
          </a:p>
        </p:txBody>
      </p:sp>
      <p:sp>
        <p:nvSpPr>
          <p:cNvPr id="4" name="Underrubrik 3"/>
          <p:cNvSpPr>
            <a:spLocks noGrp="1"/>
          </p:cNvSpPr>
          <p:nvPr>
            <p:ph type="subTitle" idx="1"/>
          </p:nvPr>
        </p:nvSpPr>
        <p:spPr/>
        <p:txBody>
          <a:bodyPr/>
          <a:lstStyle/>
          <a:p>
            <a:r>
              <a:rPr lang="sv-SE" dirty="0"/>
              <a:t>Håll dig uppdaterad </a:t>
            </a:r>
            <a:r>
              <a:rPr lang="sv-SE" dirty="0" smtClean="0"/>
              <a:t>via </a:t>
            </a:r>
            <a:r>
              <a:rPr lang="sv-SE" dirty="0"/>
              <a:t>vår </a:t>
            </a:r>
            <a:r>
              <a:rPr lang="sv-SE" dirty="0" smtClean="0"/>
              <a:t>webbplats,</a:t>
            </a:r>
            <a:r>
              <a:rPr lang="sv-SE" dirty="0"/>
              <a:t/>
            </a:r>
            <a:br>
              <a:rPr lang="sv-SE" dirty="0"/>
            </a:br>
            <a:r>
              <a:rPr lang="sv-SE" dirty="0" smtClean="0"/>
              <a:t>vårt nyhetsbrev och våra sociala </a:t>
            </a:r>
            <a:r>
              <a:rPr lang="sv-SE" dirty="0"/>
              <a:t>medier.</a:t>
            </a:r>
          </a:p>
        </p:txBody>
      </p:sp>
    </p:spTree>
    <p:custDataLst>
      <p:tags r:id="rId1"/>
    </p:custDataLst>
    <p:extLst>
      <p:ext uri="{BB962C8B-B14F-4D97-AF65-F5344CB8AC3E}">
        <p14:creationId xmlns:p14="http://schemas.microsoft.com/office/powerpoint/2010/main" val="3306710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ctrTitle"/>
          </p:nvPr>
        </p:nvSpPr>
        <p:spPr/>
        <p:txBody>
          <a:bodyPr/>
          <a:lstStyle/>
          <a:p>
            <a:r>
              <a:rPr lang="sv-SE" dirty="0"/>
              <a:t>Genomförandet av den nationella folkhälsopolitiken</a:t>
            </a:r>
          </a:p>
        </p:txBody>
      </p:sp>
      <p:sp>
        <p:nvSpPr>
          <p:cNvPr id="7" name="Underrubrik 6"/>
          <p:cNvSpPr>
            <a:spLocks noGrp="1"/>
          </p:cNvSpPr>
          <p:nvPr>
            <p:ph type="subTitle" idx="1"/>
          </p:nvPr>
        </p:nvSpPr>
        <p:spPr/>
        <p:txBody>
          <a:bodyPr/>
          <a:lstStyle/>
          <a:p>
            <a:endParaRPr lang="sv-SE" dirty="0"/>
          </a:p>
        </p:txBody>
      </p:sp>
    </p:spTree>
    <p:extLst>
      <p:ext uri="{BB962C8B-B14F-4D97-AF65-F5344CB8AC3E}">
        <p14:creationId xmlns:p14="http://schemas.microsoft.com/office/powerpoint/2010/main" val="2499720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Genomförandet av folkhälsopolitiken</a:t>
            </a:r>
            <a:endParaRPr lang="en-US" dirty="0"/>
          </a:p>
        </p:txBody>
      </p:sp>
      <p:sp>
        <p:nvSpPr>
          <p:cNvPr id="7" name="Platshållare för innehåll 6"/>
          <p:cNvSpPr>
            <a:spLocks noGrp="1"/>
          </p:cNvSpPr>
          <p:nvPr>
            <p:ph idx="1"/>
          </p:nvPr>
        </p:nvSpPr>
        <p:spPr/>
        <p:txBody>
          <a:bodyPr/>
          <a:lstStyle/>
          <a:p>
            <a:r>
              <a:rPr lang="sv-SE" dirty="0"/>
              <a:t>Konkretisering av folkhälsopolitiken:</a:t>
            </a:r>
          </a:p>
          <a:p>
            <a:pPr lvl="1"/>
            <a:r>
              <a:rPr lang="sv-SE" dirty="0"/>
              <a:t>Fokusområden och indikatorer </a:t>
            </a:r>
          </a:p>
          <a:p>
            <a:pPr lvl="1"/>
            <a:r>
              <a:rPr lang="sv-SE" dirty="0"/>
              <a:t>Relevanta nationella mål </a:t>
            </a:r>
          </a:p>
          <a:p>
            <a:pPr lvl="1"/>
            <a:r>
              <a:rPr lang="sv-SE" dirty="0"/>
              <a:t>Viktiga aktörer i folkhälsoarbetet</a:t>
            </a:r>
          </a:p>
          <a:p>
            <a:r>
              <a:rPr lang="sv-SE" dirty="0"/>
              <a:t>Ett kunskapsbaserat arbete som omfattar:</a:t>
            </a:r>
          </a:p>
          <a:p>
            <a:pPr lvl="1">
              <a:buClr>
                <a:srgbClr val="0065AC"/>
              </a:buClr>
            </a:pPr>
            <a:r>
              <a:rPr lang="sv-SE" dirty="0"/>
              <a:t>Uppföljning</a:t>
            </a:r>
          </a:p>
          <a:p>
            <a:pPr lvl="1">
              <a:buClr>
                <a:srgbClr val="0065AC"/>
              </a:buClr>
            </a:pPr>
            <a:r>
              <a:rPr lang="sv-SE" dirty="0"/>
              <a:t>Samordning</a:t>
            </a:r>
          </a:p>
          <a:p>
            <a:pPr lvl="1">
              <a:buClr>
                <a:srgbClr val="0065AC"/>
              </a:buClr>
            </a:pPr>
            <a:r>
              <a:rPr lang="sv-SE" dirty="0"/>
              <a:t>Fördjupade analyser</a:t>
            </a:r>
          </a:p>
          <a:p>
            <a:pPr lvl="1">
              <a:buClr>
                <a:srgbClr val="0065AC"/>
              </a:buClr>
            </a:pPr>
            <a:r>
              <a:rPr lang="sv-SE" dirty="0" smtClean="0"/>
              <a:t>Kunskapsspridning</a:t>
            </a:r>
            <a:endParaRPr lang="sv-SE" dirty="0"/>
          </a:p>
        </p:txBody>
      </p:sp>
      <p:sp>
        <p:nvSpPr>
          <p:cNvPr id="10" name="Platshållare för text 9"/>
          <p:cNvSpPr>
            <a:spLocks noGrp="1"/>
          </p:cNvSpPr>
          <p:nvPr>
            <p:ph type="body" sz="quarter" idx="11"/>
          </p:nvPr>
        </p:nvSpPr>
        <p:spPr/>
        <p:txBody>
          <a:bodyPr/>
          <a:lstStyle/>
          <a:p>
            <a:r>
              <a:rPr lang="sv-SE" dirty="0"/>
              <a:t>Källa: </a:t>
            </a:r>
            <a:r>
              <a:rPr lang="sv-SE" dirty="0">
                <a:hlinkClick r:id="rId3"/>
              </a:rPr>
              <a:t>Folkhälsomyndigheten – Kärnindikatorer för uppföljning.</a:t>
            </a:r>
            <a:endParaRPr lang="sv-SE" dirty="0"/>
          </a:p>
          <a:p>
            <a:endParaRPr lang="sv-SE" dirty="0"/>
          </a:p>
        </p:txBody>
      </p:sp>
      <p:pic>
        <p:nvPicPr>
          <p:cNvPr id="9" name="Bildobjekt 8" descr="Decorative" title="Decorativ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7023" y="1341438"/>
            <a:ext cx="4729617" cy="4896544"/>
          </a:xfrm>
          <a:prstGeom prst="rect">
            <a:avLst/>
          </a:prstGeom>
        </p:spPr>
      </p:pic>
    </p:spTree>
    <p:extLst>
      <p:ext uri="{BB962C8B-B14F-4D97-AF65-F5344CB8AC3E}">
        <p14:creationId xmlns:p14="http://schemas.microsoft.com/office/powerpoint/2010/main" val="36498981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title"/>
          </p:nvPr>
        </p:nvSpPr>
        <p:spPr/>
        <p:txBody>
          <a:bodyPr/>
          <a:lstStyle/>
          <a:p>
            <a:r>
              <a:rPr lang="sv-SE" dirty="0" smtClean="0"/>
              <a:t>En arbetsmodell med fyra delar</a:t>
            </a:r>
            <a:endParaRPr lang="sv-SE" dirty="0"/>
          </a:p>
        </p:txBody>
      </p:sp>
      <p:sp>
        <p:nvSpPr>
          <p:cNvPr id="8" name="Platshållare för innehåll 7"/>
          <p:cNvSpPr>
            <a:spLocks noGrp="1"/>
          </p:cNvSpPr>
          <p:nvPr>
            <p:ph idx="1"/>
          </p:nvPr>
        </p:nvSpPr>
        <p:spPr/>
        <p:txBody>
          <a:bodyPr/>
          <a:lstStyle/>
          <a:p>
            <a:pPr lvl="0">
              <a:lnSpc>
                <a:spcPts val="2500"/>
              </a:lnSpc>
            </a:pPr>
            <a:r>
              <a:rPr lang="sv-SE" dirty="0">
                <a:solidFill>
                  <a:prstClr val="black"/>
                </a:solidFill>
              </a:rPr>
              <a:t>Samlat uppföljningssystem </a:t>
            </a:r>
            <a:endParaRPr lang="sv-SE" dirty="0" smtClean="0">
              <a:solidFill>
                <a:prstClr val="black"/>
              </a:solidFill>
            </a:endParaRPr>
          </a:p>
          <a:p>
            <a:pPr lvl="0">
              <a:lnSpc>
                <a:spcPts val="2500"/>
              </a:lnSpc>
            </a:pPr>
            <a:r>
              <a:rPr lang="sv-SE" dirty="0" smtClean="0">
                <a:solidFill>
                  <a:prstClr val="black"/>
                </a:solidFill>
              </a:rPr>
              <a:t>Samordning </a:t>
            </a:r>
            <a:r>
              <a:rPr lang="sv-SE" dirty="0">
                <a:solidFill>
                  <a:prstClr val="black"/>
                </a:solidFill>
              </a:rPr>
              <a:t>för kunskapsutbyte och gemensamt ansvarstagande</a:t>
            </a:r>
          </a:p>
          <a:p>
            <a:pPr lvl="0">
              <a:lnSpc>
                <a:spcPts val="2500"/>
              </a:lnSpc>
            </a:pPr>
            <a:r>
              <a:rPr lang="sv-SE" dirty="0">
                <a:solidFill>
                  <a:prstClr val="black"/>
                </a:solidFill>
              </a:rPr>
              <a:t>Analyser som ger djupare förståelse av olika </a:t>
            </a:r>
            <a:r>
              <a:rPr lang="sv-SE" dirty="0" smtClean="0">
                <a:solidFill>
                  <a:prstClr val="black"/>
                </a:solidFill>
              </a:rPr>
              <a:t/>
            </a:r>
            <a:br>
              <a:rPr lang="sv-SE" dirty="0" smtClean="0">
                <a:solidFill>
                  <a:prstClr val="black"/>
                </a:solidFill>
              </a:rPr>
            </a:br>
            <a:r>
              <a:rPr lang="sv-SE" dirty="0" smtClean="0">
                <a:solidFill>
                  <a:prstClr val="black"/>
                </a:solidFill>
              </a:rPr>
              <a:t>områden </a:t>
            </a:r>
            <a:r>
              <a:rPr lang="sv-SE" dirty="0">
                <a:solidFill>
                  <a:prstClr val="black"/>
                </a:solidFill>
              </a:rPr>
              <a:t>med bäring på folkhälsan</a:t>
            </a:r>
          </a:p>
          <a:p>
            <a:pPr lvl="0">
              <a:lnSpc>
                <a:spcPts val="2500"/>
              </a:lnSpc>
            </a:pPr>
            <a:r>
              <a:rPr lang="sv-SE" dirty="0" smtClean="0">
                <a:solidFill>
                  <a:prstClr val="black"/>
                </a:solidFill>
              </a:rPr>
              <a:t>Spridning </a:t>
            </a:r>
            <a:r>
              <a:rPr lang="sv-SE" dirty="0">
                <a:solidFill>
                  <a:prstClr val="black"/>
                </a:solidFill>
              </a:rPr>
              <a:t>av olika </a:t>
            </a:r>
            <a:r>
              <a:rPr lang="sv-SE" dirty="0" smtClean="0">
                <a:solidFill>
                  <a:prstClr val="black"/>
                </a:solidFill>
              </a:rPr>
              <a:t>framtagna kunskapsunderlag</a:t>
            </a:r>
            <a:endParaRPr lang="sv-SE" dirty="0">
              <a:solidFill>
                <a:prstClr val="black"/>
              </a:solidFill>
            </a:endParaRPr>
          </a:p>
          <a:p>
            <a:endParaRPr lang="sv-SE" dirty="0"/>
          </a:p>
        </p:txBody>
      </p:sp>
      <p:pic>
        <p:nvPicPr>
          <p:cNvPr id="12" name="Bildobjekt 11" descr="Decorative" title="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48128" y="1000735"/>
            <a:ext cx="4432688" cy="4588853"/>
          </a:xfrm>
          <a:prstGeom prst="rect">
            <a:avLst/>
          </a:prstGeom>
        </p:spPr>
      </p:pic>
    </p:spTree>
    <p:extLst>
      <p:ext uri="{BB962C8B-B14F-4D97-AF65-F5344CB8AC3E}">
        <p14:creationId xmlns:p14="http://schemas.microsoft.com/office/powerpoint/2010/main" val="42163330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sz="3200" dirty="0" smtClean="0"/>
              <a:t>Utgångspunkterna</a:t>
            </a:r>
            <a:endParaRPr lang="sv-SE" dirty="0"/>
          </a:p>
        </p:txBody>
      </p:sp>
      <p:sp>
        <p:nvSpPr>
          <p:cNvPr id="4" name="Platshållare för innehåll 3"/>
          <p:cNvSpPr>
            <a:spLocks noGrp="1"/>
          </p:cNvSpPr>
          <p:nvPr>
            <p:ph idx="1"/>
          </p:nvPr>
        </p:nvSpPr>
        <p:spPr>
          <a:xfrm>
            <a:off x="911423" y="1628800"/>
            <a:ext cx="4104457" cy="3965884"/>
          </a:xfrm>
        </p:spPr>
        <p:txBody>
          <a:bodyPr/>
          <a:lstStyle/>
          <a:p>
            <a:r>
              <a:rPr lang="sv-SE" sz="2000" dirty="0" smtClean="0"/>
              <a:t>Samla, stödja </a:t>
            </a:r>
            <a:r>
              <a:rPr lang="sv-SE" sz="2000" dirty="0"/>
              <a:t>och </a:t>
            </a:r>
            <a:r>
              <a:rPr lang="sv-SE" sz="2000" dirty="0" smtClean="0"/>
              <a:t>driva på</a:t>
            </a:r>
            <a:endParaRPr lang="sv-SE" sz="2000" dirty="0"/>
          </a:p>
          <a:p>
            <a:r>
              <a:rPr lang="sv-SE" sz="2000" dirty="0" smtClean="0"/>
              <a:t>Utgå från </a:t>
            </a:r>
            <a:r>
              <a:rPr lang="sv-SE" sz="2000" dirty="0"/>
              <a:t>befintlig styrning</a:t>
            </a:r>
          </a:p>
          <a:p>
            <a:r>
              <a:rPr lang="sv-SE" sz="2000" dirty="0" smtClean="0"/>
              <a:t>Behovsstyrt </a:t>
            </a:r>
            <a:r>
              <a:rPr lang="sv-SE" sz="2000" dirty="0"/>
              <a:t>utifrån uppföljning och </a:t>
            </a:r>
            <a:r>
              <a:rPr lang="sv-SE" sz="2000" dirty="0" smtClean="0"/>
              <a:t>samverkan med olika aktörer</a:t>
            </a:r>
            <a:endParaRPr lang="sv-SE" sz="2000" dirty="0"/>
          </a:p>
        </p:txBody>
      </p:sp>
      <p:pic>
        <p:nvPicPr>
          <p:cNvPr id="6" name="Bildobjekt 5" descr="Decorative" title="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1005831"/>
            <a:ext cx="4432688" cy="4588853"/>
          </a:xfrm>
          <a:prstGeom prst="rect">
            <a:avLst/>
          </a:prstGeom>
        </p:spPr>
      </p:pic>
    </p:spTree>
    <p:extLst>
      <p:ext uri="{BB962C8B-B14F-4D97-AF65-F5344CB8AC3E}">
        <p14:creationId xmlns:p14="http://schemas.microsoft.com/office/powerpoint/2010/main" val="27990882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596000" y="2242688"/>
            <a:ext cx="8640000" cy="1762376"/>
          </a:xfrm>
        </p:spPr>
        <p:txBody>
          <a:bodyPr/>
          <a:lstStyle/>
          <a:p>
            <a:r>
              <a:rPr lang="sv-SE" dirty="0" smtClean="0"/>
              <a:t>De fyra delarna i arbetet</a:t>
            </a:r>
            <a:endParaRPr lang="sv-SE" dirty="0"/>
          </a:p>
        </p:txBody>
      </p:sp>
    </p:spTree>
    <p:extLst>
      <p:ext uri="{BB962C8B-B14F-4D97-AF65-F5344CB8AC3E}">
        <p14:creationId xmlns:p14="http://schemas.microsoft.com/office/powerpoint/2010/main" val="28235454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Uppföljning</a:t>
            </a:r>
            <a:endParaRPr lang="sv-SE" dirty="0"/>
          </a:p>
        </p:txBody>
      </p:sp>
      <p:sp>
        <p:nvSpPr>
          <p:cNvPr id="6" name="Platshållare för innehåll 5"/>
          <p:cNvSpPr>
            <a:spLocks noGrp="1"/>
          </p:cNvSpPr>
          <p:nvPr>
            <p:ph idx="1"/>
          </p:nvPr>
        </p:nvSpPr>
        <p:spPr/>
        <p:txBody>
          <a:bodyPr/>
          <a:lstStyle/>
          <a:p>
            <a:r>
              <a:rPr lang="sv-SE" dirty="0" smtClean="0"/>
              <a:t>Motorn </a:t>
            </a:r>
            <a:r>
              <a:rPr lang="sv-SE" dirty="0"/>
              <a:t>i </a:t>
            </a:r>
            <a:r>
              <a:rPr lang="sv-SE" dirty="0" smtClean="0"/>
              <a:t>arbetet</a:t>
            </a:r>
          </a:p>
          <a:p>
            <a:pPr lvl="1"/>
            <a:r>
              <a:rPr lang="sv-SE" dirty="0" smtClean="0"/>
              <a:t>Visa </a:t>
            </a:r>
            <a:r>
              <a:rPr lang="sv-SE" dirty="0"/>
              <a:t>utvecklingen </a:t>
            </a:r>
            <a:r>
              <a:rPr lang="sv-SE" dirty="0" smtClean="0"/>
              <a:t>mot det </a:t>
            </a:r>
            <a:r>
              <a:rPr lang="sv-SE" dirty="0"/>
              <a:t>övergripande folkhälsopolitiska </a:t>
            </a:r>
            <a:r>
              <a:rPr lang="sv-SE" dirty="0" smtClean="0"/>
              <a:t>målet</a:t>
            </a:r>
          </a:p>
          <a:p>
            <a:pPr lvl="1"/>
            <a:r>
              <a:rPr lang="sv-SE" dirty="0"/>
              <a:t>I</a:t>
            </a:r>
            <a:r>
              <a:rPr lang="sv-SE" dirty="0" smtClean="0"/>
              <a:t>dentifierar behov </a:t>
            </a:r>
            <a:r>
              <a:rPr lang="sv-SE" dirty="0"/>
              <a:t>av ytterligare </a:t>
            </a:r>
            <a:r>
              <a:rPr lang="sv-SE" dirty="0" smtClean="0"/>
              <a:t>kunskap</a:t>
            </a:r>
            <a:endParaRPr lang="sv-SE" dirty="0"/>
          </a:p>
          <a:p>
            <a:r>
              <a:rPr lang="sv-SE" dirty="0" smtClean="0"/>
              <a:t>Indikatorsbaserad uppföljning utifrån målstrukturen</a:t>
            </a:r>
          </a:p>
          <a:p>
            <a:pPr lvl="1"/>
            <a:r>
              <a:rPr lang="sv-SE" dirty="0" smtClean="0"/>
              <a:t>Bruttoindikatorer</a:t>
            </a:r>
          </a:p>
          <a:p>
            <a:pPr lvl="1"/>
            <a:r>
              <a:rPr lang="sv-SE" dirty="0" smtClean="0"/>
              <a:t>Kärnindikatorer</a:t>
            </a:r>
          </a:p>
          <a:p>
            <a:r>
              <a:rPr lang="sv-SE" dirty="0" smtClean="0"/>
              <a:t>Separat del med hälsoutfall</a:t>
            </a:r>
          </a:p>
          <a:p>
            <a:pPr marL="0" indent="0">
              <a:buNone/>
            </a:pPr>
            <a:endParaRPr lang="sv-SE" dirty="0"/>
          </a:p>
        </p:txBody>
      </p:sp>
      <p:pic>
        <p:nvPicPr>
          <p:cNvPr id="3" name="Bildobjekt 2" descr="Decorative" title="Decorativ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048" y="2276872"/>
            <a:ext cx="5766096" cy="1168460"/>
          </a:xfrm>
          <a:prstGeom prst="rect">
            <a:avLst/>
          </a:prstGeom>
        </p:spPr>
      </p:pic>
    </p:spTree>
    <p:extLst>
      <p:ext uri="{BB962C8B-B14F-4D97-AF65-F5344CB8AC3E}">
        <p14:creationId xmlns:p14="http://schemas.microsoft.com/office/powerpoint/2010/main" val="16511356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Strukturen för uppföljningen</a:t>
            </a:r>
            <a:endParaRPr lang="sv-SE" dirty="0"/>
          </a:p>
        </p:txBody>
      </p:sp>
      <p:pic>
        <p:nvPicPr>
          <p:cNvPr id="3" name="Bildobjekt 2" descr="Struktur för uppföljningen som visar relationen mellan målområden, fokusområden och indikatorer."/>
          <p:cNvPicPr>
            <a:picLocks noChangeAspect="1"/>
          </p:cNvPicPr>
          <p:nvPr/>
        </p:nvPicPr>
        <p:blipFill>
          <a:blip r:embed="rId3"/>
          <a:stretch>
            <a:fillRect/>
          </a:stretch>
        </p:blipFill>
        <p:spPr>
          <a:xfrm>
            <a:off x="-12722" y="1645765"/>
            <a:ext cx="12217443" cy="3566469"/>
          </a:xfrm>
          <a:prstGeom prst="rect">
            <a:avLst/>
          </a:prstGeom>
        </p:spPr>
      </p:pic>
    </p:spTree>
    <p:extLst>
      <p:ext uri="{BB962C8B-B14F-4D97-AF65-F5344CB8AC3E}">
        <p14:creationId xmlns:p14="http://schemas.microsoft.com/office/powerpoint/2010/main" val="2907294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title"/>
          </p:nvPr>
        </p:nvSpPr>
        <p:spPr/>
        <p:txBody>
          <a:bodyPr/>
          <a:lstStyle/>
          <a:p>
            <a:r>
              <a:rPr lang="sv-SE" dirty="0" smtClean="0"/>
              <a:t>Kärnindikatorernas syfte </a:t>
            </a:r>
            <a:endParaRPr lang="sv-SE" dirty="0"/>
          </a:p>
        </p:txBody>
      </p:sp>
      <p:sp>
        <p:nvSpPr>
          <p:cNvPr id="8" name="Platshållare för innehåll 7"/>
          <p:cNvSpPr>
            <a:spLocks noGrp="1"/>
          </p:cNvSpPr>
          <p:nvPr>
            <p:ph idx="1"/>
          </p:nvPr>
        </p:nvSpPr>
        <p:spPr>
          <a:xfrm>
            <a:off x="911423" y="1628800"/>
            <a:ext cx="6336705" cy="3965884"/>
          </a:xfrm>
        </p:spPr>
        <p:txBody>
          <a:bodyPr/>
          <a:lstStyle/>
          <a:p>
            <a:r>
              <a:rPr lang="sv-SE" dirty="0"/>
              <a:t>Ska besvara tre frågor:</a:t>
            </a:r>
          </a:p>
          <a:p>
            <a:pPr marL="457200" indent="-457200">
              <a:buFont typeface="+mj-lt"/>
              <a:buAutoNum type="arabicPeriod"/>
            </a:pPr>
            <a:r>
              <a:rPr lang="sv-SE" dirty="0"/>
              <a:t>Förbättras eller försämras </a:t>
            </a:r>
            <a:r>
              <a:rPr lang="sv-SE" dirty="0" smtClean="0"/>
              <a:t>hälsan och förutsättningarna </a:t>
            </a:r>
            <a:r>
              <a:rPr lang="sv-SE" dirty="0"/>
              <a:t>för hälsa över tid? </a:t>
            </a:r>
          </a:p>
          <a:p>
            <a:pPr marL="457200" indent="-457200">
              <a:buFont typeface="+mj-lt"/>
              <a:buAutoNum type="arabicPeriod"/>
            </a:pPr>
            <a:r>
              <a:rPr lang="sv-SE" dirty="0"/>
              <a:t>Skiljer sig </a:t>
            </a:r>
            <a:r>
              <a:rPr lang="sv-SE" dirty="0" smtClean="0"/>
              <a:t>hälsan och förutsättningarna </a:t>
            </a:r>
            <a:r>
              <a:rPr lang="sv-SE" dirty="0"/>
              <a:t>för hälsa mellan olika grupper i befolkningen?</a:t>
            </a:r>
          </a:p>
          <a:p>
            <a:pPr marL="457200" indent="-457200">
              <a:buFont typeface="+mj-lt"/>
              <a:buAutoNum type="arabicPeriod"/>
            </a:pPr>
            <a:r>
              <a:rPr lang="sv-SE" dirty="0"/>
              <a:t>Ökar eller minskar dessa skillnader över tid?</a:t>
            </a:r>
          </a:p>
          <a:p>
            <a:endParaRPr lang="sv-SE" dirty="0"/>
          </a:p>
          <a:p>
            <a:r>
              <a:rPr lang="sv-SE" dirty="0"/>
              <a:t>Det finns </a:t>
            </a:r>
            <a:r>
              <a:rPr lang="sv-SE" dirty="0" smtClean="0"/>
              <a:t>idag 30 </a:t>
            </a:r>
            <a:r>
              <a:rPr lang="sv-SE" dirty="0"/>
              <a:t>kärnindikatorer för 8 </a:t>
            </a:r>
            <a:r>
              <a:rPr lang="sv-SE" dirty="0" smtClean="0"/>
              <a:t>målområden </a:t>
            </a:r>
            <a:r>
              <a:rPr lang="sv-SE" dirty="0"/>
              <a:t>och 5 kärnindikatorer </a:t>
            </a:r>
            <a:r>
              <a:rPr lang="sv-SE" dirty="0" smtClean="0"/>
              <a:t>för hälsoutfall</a:t>
            </a:r>
            <a:endParaRPr lang="sv-SE" dirty="0"/>
          </a:p>
          <a:p>
            <a:pPr marL="0" indent="0">
              <a:buNone/>
            </a:pPr>
            <a:endParaRPr lang="sv-SE" dirty="0"/>
          </a:p>
          <a:p>
            <a:endParaRPr lang="sv-SE" dirty="0"/>
          </a:p>
        </p:txBody>
      </p:sp>
      <p:sp>
        <p:nvSpPr>
          <p:cNvPr id="9" name="Platshållare för text 8"/>
          <p:cNvSpPr>
            <a:spLocks noGrp="1"/>
          </p:cNvSpPr>
          <p:nvPr>
            <p:ph type="body" sz="quarter" idx="11"/>
          </p:nvPr>
        </p:nvSpPr>
        <p:spPr/>
        <p:txBody>
          <a:bodyPr/>
          <a:lstStyle/>
          <a:p>
            <a:r>
              <a:rPr lang="sv-SE" dirty="0" smtClean="0"/>
              <a:t>Källa: </a:t>
            </a:r>
            <a:r>
              <a:rPr lang="sv-SE" dirty="0" smtClean="0">
                <a:hlinkClick r:id="rId3"/>
              </a:rPr>
              <a:t>Folkhälsomyndigheten – Kärnindikatorer för uppföljning.</a:t>
            </a:r>
            <a:endParaRPr lang="sv-SE" dirty="0"/>
          </a:p>
        </p:txBody>
      </p:sp>
      <p:pic>
        <p:nvPicPr>
          <p:cNvPr id="6" name="Bildobjekt 5" descr="Decorative" title="Decorative"/>
          <p:cNvPicPr>
            <a:picLocks noChangeAspect="1"/>
          </p:cNvPicPr>
          <p:nvPr/>
        </p:nvPicPr>
        <p:blipFill rotWithShape="1">
          <a:blip r:embed="rId4" cstate="print">
            <a:extLst>
              <a:ext uri="{28A0092B-C50C-407E-A947-70E740481C1C}">
                <a14:useLocalDpi xmlns:a14="http://schemas.microsoft.com/office/drawing/2010/main" val="0"/>
              </a:ext>
            </a:extLst>
          </a:blip>
          <a:srcRect b="11736"/>
          <a:stretch/>
        </p:blipFill>
        <p:spPr>
          <a:xfrm>
            <a:off x="7220091" y="1340768"/>
            <a:ext cx="4564541" cy="4171046"/>
          </a:xfrm>
          <a:prstGeom prst="rect">
            <a:avLst/>
          </a:prstGeom>
        </p:spPr>
      </p:pic>
    </p:spTree>
    <p:extLst>
      <p:ext uri="{BB962C8B-B14F-4D97-AF65-F5344CB8AC3E}">
        <p14:creationId xmlns:p14="http://schemas.microsoft.com/office/powerpoint/2010/main" val="3492179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SLIDE_COUNT" val="6"/>
  <p:tag name="ARTICULATE_PROJECT_OPEN" val="0"/>
  <p:tag name="ASSISTID" val="a761d34f-e1c4-4313-9418-92ddc185582d"/>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Fohm SE">
  <a:themeElements>
    <a:clrScheme name="Fohm 2021">
      <a:dk1>
        <a:sysClr val="windowText" lastClr="000000"/>
      </a:dk1>
      <a:lt1>
        <a:sysClr val="window" lastClr="FFFFFF"/>
      </a:lt1>
      <a:dk2>
        <a:srgbClr val="E6007E"/>
      </a:dk2>
      <a:lt2>
        <a:srgbClr val="009185"/>
      </a:lt2>
      <a:accent1>
        <a:srgbClr val="0065AC"/>
      </a:accent1>
      <a:accent2>
        <a:srgbClr val="951B81"/>
      </a:accent2>
      <a:accent3>
        <a:srgbClr val="FF6600"/>
      </a:accent3>
      <a:accent4>
        <a:srgbClr val="E30613"/>
      </a:accent4>
      <a:accent5>
        <a:srgbClr val="95C11F"/>
      </a:accent5>
      <a:accent6>
        <a:srgbClr val="009FE3"/>
      </a:accent6>
      <a:hlink>
        <a:srgbClr val="0065AC"/>
      </a:hlink>
      <a:folHlink>
        <a:srgbClr val="FFCC00"/>
      </a:folHlink>
    </a:clrScheme>
    <a:fontScheme name="FoHM 2018">
      <a:majorFont>
        <a:latin typeface="Tahoma"/>
        <a:ea typeface=""/>
        <a:cs typeface=""/>
      </a:majorFont>
      <a:minorFont>
        <a:latin typeface="Tahoma"/>
        <a:ea typeface=""/>
        <a:cs typeface=""/>
      </a:minorFont>
    </a:fontScheme>
    <a:fmtScheme name="Subtilt solida">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Dekor 1 100%">
      <a:srgbClr val="E30613"/>
    </a:custClr>
    <a:custClr name="Dekor 1 60%">
      <a:srgbClr val="EE6A71"/>
    </a:custClr>
    <a:custClr name="Dekor 1 30%">
      <a:srgbClr val="F7B4B8"/>
    </a:custClr>
    <a:custClr name="Dekor 2 100%">
      <a:srgbClr val="951B81"/>
    </a:custClr>
    <a:custClr name="Dekor 2 60%">
      <a:srgbClr val="BF76B3"/>
    </a:custClr>
    <a:custClr name="Dekor 2 30%">
      <a:srgbClr val="DFBAD9"/>
    </a:custClr>
    <a:custClr name="Dekor 3 100%">
      <a:srgbClr val="009FE3"/>
    </a:custClr>
    <a:custClr name="Dekor 3 60%">
      <a:srgbClr val="66C5EE"/>
    </a:custClr>
    <a:custClr name="Dekor 3 30%">
      <a:srgbClr val="B2E2F7"/>
    </a:custClr>
    <a:custClr name="Dekor 4 100%">
      <a:srgbClr val="E6007E"/>
    </a:custClr>
    <a:custClr name="Dekor 4 60%">
      <a:srgbClr val="F066B2"/>
    </a:custClr>
    <a:custClr name="Dekor 4 30%">
      <a:srgbClr val="F7B2D8"/>
    </a:custClr>
    <a:custClr name="Dekor 5 100%">
      <a:srgbClr val="95C11F"/>
    </a:custClr>
    <a:custClr name="Dekor 5 60%">
      <a:srgbClr val="BFDA79"/>
    </a:custClr>
    <a:custClr name="Dekor 5 30%">
      <a:srgbClr val="DFECBB"/>
    </a:custClr>
    <a:custClr name="Orange 100%">
      <a:srgbClr val="FF6600"/>
    </a:custClr>
    <a:custClr name="Orange 60%">
      <a:srgbClr val="FFA466"/>
    </a:custClr>
    <a:custClr name="Orange 30%">
      <a:srgbClr val="FFD1B2"/>
    </a:custClr>
    <a:custClr name="Grön">
      <a:srgbClr val="009284"/>
    </a:custClr>
    <a:custClr name="Blå">
      <a:srgbClr val="0065AC"/>
    </a:custClr>
    <a:custClr name="Gul">
      <a:srgbClr val="F1C300"/>
    </a:custClr>
  </a:custClrLst>
  <a:extLst>
    <a:ext uri="{05A4C25C-085E-4340-85A3-A5531E510DB2}">
      <thm15:themeFamily xmlns:thm15="http://schemas.microsoft.com/office/thememl/2012/main" name="Blank.potx" id="{4FB1B123-5A5A-4E02-B134-2D47F2B24E01}" vid="{773729FB-5DCE-4E64-90F5-67E0F6C37897}"/>
    </a:ext>
  </a:extLst>
</a:theme>
</file>

<file path=ppt/theme/theme2.xml><?xml version="1.0" encoding="utf-8"?>
<a:theme xmlns:a="http://schemas.openxmlformats.org/drawingml/2006/main" name="Fohm + Globala målen SE">
  <a:themeElements>
    <a:clrScheme name="Fohm 2021">
      <a:dk1>
        <a:sysClr val="windowText" lastClr="000000"/>
      </a:dk1>
      <a:lt1>
        <a:sysClr val="window" lastClr="FFFFFF"/>
      </a:lt1>
      <a:dk2>
        <a:srgbClr val="E6007E"/>
      </a:dk2>
      <a:lt2>
        <a:srgbClr val="009284"/>
      </a:lt2>
      <a:accent1>
        <a:srgbClr val="0065AC"/>
      </a:accent1>
      <a:accent2>
        <a:srgbClr val="951B81"/>
      </a:accent2>
      <a:accent3>
        <a:srgbClr val="FF6600"/>
      </a:accent3>
      <a:accent4>
        <a:srgbClr val="E30613"/>
      </a:accent4>
      <a:accent5>
        <a:srgbClr val="95C11F"/>
      </a:accent5>
      <a:accent6>
        <a:srgbClr val="009FE3"/>
      </a:accent6>
      <a:hlink>
        <a:srgbClr val="0065AC"/>
      </a:hlink>
      <a:folHlink>
        <a:srgbClr val="FF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nk.potx" id="{4FB1B123-5A5A-4E02-B134-2D47F2B24E01}" vid="{10E39A8F-2216-4F54-88A7-0BD6ACB92C80}"/>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6">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9292514-BFF2-4E15-B1BD-8D37C5720EEA}">
  <we:reference id="wa104051163" version="1.2.0.3" store="sv-SE" storeType="OMEX"/>
  <we:alternateReferences>
    <we:reference id="wa104051163" version="1.2.0.3" store="wa104051163"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51EF3F5BEB2DA2489CC82E47A9123174" ma:contentTypeVersion="0" ma:contentTypeDescription="Skapa ett nytt dokument." ma:contentTypeScope="" ma:versionID="7f135a959e710239a63e6bddd295c5c4">
  <xsd:schema xmlns:xsd="http://www.w3.org/2001/XMLSchema" xmlns:xs="http://www.w3.org/2001/XMLSchema" xmlns:p="http://schemas.microsoft.com/office/2006/metadata/properties" targetNamespace="http://schemas.microsoft.com/office/2006/metadata/properties" ma:root="true" ma:fieldsID="cc5fbd4cae1cf5ccf194b2dc26cb5c2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077330D-AFB2-4AB5-8DC5-77089866F137}">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B9E15ADB-8C4F-48E3-B53D-75AA75A1EA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80C0FE3E-08DD-44D0-82CA-96AF3E48D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15</TotalTime>
  <Words>2355</Words>
  <Application>Microsoft Office PowerPoint</Application>
  <PresentationFormat>Bredbild</PresentationFormat>
  <Paragraphs>217</Paragraphs>
  <Slides>18</Slides>
  <Notes>17</Notes>
  <HiddenSlides>1</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18</vt:i4>
      </vt:variant>
    </vt:vector>
  </HeadingPairs>
  <TitlesOfParts>
    <vt:vector size="24" baseType="lpstr">
      <vt:lpstr>Arial</vt:lpstr>
      <vt:lpstr>Calibri</vt:lpstr>
      <vt:lpstr>Courier New</vt:lpstr>
      <vt:lpstr>Tahoma</vt:lpstr>
      <vt:lpstr>Fohm SE</vt:lpstr>
      <vt:lpstr>Fohm + Globala målen SE</vt:lpstr>
      <vt:lpstr>Riktlinjer för användning av stödmaterialet</vt:lpstr>
      <vt:lpstr>Genomförandet av den nationella folkhälsopolitiken</vt:lpstr>
      <vt:lpstr>Genomförandet av folkhälsopolitiken</vt:lpstr>
      <vt:lpstr>En arbetsmodell med fyra delar</vt:lpstr>
      <vt:lpstr>Utgångspunkterna</vt:lpstr>
      <vt:lpstr>De fyra delarna i arbetet</vt:lpstr>
      <vt:lpstr>Uppföljning</vt:lpstr>
      <vt:lpstr>Strukturen för uppföljningen</vt:lpstr>
      <vt:lpstr>Kärnindikatorernas syfte </vt:lpstr>
      <vt:lpstr>Samordning av folkhälsoarbetet</vt:lpstr>
      <vt:lpstr>Fördjupad analys</vt:lpstr>
      <vt:lpstr>Kunskapsspridning</vt:lpstr>
      <vt:lpstr>Exempel i arbetsmodellen</vt:lpstr>
      <vt:lpstr>Folkhälsomyndighetens verktyg och stöd</vt:lpstr>
      <vt:lpstr>Folkhälsomyndighetens verktyg och stöd</vt:lpstr>
      <vt:lpstr>Folkhälsomyndighetens verktyg och stöd</vt:lpstr>
      <vt:lpstr>Folkhälsomyndighetens verktyg och stöd</vt:lpstr>
      <vt:lpstr>Tack</vt:lpstr>
    </vt:vector>
  </TitlesOfParts>
  <Manager/>
  <Company>Folkhälsomyndigheten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Genomförandet av den nationella folkhälsopolitiken</dc:title>
  <dc:subject/>
  <dc:creator>Carl Lundberg</dc:creator>
  <cp:keywords/>
  <dc:description/>
  <cp:lastModifiedBy>Kajsa Engström</cp:lastModifiedBy>
  <cp:revision>7</cp:revision>
  <cp:lastPrinted>2022-05-19T12:38:09Z</cp:lastPrinted>
  <dcterms:created xsi:type="dcterms:W3CDTF">2023-04-21T09:19:33Z</dcterms:created>
  <dcterms:modified xsi:type="dcterms:W3CDTF">2023-05-31T05:59:20Z</dcterms:modified>
  <cp:category/>
  <cp:contentStatus>v3 221017</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0x01010051EF3F5BEB2DA2489CC82E47A9123174</vt:lpwstr>
  </property>
  <property fmtid="{D5CDD505-2E9C-101B-9397-08002B2CF9AE}" pid="3" name="ArticulateGUID">
    <vt:lpwstr>79779D07-735C-4808-BBCC-7E8B10D00581</vt:lpwstr>
  </property>
  <property fmtid="{D5CDD505-2E9C-101B-9397-08002B2CF9AE}" pid="4" name="ArticulatePath">
    <vt:lpwstr>http://portal.fohm.local/samarbete/kommunikation/Gemensam%20planering%20och%20verktyg/Upplägg%20av%20vår%20hantering%20av%20myndighetens%20ppt/Uppdaterad%20mall/PPT-mall%202022</vt:lpwstr>
  </property>
  <property fmtid="{D5CDD505-2E9C-101B-9397-08002B2CF9AE}" pid="5" name="CloudStatistics_StoryID">
    <vt:lpwstr>f9318ebb-49a9-4c05-8c01-71305ce428a2</vt:lpwstr>
  </property>
</Properties>
</file>