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4" r:id="rId10"/>
    <p:sldId id="270" r:id="rId11"/>
    <p:sldId id="271" r:id="rId12"/>
    <p:sldId id="272" r:id="rId13"/>
    <p:sldId id="275" r:id="rId14"/>
    <p:sldId id="277" r:id="rId15"/>
    <p:sldId id="278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8" autoAdjust="0"/>
    <p:restoredTop sz="86356" autoAdjust="0"/>
  </p:normalViewPr>
  <p:slideViewPr>
    <p:cSldViewPr snapToGrid="0">
      <p:cViewPr varScale="1">
        <p:scale>
          <a:sx n="60" d="100"/>
          <a:sy n="60" d="100"/>
        </p:scale>
        <p:origin x="840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F3C27E-9F2D-C418-1053-075AAF03A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E4D01D2-3030-EDE1-9F9C-38446C4C1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026D18-3567-B0B9-8853-30436DBF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C0B3-3A6C-4ECA-9B49-370D9D1499E9}" type="datetimeFigureOut">
              <a:rPr lang="sv-SE" smtClean="0"/>
              <a:t>2026-04-10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862D086-705E-B05A-DA71-10B02E75B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20C3910-BFA3-B6D9-C359-7E56928B4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1FE-EAAD-4CE2-964C-B3088C12F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325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AFB06B-2CB1-420D-F6E3-D0B3ACCB9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4C6D79D-03B4-611E-C38A-81F908BE4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34CDF66-F1DA-DF36-5D60-C2D019EC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C0B3-3A6C-4ECA-9B49-370D9D1499E9}" type="datetimeFigureOut">
              <a:rPr lang="sv-SE" smtClean="0"/>
              <a:t>2026-04-10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77835F1-6C90-6C87-038F-9055E6AE5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AB9E2ED-5B93-8DC1-E234-ED8A4419C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1FE-EAAD-4CE2-964C-B3088C12F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190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A9745A3-C602-CB7A-FC75-24D702D7B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5D45FB4-D8D5-911F-F3B2-F14F3D957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0EA107-2C37-566D-980A-4B780E8A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C0B3-3A6C-4ECA-9B49-370D9D1499E9}" type="datetimeFigureOut">
              <a:rPr lang="sv-SE" smtClean="0"/>
              <a:t>2026-04-10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CFB8CB-DED8-3BBC-6025-7DFE9B9F4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A643E0-714F-A3C8-BD95-257C7C7FE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1FE-EAAD-4CE2-964C-B3088C12F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365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3F7E54-DCE6-384D-F2C0-A90429E9D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964132-CE94-6531-9757-33BAB1A89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BFCF8A-7871-27C2-7EEB-BEEFF63A5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C0B3-3A6C-4ECA-9B49-370D9D1499E9}" type="datetimeFigureOut">
              <a:rPr lang="sv-SE" smtClean="0"/>
              <a:t>2026-04-10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F04D4F-AF99-BDA5-4DA4-3FC06E54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8DCFD8-B896-7374-DCAB-602EA05E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1FE-EAAD-4CE2-964C-B3088C12F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638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102D13-18B3-61AE-1454-20F9ACCC4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0C9B72E-0942-6468-E659-E711B21AA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A251BC-1899-A123-7828-F3C1AC791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C0B3-3A6C-4ECA-9B49-370D9D1499E9}" type="datetimeFigureOut">
              <a:rPr lang="sv-SE" smtClean="0"/>
              <a:t>2026-04-10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EE3C9AE-D11D-E1A0-AA3B-A27B51078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BF28E7-6AA8-5BC7-CD75-BBEA1BB19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1FE-EAAD-4CE2-964C-B3088C12F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040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4DA176-BCE0-EEAE-DDE6-48E6A9656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3506DF-C30A-D60E-B360-F20C299D8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C28822A-3BC9-1B04-0B5D-F748C7E27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B2FD7D-188F-0ED8-337E-61BDDF6F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C0B3-3A6C-4ECA-9B49-370D9D1499E9}" type="datetimeFigureOut">
              <a:rPr lang="sv-SE" smtClean="0"/>
              <a:t>2026-04-10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C33BD06-C9B8-455D-2965-B149C0A1C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680C015-EA9D-B5F4-29CF-0A9BE36E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1FE-EAAD-4CE2-964C-B3088C12F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967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C4C4A8-589C-1BD4-E016-418650F2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AC379D1-7C18-07AA-0F99-1728B7D3D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0CA279F-34B0-B5C7-DD58-94F25973C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0AB3A49-1A31-9504-E9FF-FDF29F594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0BE31A6-9DE9-11A4-F2F8-F718B0B9A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AB6380A-70FB-1704-4194-766B87EC6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C0B3-3A6C-4ECA-9B49-370D9D1499E9}" type="datetimeFigureOut">
              <a:rPr lang="sv-SE" smtClean="0"/>
              <a:t>2026-04-10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0FF9381-CC8E-00B1-B597-16D7787FF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7006638-DB79-46C4-134E-ABD99BBE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1FE-EAAD-4CE2-964C-B3088C12F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70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7CBF71-2296-B1A4-54B1-7A46ECFE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9F20662-71B5-08C7-C2E4-FCC51D8C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C0B3-3A6C-4ECA-9B49-370D9D1499E9}" type="datetimeFigureOut">
              <a:rPr lang="sv-SE" smtClean="0"/>
              <a:t>2026-04-10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067D821-5D9C-1348-DAE2-58522B396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2F0908F-AC4D-57EB-FDF2-C0D827095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1FE-EAAD-4CE2-964C-B3088C12F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349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4607E51-8222-AEF6-F41C-1661D6BBB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C0B3-3A6C-4ECA-9B49-370D9D1499E9}" type="datetimeFigureOut">
              <a:rPr lang="sv-SE" smtClean="0"/>
              <a:t>2026-04-10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D6FEEED-B51E-C980-11F8-3AB49A650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F6B547D-7DD1-DB1F-47B3-33F4619E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1FE-EAAD-4CE2-964C-B3088C12F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967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58286C-0B10-7B2F-FFF1-CCA072E30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2309B2-1882-20C7-C96C-BAA69B1FA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07C3AC-EE42-BBE3-41EC-67170FB22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C220DC8-74B2-A43F-8536-F120FA7E5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C0B3-3A6C-4ECA-9B49-370D9D1499E9}" type="datetimeFigureOut">
              <a:rPr lang="sv-SE" smtClean="0"/>
              <a:t>2026-04-10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7928A59-4E08-6150-9EDD-EB6B8265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E84C41C-467D-6A1A-C4B6-D514FC2F6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1FE-EAAD-4CE2-964C-B3088C12F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630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0152D0-6474-77C2-E80A-A37612173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87A9A01-7B12-ECDD-3C96-3E233B1C4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43DDDA2-77FE-627B-5D64-4890AF808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6E674DF-C3F5-B0E0-5083-0335C558D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C0B3-3A6C-4ECA-9B49-370D9D1499E9}" type="datetimeFigureOut">
              <a:rPr lang="sv-SE" smtClean="0"/>
              <a:t>2026-04-10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C2BFFC7-E86C-5C81-651D-AF3AAC38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52C8F0D-BD2E-5EAF-F834-361C58FB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1FE-EAAD-4CE2-964C-B3088C12F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82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B70E210-664F-6369-B786-98205A8EA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F239EB-E53A-D9CE-9B33-E114DCEDA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46D174-3194-761B-EF07-149D88C6C2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19C0B3-3A6C-4ECA-9B49-370D9D1499E9}" type="datetimeFigureOut">
              <a:rPr lang="sv-SE" smtClean="0"/>
              <a:t>2026-04-10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7E723F-6525-4B75-76F9-0EECEFE06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9B644E6-20ED-6DC9-7D64-7686C3106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B471FE-EAAD-4CE2-964C-B3088C12F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581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F6623D0-63AB-B119-2D5B-B36202CA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Ett samhälle som stärker psykisk hälsa och räddar liv</a:t>
            </a:r>
          </a:p>
        </p:txBody>
      </p:sp>
      <p:pic>
        <p:nvPicPr>
          <p:cNvPr id="5" name="Bildobjekt 4" descr="Det handlar om livet. Loggor för Folkhälsomyndigheten och Socialstyrelsen.">
            <a:extLst>
              <a:ext uri="{FF2B5EF4-FFF2-40B4-BE49-F238E27FC236}">
                <a16:creationId xmlns:a16="http://schemas.microsoft.com/office/drawing/2014/main" id="{0B66C6AE-86AD-4332-A41C-362FB1D8F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76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F003A9C-C65A-3D9E-38A0-0845D9B825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Uppdrag till 27 myndigheter</a:t>
            </a:r>
          </a:p>
        </p:txBody>
      </p:sp>
      <p:pic>
        <p:nvPicPr>
          <p:cNvPr id="5" name="Bildobjekt 4" descr="Arbetsförmedlingen&#10;Arbetsmiljöverket&#10;Boverket&#10;Brottsförebyggande rådet&#10;Folkhälsomyndigheten&#10;Forskningsrådet för hälsa, arbetsliv och välfärd&#10;Försvarsmakten&#10;Försäkringskassan&#10;Inspektionen för vård och omsorg&#10;Jämställdhetsmyndigheten&#10;Kriminalvården&#10;Kronofogdemyndigheten&#10;Läkemedelsverket&#10;Mediemyndigheten&#10;Myndigheten för civilt försvar&#10;Myndigheten för delaktighet&#10;Myndigheten för familjerätt och föräldraskapsstöd&#10;Myndigheten för ungdoms- och civilsamhällesfrågor&#10;Polismyndigheten&#10;Rättsmedicinalverket&#10;Sametinget&#10;Socialstyrelsen&#10;Specialpedagogiska skolmyndigheten&#10;Statens beredning för medicinsk och social utvärdering&#10;Statens institutionsstyrelse&#10;Statens skolverk&#10;Trafikverket&#10;">
            <a:extLst>
              <a:ext uri="{FF2B5EF4-FFF2-40B4-BE49-F238E27FC236}">
                <a16:creationId xmlns:a16="http://schemas.microsoft.com/office/drawing/2014/main" id="{897EB2B3-820B-5B25-F2D1-0FE630C03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27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87BCC2C-C963-42F8-2F02-C6DDE4C844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Myndighetsgemensam handlingsplan 2026-2028</a:t>
            </a:r>
          </a:p>
        </p:txBody>
      </p:sp>
      <p:pic>
        <p:nvPicPr>
          <p:cNvPr id="3" name="Bildobjekt 2" descr="Cirka 120 aktiviteter – individuella och gemensamma&#10;Ger gemensam helhetsbild&#10;Ett verktyg för planering och samarbete&#10;&#10;Olika sorters aktiviteter&#10;kompetensutveckling och kunskapsmaterial&#10;praktiska insatser och stöd&#10;samordning &#10;forskning och utvärdering">
            <a:extLst>
              <a:ext uri="{FF2B5EF4-FFF2-40B4-BE49-F238E27FC236}">
                <a16:creationId xmlns:a16="http://schemas.microsoft.com/office/drawing/2014/main" id="{0906112D-A11D-4B92-69E8-AEE70B793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27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3E4EC7A-448A-7BDF-1036-4BEB2A96D0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Folkhälsomyndighetens och Socialstyrelsens roll</a:t>
            </a:r>
          </a:p>
        </p:txBody>
      </p:sp>
      <p:pic>
        <p:nvPicPr>
          <p:cNvPr id="3" name="Bildobjekt 2" descr="Samordna genomförandet av strategin&#10;Stödja aktörer i arbetet&#10;Följa upp utvecklingen&#10;&#10;Bidra till gemensam riktning och samarbete i hela samhället.&#10;">
            <a:extLst>
              <a:ext uri="{FF2B5EF4-FFF2-40B4-BE49-F238E27FC236}">
                <a16:creationId xmlns:a16="http://schemas.microsoft.com/office/drawing/2014/main" id="{AA0DAFBA-DDB5-5A56-6AD8-3D346881C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84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0867E9F-5F97-93D0-88A7-3503B2E20C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Statliga satsningar stödjer genomförandet</a:t>
            </a:r>
          </a:p>
        </p:txBody>
      </p:sp>
      <p:pic>
        <p:nvPicPr>
          <p:cNvPr id="3" name="Bildobjekt 2" descr="Regeringsuppdrag till myndigheter&#10;Statsbidrag och stimulansmedel&#10;Överenskommelser med SKR&#10;Nationell samordnare för suicidprevention">
            <a:extLst>
              <a:ext uri="{FF2B5EF4-FFF2-40B4-BE49-F238E27FC236}">
                <a16:creationId xmlns:a16="http://schemas.microsoft.com/office/drawing/2014/main" id="{D6FED092-2A6E-F47D-23E8-3C12297B1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50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32629D0-B83B-172A-C2D9-31E69A66EF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Kunskap och uppföljning hjälper oss att utveckla arbetet</a:t>
            </a:r>
          </a:p>
        </p:txBody>
      </p:sp>
      <p:pic>
        <p:nvPicPr>
          <p:cNvPr id="3" name="Bildobjekt 2" descr="Uppföljningen ska bidra till lärande och hjälpa oss att prioritera. Vi följer upp:&#10;- genomförande av aktiviteter och användning av medel&#10;- resultat kopplade till strategins delmål&#10;- långsiktiga effekter på den psykiska hälsan.&#10;Folkhälsomyndigheten och Socialstyrelsen tar fram ett nationellt uppföljningssystem för nationell, regional och lokal nivå.&#10;">
            <a:extLst>
              <a:ext uri="{FF2B5EF4-FFF2-40B4-BE49-F238E27FC236}">
                <a16:creationId xmlns:a16="http://schemas.microsoft.com/office/drawing/2014/main" id="{20ACCF94-9925-4436-4BA9-A3BB988E8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64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35D5BB9-8F27-A2A5-E92B-63E97893BE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Det handlar om livet</a:t>
            </a:r>
          </a:p>
        </p:txBody>
      </p:sp>
      <p:pic>
        <p:nvPicPr>
          <p:cNvPr id="3" name="Bildobjekt 2" descr="Det handlar om livet. Loggor för Folkhälsomyndigheten och Socialstyrelsen.">
            <a:extLst>
              <a:ext uri="{FF2B5EF4-FFF2-40B4-BE49-F238E27FC236}">
                <a16:creationId xmlns:a16="http://schemas.microsoft.com/office/drawing/2014/main" id="{90CDA3F3-4433-38D6-DE13-67092011B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1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9CDA3C82-6CEA-0B6D-CC2F-671573C415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Det handlar om livet</a:t>
            </a:r>
          </a:p>
        </p:txBody>
      </p:sp>
      <p:pic>
        <p:nvPicPr>
          <p:cNvPr id="6" name="Bildobjekt 5" descr="Tioårig nationell strategi för psykisk hälsa och suicidprevention&#10;Gemensam riktning för hela samhällets arbete&#10;Samlar myndigheter, kommuner, regioner, civilsamhälle, näringsliv, med flera&#10;Framtagen i bred samverkan&#10;Gäller 2025–2034 &#10;">
            <a:extLst>
              <a:ext uri="{FF2B5EF4-FFF2-40B4-BE49-F238E27FC236}">
                <a16:creationId xmlns:a16="http://schemas.microsoft.com/office/drawing/2014/main" id="{9909C5B4-1126-11E2-CF67-2B5C37B18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16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1602785-278A-ABE1-DB55-4E7A6466A1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Vision</a:t>
            </a:r>
          </a:p>
        </p:txBody>
      </p:sp>
      <p:pic>
        <p:nvPicPr>
          <p:cNvPr id="3" name="Bildobjekt 2" descr="Ett samhälle som främjar en god och jämlik psykisk hälsa i hela befolkningen och där ingen bör hamna i en så utsatt situation att den enda utvägen upplevs vara självmord.&#10;">
            <a:extLst>
              <a:ext uri="{FF2B5EF4-FFF2-40B4-BE49-F238E27FC236}">
                <a16:creationId xmlns:a16="http://schemas.microsoft.com/office/drawing/2014/main" id="{2C6BD9CD-6BFB-DBCB-A8F5-66AD23752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09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2C8DDF5-F772-3168-36C2-3C66A2DFB6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Strategins mål och delmål</a:t>
            </a:r>
          </a:p>
        </p:txBody>
      </p:sp>
      <p:pic>
        <p:nvPicPr>
          <p:cNvPr id="3" name="Bildobjekt 2" descr="Fyra övergripande mål:&#10;1. En förbättrad psykisk hälsa i hela befolkningen. &#10;2. Färre liv förlorade i suicid. &#10;3. Minskade påverkbara skillnader i psykisk hälsa. &#10;4. Minskade negativa konsekvenser på grund av psykiatriska tillstånd.&#10;&#10;Sju delmål:&#10;Ökat fokus på att stärka psykiskt välbefinnande och psykisk hälsa som resurs för individ och samhälle.&#10;Ökade investeringar i barn och unga &#10;för en god psykisk hälsa genom hela livet.&#10;Ett inkluderande och hållbart arbetsliv som främjar psykisk hälsa.&#10;Ett inkluderande samhälle med &#10;delaktiga invånare.&#10; Vård och omsorg som möter &#10;patienters och brukares behov.&#10;Stärkt suicidpreventivt arbete.&#10;Stärkt kunskapsutveckling &#10;inom området psykisk hälsa &#10;och suicidprevention.&#10;">
            <a:extLst>
              <a:ext uri="{FF2B5EF4-FFF2-40B4-BE49-F238E27FC236}">
                <a16:creationId xmlns:a16="http://schemas.microsoft.com/office/drawing/2014/main" id="{932338E8-E504-1B07-C7C5-40A5E1D65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7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4675000-3C58-3906-98B6-CFC8CCE4BD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Varför en strategi?</a:t>
            </a:r>
          </a:p>
        </p:txBody>
      </p:sp>
      <p:pic>
        <p:nvPicPr>
          <p:cNvPr id="3" name="Bildobjekt 2" descr="Psykisk hälsa angår hela samhället&#10;Gemensamma mål ger riktning och gör att vi kan arbeta tillsammans &#10;Större fokus på att främja och förebygga&#10;Kunskap och uppföljning hjälper oss prioritera">
            <a:extLst>
              <a:ext uri="{FF2B5EF4-FFF2-40B4-BE49-F238E27FC236}">
                <a16:creationId xmlns:a16="http://schemas.microsoft.com/office/drawing/2014/main" id="{AEDBA16E-CD39-30F6-2C49-F465A3547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25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3361D54-A1C5-CC4D-487A-04D1F2BCF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Citat</a:t>
            </a:r>
          </a:p>
        </p:txBody>
      </p:sp>
      <p:pic>
        <p:nvPicPr>
          <p:cNvPr id="3" name="Bildobjekt 2" descr="”Det är alla berörda samhällsaktörers angelägenhet, utifrån sina ansvar och roller, att skapa förutsättningar för en god, jämlik och jämställd psykisk hälsa i befolkningen.”&#10;Ur regeringens skrivelse 2024/25:77 Det handlar om livet.">
            <a:extLst>
              <a:ext uri="{FF2B5EF4-FFF2-40B4-BE49-F238E27FC236}">
                <a16:creationId xmlns:a16="http://schemas.microsoft.com/office/drawing/2014/main" id="{EBC7636E-EF6D-0F80-241F-90F83060B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90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9EAC955-A933-C615-4549-E34163C27A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Psykisk hälsa angår hela samhället</a:t>
            </a:r>
          </a:p>
        </p:txBody>
      </p:sp>
      <p:pic>
        <p:nvPicPr>
          <p:cNvPr id="3" name="Bildobjekt 2" descr="Strategin ger en gemensam grund i arbetet med psykisk hälsa och suicidprevention.&#10;Exempel på viktiga aktörer:&#10;kommuner&#10;regioner&#10;statliga myndigheter&#10;civilsamhälle&#10;arbetsgivare och näringsliv&#10;forskarsamhället">
            <a:extLst>
              <a:ext uri="{FF2B5EF4-FFF2-40B4-BE49-F238E27FC236}">
                <a16:creationId xmlns:a16="http://schemas.microsoft.com/office/drawing/2014/main" id="{332298A8-3A0E-BCEA-0700-31576A9C9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86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0038DDA-2AF5-AF99-28B7-EE8D2E58FD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Kommuner och regioner har en central roll</a:t>
            </a:r>
          </a:p>
        </p:txBody>
      </p:sp>
      <p:pic>
        <p:nvPicPr>
          <p:cNvPr id="3" name="Bildobjekt 2" descr="Mycket av arbetet för psykisk hälsa sker nära människor i kommuner &#10;och regioner.&#10;Exempel på viktiga områden:&#10;hälso- och sjukvård&#10;socialtjänst&#10;elevhälsa och skola&#10;stöd till barn, unga och familjer&#10;äldreomsorg och funktionshinderomsorg&#10;lokalt folkhälsoarbete&#10;suicidpreventivt arbete&#10;">
            <a:extLst>
              <a:ext uri="{FF2B5EF4-FFF2-40B4-BE49-F238E27FC236}">
                <a16:creationId xmlns:a16="http://schemas.microsoft.com/office/drawing/2014/main" id="{84ADC64E-7523-DD6C-316D-B256576FE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51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CADA525-9208-A686-3917-CB8C13F7E1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Samarbete med civilsamhället och andra aktörer</a:t>
            </a:r>
          </a:p>
        </p:txBody>
      </p:sp>
      <p:pic>
        <p:nvPicPr>
          <p:cNvPr id="3" name="Bildobjekt 2" descr="Genomförandet av strategin sker tillsammans med många aktörer i samhället.&#10;Exempel på viktiga samarbetspartners:&#10;patient-, brukar- och anhörigorganisationer&#10;professionsföreningar&#10;civilsamhällets organisationer, inklusive trossamfund&#10;näringslivet&#10;forskarsamhället och statliga forskningsfinansiärer&#10;arbetsmarknadens parter&#10;">
            <a:extLst>
              <a:ext uri="{FF2B5EF4-FFF2-40B4-BE49-F238E27FC236}">
                <a16:creationId xmlns:a16="http://schemas.microsoft.com/office/drawing/2014/main" id="{35151C2E-E8A9-B2EF-9992-4587C8ACD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91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68</Words>
  <Application>Microsoft Office PowerPoint</Application>
  <PresentationFormat>Bredbild</PresentationFormat>
  <Paragraphs>15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Office-tema</vt:lpstr>
      <vt:lpstr>Ett samhälle som stärker psykisk hälsa och räddar liv</vt:lpstr>
      <vt:lpstr>Det handlar om livet</vt:lpstr>
      <vt:lpstr>Vision</vt:lpstr>
      <vt:lpstr>Strategins mål och delmål</vt:lpstr>
      <vt:lpstr>Varför en strategi?</vt:lpstr>
      <vt:lpstr>Citat</vt:lpstr>
      <vt:lpstr>Psykisk hälsa angår hela samhället</vt:lpstr>
      <vt:lpstr>Kommuner och regioner har en central roll</vt:lpstr>
      <vt:lpstr>Samarbete med civilsamhället och andra aktörer</vt:lpstr>
      <vt:lpstr>Uppdrag till 27 myndigheter</vt:lpstr>
      <vt:lpstr>Myndighetsgemensam handlingsplan 2026-2028</vt:lpstr>
      <vt:lpstr>Folkhälsomyndighetens och Socialstyrelsens roll</vt:lpstr>
      <vt:lpstr>Statliga satsningar stödjer genomförandet</vt:lpstr>
      <vt:lpstr>Kunskap och uppföljning hjälper oss att utveckla arbetet</vt:lpstr>
      <vt:lpstr>Det handlar om livet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Övergripande presentation av strategin Det handlar om livet</dc:title>
  <dc:creator>Socialstyrelsen och Folkhälsomyndigheten</dc:creator>
  <cp:lastModifiedBy>Catharina Ekdahl</cp:lastModifiedBy>
  <cp:revision>5</cp:revision>
  <dcterms:created xsi:type="dcterms:W3CDTF">2026-03-20T13:12:48Z</dcterms:created>
  <dcterms:modified xsi:type="dcterms:W3CDTF">2026-04-10T08:02:06Z</dcterms:modified>
</cp:coreProperties>
</file>