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2"/>
  </p:notesMasterIdLst>
  <p:handoutMasterIdLst>
    <p:handoutMasterId r:id="rId13"/>
  </p:handoutMasterIdLst>
  <p:sldIdLst>
    <p:sldId id="263" r:id="rId2"/>
    <p:sldId id="294" r:id="rId3"/>
    <p:sldId id="267" r:id="rId4"/>
    <p:sldId id="270" r:id="rId5"/>
    <p:sldId id="273" r:id="rId6"/>
    <p:sldId id="277" r:id="rId7"/>
    <p:sldId id="282" r:id="rId8"/>
    <p:sldId id="287" r:id="rId9"/>
    <p:sldId id="295" r:id="rId10"/>
    <p:sldId id="285" r:id="rId11"/>
  </p:sldIdLst>
  <p:sldSz cx="12192000" cy="6858000"/>
  <p:notesSz cx="7099300" cy="10234613"/>
  <p:custDataLst>
    <p:tags r:id="rId14"/>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orient="horz" pos="801" userDrawn="1">
          <p15:clr>
            <a:srgbClr val="A4A3A4"/>
          </p15:clr>
        </p15:guide>
        <p15:guide id="4" pos="5957" userDrawn="1">
          <p15:clr>
            <a:srgbClr val="A4A3A4"/>
          </p15:clr>
        </p15:guide>
        <p15:guide id="5" pos="601" userDrawn="1">
          <p15:clr>
            <a:srgbClr val="A4A3A4"/>
          </p15:clr>
        </p15:guide>
        <p15:guide id="6" pos="7101" userDrawn="1">
          <p15:clr>
            <a:srgbClr val="A4A3A4"/>
          </p15:clr>
        </p15:guide>
        <p15:guide id="7" orient="horz" pos="3385"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2722" autoAdjust="0"/>
  </p:normalViewPr>
  <p:slideViewPr>
    <p:cSldViewPr showGuides="1">
      <p:cViewPr varScale="1">
        <p:scale>
          <a:sx n="71" d="100"/>
          <a:sy n="71" d="100"/>
        </p:scale>
        <p:origin x="96" y="552"/>
      </p:cViewPr>
      <p:guideLst>
        <p:guide orient="horz" pos="4020"/>
        <p:guide orient="horz" pos="801"/>
        <p:guide pos="5957"/>
        <p:guide pos="601"/>
        <p:guide pos="7101"/>
        <p:guide orient="horz" pos="3385"/>
      </p:guideLst>
    </p:cSldViewPr>
  </p:slideViewPr>
  <p:notesTextViewPr>
    <p:cViewPr>
      <p:scale>
        <a:sx n="1" d="1"/>
        <a:sy n="1" d="1"/>
      </p:scale>
      <p:origin x="0" y="0"/>
    </p:cViewPr>
  </p:notesTextViewPr>
  <p:notesViewPr>
    <p:cSldViewPr showGuides="1">
      <p:cViewPr varScale="1">
        <p:scale>
          <a:sx n="45" d="100"/>
          <a:sy n="45" d="100"/>
        </p:scale>
        <p:origin x="2700" y="6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dirty="0"/>
          </a:p>
        </p:txBody>
      </p:sp>
      <p:sp>
        <p:nvSpPr>
          <p:cNvPr id="3" name="Platshållare fö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1AE9EB3-8931-49C7-BE2C-A6174C33ACB4}" type="datetimeFigureOut">
              <a:rPr lang="sv-SE" smtClean="0"/>
              <a:t>2020-06-29</a:t>
            </a:fld>
            <a:endParaRPr lang="sv-SE" dirty="0"/>
          </a:p>
        </p:txBody>
      </p:sp>
      <p:sp>
        <p:nvSpPr>
          <p:cNvPr id="5" name="Platshållare för bild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7EE2D9D-F385-4CF0-A100-034B5F23D549}" type="slidenum">
              <a:rPr lang="sv-SE" smtClean="0"/>
              <a:t>‹#›</a:t>
            </a:fld>
            <a:endParaRPr lang="sv-SE" dirty="0"/>
          </a:p>
        </p:txBody>
      </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dirty="0"/>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3324598-625F-4279-8712-6568122A40DD}" type="datetimeFigureOut">
              <a:rPr lang="sv-SE" smtClean="0"/>
              <a:t>2020-06-29</a:t>
            </a:fld>
            <a:endParaRPr lang="sv-SE" dirty="0"/>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sv-SE" dirty="0"/>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B5362E9-56F8-4489-B0BC-0270E33C950D}" type="slidenum">
              <a:rPr lang="sv-SE" smtClean="0"/>
              <a:t>‹#›</a:t>
            </a:fld>
            <a:endParaRPr lang="sv-SE" dirty="0"/>
          </a:p>
        </p:txBody>
      </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a:t>
            </a:fld>
            <a:endParaRPr lang="sv-SE" dirty="0"/>
          </a:p>
        </p:txBody>
      </p:sp>
    </p:spTree>
    <p:extLst>
      <p:ext uri="{BB962C8B-B14F-4D97-AF65-F5344CB8AC3E}">
        <p14:creationId xmlns:p14="http://schemas.microsoft.com/office/powerpoint/2010/main" val="323319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smtClean="0">
                <a:solidFill>
                  <a:schemeClr val="tx1"/>
                </a:solidFill>
                <a:effectLst/>
                <a:latin typeface="+mn-lt"/>
                <a:ea typeface="+mn-ea"/>
                <a:cs typeface="+mn-cs"/>
              </a:rPr>
              <a:t>-Vilka </a:t>
            </a:r>
            <a:r>
              <a:rPr lang="sv-SE" sz="1200" b="1" kern="1200" dirty="0" smtClean="0">
                <a:solidFill>
                  <a:schemeClr val="tx1"/>
                </a:solidFill>
                <a:effectLst/>
                <a:latin typeface="+mn-lt"/>
                <a:ea typeface="+mn-ea"/>
                <a:cs typeface="+mn-cs"/>
              </a:rPr>
              <a:t>andra vaccinationer ingår i barnvaccinationsprogrammet i Sverige?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1" kern="1200" dirty="0" smtClean="0">
                <a:solidFill>
                  <a:schemeClr val="tx1"/>
                </a:solidFill>
                <a:effectLst/>
                <a:latin typeface="+mn-lt"/>
                <a:ea typeface="+mn-ea"/>
                <a:cs typeface="+mn-cs"/>
              </a:rPr>
              <a:t>Prata kring bilden och vaccinationsprogrammet</a:t>
            </a:r>
            <a:endParaRPr lang="sv-SE"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10</a:t>
            </a:fld>
            <a:endParaRPr lang="sv-SE" dirty="0"/>
          </a:p>
        </p:txBody>
      </p:sp>
    </p:spTree>
    <p:extLst>
      <p:ext uri="{BB962C8B-B14F-4D97-AF65-F5344CB8AC3E}">
        <p14:creationId xmlns:p14="http://schemas.microsoft.com/office/powerpoint/2010/main" val="349220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a:t>
            </a:fld>
            <a:endParaRPr lang="sv-SE" dirty="0"/>
          </a:p>
        </p:txBody>
      </p:sp>
    </p:spTree>
    <p:extLst>
      <p:ext uri="{BB962C8B-B14F-4D97-AF65-F5344CB8AC3E}">
        <p14:creationId xmlns:p14="http://schemas.microsoft.com/office/powerpoint/2010/main" val="51027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smtClean="0">
                <a:solidFill>
                  <a:schemeClr val="tx1"/>
                </a:solidFill>
                <a:effectLst/>
                <a:latin typeface="+mn-lt"/>
                <a:ea typeface="+mn-ea"/>
                <a:cs typeface="+mn-cs"/>
              </a:rPr>
              <a:t>- Vad är HPV?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HPV betyder Humant papillomvirus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HPV</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är ett vanligt virus</a:t>
            </a:r>
            <a:r>
              <a:rPr lang="sv-SE" sz="1200" kern="1200" baseline="0" dirty="0" smtClean="0">
                <a:solidFill>
                  <a:schemeClr val="tx1"/>
                </a:solidFill>
                <a:effectLst/>
                <a:latin typeface="+mn-lt"/>
                <a:ea typeface="+mn-ea"/>
                <a:cs typeface="+mn-cs"/>
              </a:rPr>
              <a:t> som de flesta smittas av någon gång i livet.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smtClean="0">
                <a:solidFill>
                  <a:schemeClr val="tx1"/>
                </a:solidFill>
                <a:effectLst/>
                <a:latin typeface="+mn-lt"/>
                <a:ea typeface="+mn-ea"/>
                <a:cs typeface="+mn-cs"/>
              </a:rPr>
              <a:t>Ungefär 4 av 5 personer smittas med HPV.</a:t>
            </a:r>
            <a:endParaRPr lang="sv-SE"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smtClean="0">
                <a:solidFill>
                  <a:schemeClr val="tx1"/>
                </a:solidFill>
                <a:effectLst/>
                <a:latin typeface="+mn-lt"/>
                <a:ea typeface="+mn-ea"/>
                <a:cs typeface="+mn-cs"/>
              </a:rPr>
              <a:t>Oftast läker infektionen ut, men i enstaka fall kan infektionen utvecklas vidare till cancer längre fram i livet, hos både män och kvinnor. </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3</a:t>
            </a:fld>
            <a:endParaRPr lang="sv-SE" dirty="0"/>
          </a:p>
        </p:txBody>
      </p:sp>
    </p:spTree>
    <p:extLst>
      <p:ext uri="{BB962C8B-B14F-4D97-AF65-F5344CB8AC3E}">
        <p14:creationId xmlns:p14="http://schemas.microsoft.com/office/powerpoint/2010/main" val="129683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smtClean="0">
                <a:solidFill>
                  <a:schemeClr val="tx1"/>
                </a:solidFill>
                <a:effectLst/>
                <a:latin typeface="+mn-lt"/>
                <a:ea typeface="+mn-ea"/>
                <a:cs typeface="+mn-cs"/>
              </a:rPr>
              <a:t>- Var kan man få cancer av HPV?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På de här platserna i kroppen kan man drabbas av cancer av HPV längre fram i livet.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Livmoderhalscancer</a:t>
            </a:r>
            <a:r>
              <a:rPr lang="sv-SE" sz="1200" kern="1200" baseline="0" dirty="0" smtClean="0">
                <a:solidFill>
                  <a:schemeClr val="tx1"/>
                </a:solidFill>
                <a:effectLst/>
                <a:latin typeface="+mn-lt"/>
                <a:ea typeface="+mn-ea"/>
                <a:cs typeface="+mn-cs"/>
              </a:rPr>
              <a:t> är den vanligaste cancerformen av HPV.</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a:t>
            </a:fld>
            <a:endParaRPr lang="sv-SE" dirty="0"/>
          </a:p>
        </p:txBody>
      </p:sp>
    </p:spTree>
    <p:extLst>
      <p:ext uri="{BB962C8B-B14F-4D97-AF65-F5344CB8AC3E}">
        <p14:creationId xmlns:p14="http://schemas.microsoft.com/office/powerpoint/2010/main" val="36578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smtClean="0"/>
              <a:t>- Hur smittar HPV?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HPV smittar via sex.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Sex är ju något som är mer vanligt att man har när man blir äldre,</a:t>
            </a:r>
            <a:r>
              <a:rPr lang="sv-SE" sz="1200" kern="1200" baseline="0" dirty="0" smtClean="0">
                <a:solidFill>
                  <a:schemeClr val="tx1"/>
                </a:solidFill>
                <a:effectLst/>
                <a:latin typeface="+mn-lt"/>
                <a:ea typeface="+mn-ea"/>
                <a:cs typeface="+mn-cs"/>
              </a:rPr>
              <a:t> därför är det bra att vaccinera redan nu.</a:t>
            </a:r>
            <a:endParaRPr lang="sv-S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Ju tidigare man vaccinerar sig mot</a:t>
            </a:r>
            <a:r>
              <a:rPr lang="sv-SE" sz="1200" kern="1200" baseline="0" dirty="0" smtClean="0">
                <a:solidFill>
                  <a:schemeClr val="tx1"/>
                </a:solidFill>
                <a:effectLst/>
                <a:latin typeface="+mn-lt"/>
                <a:ea typeface="+mn-ea"/>
                <a:cs typeface="+mn-cs"/>
              </a:rPr>
              <a:t> HPV, </a:t>
            </a:r>
            <a:r>
              <a:rPr lang="sv-SE" sz="1200" kern="1200" dirty="0" smtClean="0">
                <a:solidFill>
                  <a:schemeClr val="tx1"/>
                </a:solidFill>
                <a:effectLst/>
                <a:latin typeface="+mn-lt"/>
                <a:ea typeface="+mn-ea"/>
                <a:cs typeface="+mn-cs"/>
              </a:rPr>
              <a:t>desto bättre skydd får man mot cancer av HPV.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dirty="0"/>
          </a:p>
        </p:txBody>
      </p:sp>
    </p:spTree>
    <p:extLst>
      <p:ext uri="{BB962C8B-B14F-4D97-AF65-F5344CB8AC3E}">
        <p14:creationId xmlns:p14="http://schemas.microsoft.com/office/powerpoint/2010/main" val="77430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smtClean="0">
                <a:solidFill>
                  <a:schemeClr val="tx1"/>
                </a:solidFill>
                <a:effectLst/>
                <a:latin typeface="+mn-lt"/>
                <a:ea typeface="+mn-ea"/>
                <a:cs typeface="+mn-cs"/>
              </a:rPr>
              <a:t>- Hur går vaccinationen</a:t>
            </a:r>
            <a:r>
              <a:rPr lang="sv-SE" sz="1200" b="1" kern="1200" baseline="0" dirty="0" smtClean="0">
                <a:solidFill>
                  <a:schemeClr val="tx1"/>
                </a:solidFill>
                <a:effectLst/>
                <a:latin typeface="+mn-lt"/>
                <a:ea typeface="+mn-ea"/>
                <a:cs typeface="+mn-cs"/>
              </a:rPr>
              <a:t> till?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Vaccinet ges i överarmens muskel vid två tillfällen med minst ett halvår mellan gångerna.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Efteråt</a:t>
            </a:r>
            <a:r>
              <a:rPr lang="sv-SE" sz="1200" kern="1200" baseline="0" dirty="0" smtClean="0">
                <a:solidFill>
                  <a:schemeClr val="tx1"/>
                </a:solidFill>
                <a:effectLst/>
                <a:latin typeface="+mn-lt"/>
                <a:ea typeface="+mn-ea"/>
                <a:cs typeface="+mn-cs"/>
              </a:rPr>
              <a:t> kan det </a:t>
            </a:r>
            <a:r>
              <a:rPr lang="sv-SE" sz="1200" kern="1200" dirty="0" smtClean="0">
                <a:solidFill>
                  <a:schemeClr val="tx1"/>
                </a:solidFill>
                <a:effectLst/>
                <a:latin typeface="+mn-lt"/>
                <a:ea typeface="+mn-ea"/>
                <a:cs typeface="+mn-cs"/>
              </a:rPr>
              <a:t>ömma lite i armen, bli lite rött</a:t>
            </a:r>
            <a:r>
              <a:rPr lang="sv-SE" sz="1200" kern="1200" baseline="0" dirty="0" smtClean="0">
                <a:solidFill>
                  <a:schemeClr val="tx1"/>
                </a:solidFill>
                <a:effectLst/>
                <a:latin typeface="+mn-lt"/>
                <a:ea typeface="+mn-ea"/>
                <a:cs typeface="+mn-cs"/>
              </a:rPr>
              <a:t> eller</a:t>
            </a:r>
            <a:r>
              <a:rPr lang="sv-SE" sz="1200" kern="1200" dirty="0" smtClean="0">
                <a:solidFill>
                  <a:schemeClr val="tx1"/>
                </a:solidFill>
                <a:effectLst/>
                <a:latin typeface="+mn-lt"/>
                <a:ea typeface="+mn-ea"/>
                <a:cs typeface="+mn-cs"/>
              </a:rPr>
              <a:t> svullet. Det kan också</a:t>
            </a:r>
            <a:r>
              <a:rPr lang="sv-SE" sz="1200" kern="1200" baseline="0" dirty="0" smtClean="0">
                <a:solidFill>
                  <a:schemeClr val="tx1"/>
                </a:solidFill>
                <a:effectLst/>
                <a:latin typeface="+mn-lt"/>
                <a:ea typeface="+mn-ea"/>
                <a:cs typeface="+mn-cs"/>
              </a:rPr>
              <a:t> klia</a:t>
            </a:r>
            <a:r>
              <a:rPr lang="sv-SE" sz="1200" kern="1200" dirty="0" smtClean="0">
                <a:solidFill>
                  <a:schemeClr val="tx1"/>
                </a:solidFill>
                <a:effectLst/>
                <a:latin typeface="+mn-lt"/>
                <a:ea typeface="+mn-ea"/>
                <a:cs typeface="+mn-cs"/>
              </a:rPr>
              <a:t> på överarmen efteråt.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Ibland</a:t>
            </a:r>
            <a:r>
              <a:rPr lang="sv-SE" sz="1200" kern="1200" baseline="0" dirty="0" smtClean="0">
                <a:solidFill>
                  <a:schemeClr val="tx1"/>
                </a:solidFill>
                <a:effectLst/>
                <a:latin typeface="+mn-lt"/>
                <a:ea typeface="+mn-ea"/>
                <a:cs typeface="+mn-cs"/>
              </a:rPr>
              <a:t> kan man få</a:t>
            </a:r>
            <a:r>
              <a:rPr lang="sv-SE" sz="1200" kern="1200" dirty="0" smtClean="0">
                <a:solidFill>
                  <a:schemeClr val="tx1"/>
                </a:solidFill>
                <a:effectLst/>
                <a:latin typeface="+mn-lt"/>
                <a:ea typeface="+mn-ea"/>
                <a:cs typeface="+mn-cs"/>
              </a:rPr>
              <a:t> feber, huvudvärk, sjukdomskänsla</a:t>
            </a:r>
            <a:r>
              <a:rPr lang="sv-SE" sz="1200" kern="1200" baseline="0" dirty="0" smtClean="0">
                <a:solidFill>
                  <a:schemeClr val="tx1"/>
                </a:solidFill>
                <a:effectLst/>
                <a:latin typeface="+mn-lt"/>
                <a:ea typeface="+mn-ea"/>
                <a:cs typeface="+mn-cs"/>
              </a:rPr>
              <a:t> eller</a:t>
            </a:r>
            <a:r>
              <a:rPr lang="sv-SE" sz="1200" kern="1200" dirty="0" smtClean="0">
                <a:solidFill>
                  <a:schemeClr val="tx1"/>
                </a:solidFill>
                <a:effectLst/>
                <a:latin typeface="+mn-lt"/>
                <a:ea typeface="+mn-ea"/>
                <a:cs typeface="+mn-cs"/>
              </a:rPr>
              <a:t> illamående</a:t>
            </a:r>
            <a:r>
              <a:rPr lang="sv-SE" sz="1200" kern="1200" baseline="0" dirty="0" smtClean="0">
                <a:solidFill>
                  <a:schemeClr val="tx1"/>
                </a:solidFill>
                <a:effectLst/>
                <a:latin typeface="+mn-lt"/>
                <a:ea typeface="+mn-ea"/>
                <a:cs typeface="+mn-cs"/>
              </a:rPr>
              <a:t> efteråt, men det är mer ovanligt.</a:t>
            </a:r>
            <a:endParaRPr lang="sv-S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Allvarliga allergiska reaktioner är mycket sällsynta.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Det</a:t>
            </a:r>
            <a:r>
              <a:rPr lang="sv-SE" sz="1200" kern="1200" baseline="0" dirty="0" smtClean="0">
                <a:solidFill>
                  <a:schemeClr val="tx1"/>
                </a:solidFill>
                <a:effectLst/>
                <a:latin typeface="+mn-lt"/>
                <a:ea typeface="+mn-ea"/>
                <a:cs typeface="+mn-cs"/>
              </a:rPr>
              <a:t> är ett mycket säkert vaccin.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smtClean="0">
                <a:solidFill>
                  <a:schemeClr val="tx1"/>
                </a:solidFill>
                <a:effectLst/>
                <a:latin typeface="+mn-lt"/>
                <a:ea typeface="+mn-ea"/>
                <a:cs typeface="+mn-cs"/>
              </a:rPr>
              <a:t>-När vaccineras</a:t>
            </a:r>
            <a:r>
              <a:rPr lang="sv-SE" sz="1200" b="1" kern="1200" baseline="0" dirty="0" smtClean="0">
                <a:solidFill>
                  <a:schemeClr val="tx1"/>
                </a:solidFill>
                <a:effectLst/>
                <a:latin typeface="+mn-lt"/>
                <a:ea typeface="+mn-ea"/>
                <a:cs typeface="+mn-cs"/>
              </a:rPr>
              <a:t> man?</a:t>
            </a:r>
            <a:endParaRPr lang="sv-SE"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Det ges i årskurs 5 och erbjuds alla barn (för pojkar</a:t>
            </a:r>
            <a:r>
              <a:rPr lang="sv-SE" sz="1200" kern="1200" baseline="0" dirty="0" smtClean="0">
                <a:solidFill>
                  <a:schemeClr val="tx1"/>
                </a:solidFill>
                <a:effectLst/>
                <a:latin typeface="+mn-lt"/>
                <a:ea typeface="+mn-ea"/>
                <a:cs typeface="+mn-cs"/>
              </a:rPr>
              <a:t> födda från och med 2009).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baseline="0" dirty="0" smtClean="0">
                <a:solidFill>
                  <a:schemeClr val="tx1"/>
                </a:solidFill>
                <a:effectLst/>
                <a:latin typeface="+mn-lt"/>
                <a:ea typeface="+mn-ea"/>
                <a:cs typeface="+mn-cs"/>
              </a:rPr>
              <a:t>- Varför ska vi vaccinera 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smtClean="0">
                <a:solidFill>
                  <a:schemeClr val="tx1"/>
                </a:solidFill>
                <a:effectLst/>
                <a:latin typeface="+mn-lt"/>
                <a:ea typeface="+mn-ea"/>
                <a:cs typeface="+mn-cs"/>
              </a:rPr>
              <a:t>-Genom att vaccineras får man både ett eget skydd mot cancer av HPV och man skyddar också andra mot det eftersom man smittar mindre då. På så sätt skapar vi skyddet mot cancer av HPV tillsammans.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baseline="0" dirty="0" smtClean="0">
                <a:solidFill>
                  <a:schemeClr val="tx1"/>
                </a:solidFill>
                <a:effectLst/>
                <a:latin typeface="+mn-lt"/>
                <a:ea typeface="+mn-ea"/>
                <a:cs typeface="+mn-cs"/>
              </a:rPr>
              <a:t>-Hur många har fått HPV-vaccin före 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86 procent av 13-åriga flickor är vaccinerade mot HPV</a:t>
            </a:r>
            <a:r>
              <a:rPr lang="sv-SE" sz="1200" kern="1200" baseline="0" dirty="0" smtClean="0">
                <a:solidFill>
                  <a:schemeClr val="tx1"/>
                </a:solidFill>
                <a:effectLst/>
                <a:latin typeface="+mn-lt"/>
                <a:ea typeface="+mn-ea"/>
                <a:cs typeface="+mn-cs"/>
              </a:rPr>
              <a:t> i Sverige(2019).</a:t>
            </a:r>
            <a:endParaRPr lang="sv-SE"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smtClean="0"/>
              <a:t>Över 1,6 miljoner doser givna i Sverige, sedan 2007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smtClean="0"/>
              <a:t>Över 660 000 flickor och unga kvinnor i Sverige är vaccinerade med minst en 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Över 300 miljoner doser är givna i hela</a:t>
            </a:r>
            <a:r>
              <a:rPr lang="sv-SE" sz="1200" baseline="0" dirty="0" smtClean="0"/>
              <a:t> </a:t>
            </a:r>
            <a:r>
              <a:rPr lang="sv-SE" sz="1200" dirty="0" smtClean="0"/>
              <a:t>världen, sedan 2006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smtClean="0">
              <a:solidFill>
                <a:schemeClr val="tx1"/>
              </a:solidFill>
              <a:effectLst/>
              <a:latin typeface="+mn-lt"/>
              <a:ea typeface="+mn-ea"/>
              <a:cs typeface="+mn-cs"/>
            </a:endParaRPr>
          </a:p>
          <a:p>
            <a:pPr lvl="2"/>
            <a:endParaRPr lang="sv-SE" sz="1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a:t>
            </a:fld>
            <a:endParaRPr lang="sv-SE" dirty="0"/>
          </a:p>
        </p:txBody>
      </p:sp>
    </p:spTree>
    <p:extLst>
      <p:ext uri="{BB962C8B-B14F-4D97-AF65-F5344CB8AC3E}">
        <p14:creationId xmlns:p14="http://schemas.microsoft.com/office/powerpoint/2010/main" val="383861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b="1" kern="1200" dirty="0" smtClean="0">
                <a:solidFill>
                  <a:schemeClr val="tx1"/>
                </a:solidFill>
                <a:effectLst/>
                <a:latin typeface="+mn-lt"/>
                <a:ea typeface="+mn-ea"/>
                <a:cs typeface="+mn-cs"/>
              </a:rPr>
              <a:t>-Hur fungerar ett HPV-vaccin?</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Vaccinet innehåller ämnen som liknar HPV-viruset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som får kroppen att producera något</a:t>
            </a:r>
            <a:r>
              <a:rPr lang="sv-SE" sz="1200" kern="1200" baseline="0" dirty="0" smtClean="0">
                <a:solidFill>
                  <a:schemeClr val="tx1"/>
                </a:solidFill>
                <a:effectLst/>
                <a:latin typeface="+mn-lt"/>
                <a:ea typeface="+mn-ea"/>
                <a:cs typeface="+mn-cs"/>
              </a:rPr>
              <a:t> som kallas för </a:t>
            </a:r>
            <a:r>
              <a:rPr lang="sv-SE" sz="1200" kern="1200" dirty="0" smtClean="0">
                <a:solidFill>
                  <a:schemeClr val="tx1"/>
                </a:solidFill>
                <a:effectLst/>
                <a:latin typeface="+mn-lt"/>
                <a:ea typeface="+mn-ea"/>
                <a:cs typeface="+mn-cs"/>
              </a:rPr>
              <a:t>antikroppar.</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Antikropparna ger skydd mot de HPV-typer som ingår i vaccinet. Tack vare antikropparna</a:t>
            </a:r>
            <a:r>
              <a:rPr lang="sv-SE" sz="1200" kern="1200" baseline="0" dirty="0" smtClean="0">
                <a:solidFill>
                  <a:schemeClr val="tx1"/>
                </a:solidFill>
                <a:effectLst/>
                <a:latin typeface="+mn-lt"/>
                <a:ea typeface="+mn-ea"/>
                <a:cs typeface="+mn-cs"/>
              </a:rPr>
              <a:t> skapas e</a:t>
            </a:r>
            <a:r>
              <a:rPr lang="sv-SE" sz="1200" kern="1200" dirty="0" smtClean="0">
                <a:solidFill>
                  <a:schemeClr val="tx1"/>
                </a:solidFill>
                <a:effectLst/>
                <a:latin typeface="+mn-lt"/>
                <a:ea typeface="+mn-ea"/>
                <a:cs typeface="+mn-cs"/>
              </a:rPr>
              <a:t>tt minne i immunförsvaret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som</a:t>
            </a:r>
            <a:r>
              <a:rPr lang="sv-SE" sz="1200" kern="1200" baseline="0" dirty="0" smtClean="0">
                <a:solidFill>
                  <a:schemeClr val="tx1"/>
                </a:solidFill>
                <a:effectLst/>
                <a:latin typeface="+mn-lt"/>
                <a:ea typeface="+mn-ea"/>
                <a:cs typeface="+mn-cs"/>
              </a:rPr>
              <a:t> skyddar mot HPV-infektion senare.</a:t>
            </a:r>
          </a:p>
          <a:p>
            <a:pPr marL="171450" indent="-171450">
              <a:buFont typeface="Arial" panose="020B0604020202020204" pitchFamily="34" charset="0"/>
              <a:buChar char="•"/>
            </a:pPr>
            <a:r>
              <a:rPr lang="sv-SE" sz="1200" kern="1200" baseline="0" dirty="0" smtClean="0">
                <a:solidFill>
                  <a:schemeClr val="tx1"/>
                </a:solidFill>
                <a:effectLst/>
                <a:latin typeface="+mn-lt"/>
                <a:ea typeface="+mn-ea"/>
                <a:cs typeface="+mn-cs"/>
              </a:rPr>
              <a:t>Man blir inte sjuk av ämnet som liknar viruset i vaccinet.</a:t>
            </a: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7</a:t>
            </a:fld>
            <a:endParaRPr lang="sv-SE" dirty="0"/>
          </a:p>
        </p:txBody>
      </p:sp>
    </p:spTree>
    <p:extLst>
      <p:ext uri="{BB962C8B-B14F-4D97-AF65-F5344CB8AC3E}">
        <p14:creationId xmlns:p14="http://schemas.microsoft.com/office/powerpoint/2010/main" val="88426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smtClean="0">
                <a:solidFill>
                  <a:schemeClr val="tx1"/>
                </a:solidFill>
                <a:effectLst/>
                <a:latin typeface="+mn-lt"/>
                <a:ea typeface="+mn-ea"/>
                <a:cs typeface="+mn-cs"/>
              </a:rPr>
              <a:t>- Hur många andra länder erbjuder HPV-vaccination?</a:t>
            </a: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Över 90 länder har HPV-vaccination i sina vaccinationsprogram</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I dessa länder (juni 2020) erbjuder man vaccination mot HPV till både pojkar och flickor utan kostnad:  Österrike, Liechtenstein, Norge, Danmark, Storbritannien, Tyskland, USA, Australien och delar av Kanada.</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Världshälsoorganisationen WHO har som mål att livmoderhalscancer helt ska försvinna i världen, med hjälp av vaccination.</a:t>
            </a:r>
          </a:p>
          <a:p>
            <a:r>
              <a:rPr lang="sv-SE"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a:t>
            </a:fld>
            <a:endParaRPr lang="sv-SE" dirty="0"/>
          </a:p>
        </p:txBody>
      </p:sp>
    </p:spTree>
    <p:extLst>
      <p:ext uri="{BB962C8B-B14F-4D97-AF65-F5344CB8AC3E}">
        <p14:creationId xmlns:p14="http://schemas.microsoft.com/office/powerpoint/2010/main" val="167883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b="1" dirty="0" smtClean="0"/>
              <a:t>Var</a:t>
            </a:r>
            <a:r>
              <a:rPr lang="sv-SE" b="1" baseline="0" dirty="0" smtClean="0"/>
              <a:t> kan jag läsa mer om HPV och vaccination mot HPV?</a:t>
            </a:r>
          </a:p>
          <a:p>
            <a:pPr marL="171450" indent="-171450">
              <a:buFont typeface="Arial" panose="020B0604020202020204" pitchFamily="34" charset="0"/>
              <a:buChar char="•"/>
            </a:pPr>
            <a:r>
              <a:rPr lang="sv-SE" baseline="0" dirty="0" smtClean="0"/>
              <a:t>1177</a:t>
            </a:r>
          </a:p>
          <a:p>
            <a:pPr marL="171450" indent="-171450">
              <a:buFont typeface="Arial" panose="020B0604020202020204" pitchFamily="34" charset="0"/>
              <a:buChar char="•"/>
            </a:pPr>
            <a:r>
              <a:rPr lang="sv-SE" baseline="0" dirty="0" smtClean="0"/>
              <a:t>Läkemedelsverket</a:t>
            </a:r>
          </a:p>
          <a:p>
            <a:pPr marL="171450" indent="-171450">
              <a:buFont typeface="Arial" panose="020B0604020202020204" pitchFamily="34" charset="0"/>
              <a:buChar char="•"/>
            </a:pPr>
            <a:r>
              <a:rPr lang="sv-SE" baseline="0" dirty="0" smtClean="0"/>
              <a:t>Folkhälsomyndigheten</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9</a:t>
            </a:fld>
            <a:endParaRPr lang="sv-SE" dirty="0"/>
          </a:p>
        </p:txBody>
      </p:sp>
    </p:spTree>
    <p:extLst>
      <p:ext uri="{BB962C8B-B14F-4D97-AF65-F5344CB8AC3E}">
        <p14:creationId xmlns:p14="http://schemas.microsoft.com/office/powerpoint/2010/main" val="2554247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4" y="1844675"/>
            <a:ext cx="6553001" cy="3661600"/>
          </a:xfrm>
        </p:spPr>
        <p:txBody>
          <a:bodyPr/>
          <a:lstStyle>
            <a:lvl1pPr>
              <a:spcBef>
                <a:spcPts val="1200"/>
              </a:spcBef>
              <a:defRPr/>
            </a:lvl1pPr>
            <a:lvl4pPr>
              <a:defRPr sz="1300"/>
            </a:lvl4pPr>
          </a:lstStyle>
          <a:p>
            <a:pPr lvl="0"/>
            <a:r>
              <a:rPr lang="sv-SE" dirty="0" smtClean="0"/>
              <a:t>Punktlista</a:t>
            </a:r>
            <a:endParaRPr lang="sv-SE" dirty="0"/>
          </a:p>
          <a:p>
            <a:pPr lvl="1"/>
            <a:r>
              <a:rPr lang="sv-SE" dirty="0"/>
              <a:t>Nivå två</a:t>
            </a:r>
          </a:p>
          <a:p>
            <a:pPr lvl="2"/>
            <a:r>
              <a:rPr lang="sv-SE" dirty="0"/>
              <a:t>Nivå tre</a:t>
            </a:r>
          </a:p>
        </p:txBody>
      </p:sp>
      <p:sp>
        <p:nvSpPr>
          <p:cNvPr id="4" name="Rubrik 3"/>
          <p:cNvSpPr>
            <a:spLocks noGrp="1"/>
          </p:cNvSpPr>
          <p:nvPr>
            <p:ph type="title" hasCustomPrompt="1"/>
          </p:nvPr>
        </p:nvSpPr>
        <p:spPr>
          <a:xfrm>
            <a:off x="911424" y="572794"/>
            <a:ext cx="9145015" cy="911990"/>
          </a:xfrm>
        </p:spPr>
        <p:txBody>
          <a:bodyPr/>
          <a:lstStyle>
            <a:lvl1pPr>
              <a:defRPr/>
            </a:lvl1pPr>
          </a:lstStyle>
          <a:p>
            <a:r>
              <a:rPr lang="sv-SE" dirty="0"/>
              <a:t>Rubrik</a:t>
            </a:r>
          </a:p>
        </p:txBody>
      </p:sp>
      <p:pic>
        <p:nvPicPr>
          <p:cNvPr id="2" name="Bildobjekt 1"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284355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pic>
        <p:nvPicPr>
          <p:cNvPr id="3" name="Bildobjekt 2"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197322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5" name="Bildobjekt 4" descr="Folkhälsomyndighetens logoty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sida 2">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6" name="Bildobjekt 5"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7154" y="23787"/>
            <a:ext cx="4888720" cy="6858000"/>
          </a:xfrm>
          <a:prstGeom prst="rect">
            <a:avLst/>
          </a:prstGeom>
        </p:spPr>
      </p:pic>
    </p:spTree>
    <p:extLst>
      <p:ext uri="{BB962C8B-B14F-4D97-AF65-F5344CB8AC3E}">
        <p14:creationId xmlns:p14="http://schemas.microsoft.com/office/powerpoint/2010/main" val="266685323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4" y="2492896"/>
            <a:ext cx="8506104" cy="911990"/>
          </a:xfrm>
        </p:spPr>
        <p:txBody>
          <a:bodyPr/>
          <a:lstStyle>
            <a:lvl1pPr>
              <a:defRPr b="0" baseline="0">
                <a:solidFill>
                  <a:schemeClr val="bg1"/>
                </a:solidFill>
              </a:defRPr>
            </a:lvl1pPr>
          </a:lstStyle>
          <a:p>
            <a:r>
              <a:rPr lang="sv-SE" dirty="0"/>
              <a:t>Kapitelrubrik</a:t>
            </a:r>
          </a:p>
        </p:txBody>
      </p:sp>
      <p:pic>
        <p:nvPicPr>
          <p:cNvPr id="5" name="Bildobjekt 4"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424" y="572794"/>
            <a:ext cx="8506104" cy="911990"/>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6" y="1844675"/>
            <a:ext cx="6553000" cy="3529014"/>
          </a:xfrm>
          <a:prstGeom prst="rect">
            <a:avLst/>
          </a:prstGeom>
        </p:spPr>
        <p:txBody>
          <a:bodyPr vert="horz" lIns="0" tIns="0" rIns="0" bIns="0" rtlCol="0">
            <a:noAutofit/>
          </a:bodyPr>
          <a:lstStyle/>
          <a:p>
            <a:pPr lvl="0"/>
            <a:r>
              <a:rPr lang="sv-SE" dirty="0" smtClean="0"/>
              <a:t>Punktlista</a:t>
            </a:r>
          </a:p>
          <a:p>
            <a:pPr lvl="1"/>
            <a:r>
              <a:rPr lang="sv-SE" dirty="0" smtClean="0"/>
              <a:t>Nivå två</a:t>
            </a:r>
          </a:p>
          <a:p>
            <a:pPr lvl="2"/>
            <a:r>
              <a:rPr lang="sv-SE" dirty="0" smtClean="0"/>
              <a:t>Nivå </a:t>
            </a:r>
            <a:r>
              <a:rPr lang="sv-SE" dirty="0"/>
              <a:t>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6" r:id="rId3"/>
    <p:sldLayoutId id="2147483719" r:id="rId4"/>
    <p:sldLayoutId id="2147483720" r:id="rId5"/>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ts val="2500"/>
        </a:lnSpc>
        <a:spcBef>
          <a:spcPts val="1000"/>
        </a:spcBef>
        <a:spcAft>
          <a:spcPts val="300"/>
        </a:spcAft>
        <a:buFont typeface="Tahoma" panose="020B0604030504040204" pitchFamily="34" charset="0"/>
        <a:buChar char="•"/>
        <a:tabLst/>
        <a:defRPr sz="2000" kern="1200" baseline="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Arial" panose="020B060402020202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162" userDrawn="1">
          <p15:clr>
            <a:srgbClr val="F26B43"/>
          </p15:clr>
        </p15:guide>
        <p15:guide id="1" pos="4702" userDrawn="1">
          <p15:clr>
            <a:srgbClr val="F26B43"/>
          </p15:clr>
        </p15:guide>
        <p15:guide id="2" pos="574" userDrawn="1">
          <p15:clr>
            <a:srgbClr val="F26B43"/>
          </p15:clr>
        </p15:guide>
        <p15:guide id="3" orient="horz" pos="890" userDrawn="1">
          <p15:clr>
            <a:srgbClr val="F26B43"/>
          </p15:clr>
        </p15:guide>
        <p15:guide id="4" orient="horz" pos="3395" userDrawn="1">
          <p15:clr>
            <a:srgbClr val="F26B43"/>
          </p15:clr>
        </p15:guide>
        <p15:guide id="5" pos="711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hyperlink" Target="https://www.folkhalsomyndigheten.se/publicerat-material/publikationsarkiv/f/fordjupat-samtalsstod-kring-vaccination-mot-hpvstodord-per-bild/"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hyperlink" Target="https://www.folkhalsomyndigheten.se/smittskydd-beredskap/vaccinationer/vacciner-a-o/humant-papillomvirus-hpv/" TargetMode="External"/><Relationship Id="rId5" Type="http://schemas.openxmlformats.org/officeDocument/2006/relationships/hyperlink" Target="https://www.lakemedelsverket.se/sv/behandling-och-forskrivning/vaccin" TargetMode="External"/><Relationship Id="rId4" Type="http://schemas.openxmlformats.org/officeDocument/2006/relationships/hyperlink" Target="https://www.1177.se/Stockholm/behandling--hjalpmedel/vaccinationer/vaccination-mot-hpv-och-livmoderhalscanc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1424" y="1922880"/>
            <a:ext cx="9577064" cy="1470025"/>
          </a:xfrm>
        </p:spPr>
        <p:txBody>
          <a:bodyPr/>
          <a:lstStyle/>
          <a:p>
            <a:r>
              <a:rPr lang="sv-SE" dirty="0" smtClean="0"/>
              <a:t/>
            </a:r>
            <a:br>
              <a:rPr lang="sv-SE" dirty="0" smtClean="0"/>
            </a:br>
            <a:r>
              <a:rPr lang="sv-SE" dirty="0"/>
              <a:t/>
            </a:r>
            <a:br>
              <a:rPr lang="sv-SE" dirty="0"/>
            </a:br>
            <a:r>
              <a:rPr lang="sv-SE" dirty="0"/>
              <a:t/>
            </a:r>
            <a:br>
              <a:rPr lang="sv-SE" dirty="0"/>
            </a:br>
            <a:r>
              <a:rPr lang="sv-SE" sz="4000" dirty="0" smtClean="0"/>
              <a:t>Bilder som stöd för </a:t>
            </a:r>
            <a:r>
              <a:rPr lang="sv-SE" sz="4000" dirty="0"/>
              <a:t>samtal om </a:t>
            </a:r>
            <a:r>
              <a:rPr lang="sv-SE" sz="4000" dirty="0" smtClean="0"/>
              <a:t/>
            </a:r>
            <a:br>
              <a:rPr lang="sv-SE" sz="4000" dirty="0" smtClean="0"/>
            </a:br>
            <a:r>
              <a:rPr lang="sv-SE" sz="4000" dirty="0" smtClean="0"/>
              <a:t>vaccination mot </a:t>
            </a:r>
            <a:r>
              <a:rPr lang="sv-SE" sz="4000" dirty="0"/>
              <a:t>HPV </a:t>
            </a:r>
          </a:p>
        </p:txBody>
      </p:sp>
      <p:sp>
        <p:nvSpPr>
          <p:cNvPr id="3" name="Underrubrik 2"/>
          <p:cNvSpPr>
            <a:spLocks noGrp="1"/>
          </p:cNvSpPr>
          <p:nvPr>
            <p:ph type="subTitle" idx="1"/>
          </p:nvPr>
        </p:nvSpPr>
        <p:spPr/>
        <p:txBody>
          <a:bodyPr/>
          <a:lstStyle/>
          <a:p>
            <a:pPr>
              <a:lnSpc>
                <a:spcPct val="100000"/>
              </a:lnSpc>
              <a:spcBef>
                <a:spcPts val="0"/>
              </a:spcBef>
            </a:pPr>
            <a:r>
              <a:rPr lang="sv-SE" sz="1800" i="1" dirty="0" smtClean="0"/>
              <a:t>Juni 2020</a:t>
            </a:r>
            <a:endParaRPr lang="sv-SE" sz="1800" i="1" dirty="0"/>
          </a:p>
          <a:p>
            <a:pPr>
              <a:lnSpc>
                <a:spcPts val="3400"/>
              </a:lnSpc>
              <a:spcBef>
                <a:spcPts val="0"/>
              </a:spcBef>
              <a:spcAft>
                <a:spcPts val="300"/>
              </a:spcAft>
            </a:pPr>
            <a:endParaRPr lang="sv-SE" dirty="0"/>
          </a:p>
        </p:txBody>
      </p:sp>
    </p:spTree>
    <p:custDataLst>
      <p:tags r:id="rId1"/>
    </p:custDataLst>
    <p:extLst>
      <p:ext uri="{BB962C8B-B14F-4D97-AF65-F5344CB8AC3E}">
        <p14:creationId xmlns:p14="http://schemas.microsoft.com/office/powerpoint/2010/main" val="290888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chema över tidpunkter då vaccin ges på BVC och i skol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984654" cy="6741368"/>
          </a:xfrm>
          <a:prstGeom prst="rect">
            <a:avLst/>
          </a:prstGeom>
        </p:spPr>
      </p:pic>
      <p:sp>
        <p:nvSpPr>
          <p:cNvPr id="3" name="Rubrik 2" hidden="1"/>
          <p:cNvSpPr>
            <a:spLocks noGrp="1"/>
          </p:cNvSpPr>
          <p:nvPr>
            <p:ph type="title"/>
          </p:nvPr>
        </p:nvSpPr>
        <p:spPr/>
        <p:txBody>
          <a:bodyPr/>
          <a:lstStyle/>
          <a:p>
            <a:r>
              <a:rPr lang="sv-SE" dirty="0" smtClean="0"/>
              <a:t>Bild 10</a:t>
            </a:r>
            <a:endParaRPr lang="sv-SE" dirty="0"/>
          </a:p>
        </p:txBody>
      </p:sp>
      <p:sp>
        <p:nvSpPr>
          <p:cNvPr id="4" name="Platshållare för innehåll 3"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265067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Instruktioner</a:t>
            </a:r>
            <a:r>
              <a:rPr lang="sv-SE" dirty="0"/>
              <a:t/>
            </a:r>
            <a:br>
              <a:rPr lang="sv-SE" dirty="0"/>
            </a:br>
            <a:endParaRPr lang="sv-SE" dirty="0"/>
          </a:p>
        </p:txBody>
      </p:sp>
      <p:sp>
        <p:nvSpPr>
          <p:cNvPr id="5" name="Platshållare för innehåll 4"/>
          <p:cNvSpPr>
            <a:spLocks noGrp="1"/>
          </p:cNvSpPr>
          <p:nvPr>
            <p:ph idx="1"/>
          </p:nvPr>
        </p:nvSpPr>
        <p:spPr>
          <a:xfrm>
            <a:off x="911424" y="1844675"/>
            <a:ext cx="7776864" cy="3661600"/>
          </a:xfrm>
        </p:spPr>
        <p:txBody>
          <a:bodyPr/>
          <a:lstStyle/>
          <a:p>
            <a:pPr lvl="0"/>
            <a:r>
              <a:rPr lang="sv-SE" dirty="0"/>
              <a:t>D</a:t>
            </a:r>
            <a:r>
              <a:rPr lang="sv-SE" dirty="0" smtClean="0"/>
              <a:t>essa </a:t>
            </a:r>
            <a:r>
              <a:rPr lang="sv-SE" dirty="0"/>
              <a:t>bilder </a:t>
            </a:r>
            <a:r>
              <a:rPr lang="sv-SE" dirty="0" smtClean="0"/>
              <a:t>kan vara ett stöd vid </a:t>
            </a:r>
            <a:r>
              <a:rPr lang="sv-SE" dirty="0"/>
              <a:t>samtal med elever och/eller </a:t>
            </a:r>
            <a:r>
              <a:rPr lang="sv-SE" dirty="0" smtClean="0"/>
              <a:t>vårdnadshavare om vaccination mot HPV</a:t>
            </a:r>
          </a:p>
          <a:p>
            <a:pPr lvl="0"/>
            <a:r>
              <a:rPr lang="sv-SE" dirty="0" smtClean="0"/>
              <a:t>Bilderna sammanfattar det som är bra att veta och vart man vänder sig för att få veta mer. </a:t>
            </a:r>
          </a:p>
          <a:p>
            <a:pPr lvl="0"/>
            <a:r>
              <a:rPr lang="sv-SE" dirty="0" smtClean="0"/>
              <a:t>Bilderna kan användas exempelvis </a:t>
            </a:r>
            <a:r>
              <a:rPr lang="sv-SE" dirty="0"/>
              <a:t>när ni tittat på informationsfilmen </a:t>
            </a:r>
            <a:r>
              <a:rPr lang="sv-SE" dirty="0" smtClean="0"/>
              <a:t>tillsammans, eller vid ett annat tillfälle.  </a:t>
            </a:r>
            <a:endParaRPr lang="sv-SE" dirty="0"/>
          </a:p>
          <a:p>
            <a:pPr lvl="0"/>
            <a:r>
              <a:rPr lang="sv-SE" dirty="0" smtClean="0"/>
              <a:t>Du </a:t>
            </a:r>
            <a:r>
              <a:rPr lang="sv-SE" dirty="0"/>
              <a:t>som skolsköterska väljer själv hur du använder bilderna och vilka bilder du vill använda</a:t>
            </a:r>
            <a:r>
              <a:rPr lang="sv-SE" dirty="0" smtClean="0"/>
              <a:t>.</a:t>
            </a:r>
            <a:endParaRPr lang="sv-SE" dirty="0"/>
          </a:p>
          <a:p>
            <a:r>
              <a:rPr lang="sv-SE" dirty="0"/>
              <a:t>Stödord </a:t>
            </a:r>
            <a:r>
              <a:rPr lang="sv-SE" dirty="0" smtClean="0"/>
              <a:t>finns i anteckningsfältet under varje bild, samt i en separat fil (</a:t>
            </a:r>
            <a:r>
              <a:rPr lang="sv-SE" dirty="0" smtClean="0">
                <a:hlinkClick r:id="rId4"/>
              </a:rPr>
              <a:t>länk</a:t>
            </a:r>
            <a:r>
              <a:rPr lang="sv-SE" dirty="0" smtClean="0"/>
              <a:t>)</a:t>
            </a:r>
            <a:endParaRPr lang="sv-SE" dirty="0"/>
          </a:p>
        </p:txBody>
      </p:sp>
    </p:spTree>
    <p:custDataLst>
      <p:tags r:id="rId1"/>
    </p:custDataLst>
    <p:extLst>
      <p:ext uri="{BB962C8B-B14F-4D97-AF65-F5344CB8AC3E}">
        <p14:creationId xmlns:p14="http://schemas.microsoft.com/office/powerpoint/2010/main" val="233991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4 av 5 kommer att smittas av HPV någon gång i liv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 y="0"/>
            <a:ext cx="12187068" cy="6858000"/>
          </a:xfrm>
          <a:prstGeom prst="rect">
            <a:avLst/>
          </a:prstGeom>
        </p:spPr>
      </p:pic>
      <p:sp>
        <p:nvSpPr>
          <p:cNvPr id="3" name="Rubrik 2" hidden="1"/>
          <p:cNvSpPr>
            <a:spLocks noGrp="1"/>
          </p:cNvSpPr>
          <p:nvPr>
            <p:ph type="title"/>
          </p:nvPr>
        </p:nvSpPr>
        <p:spPr/>
        <p:txBody>
          <a:bodyPr/>
          <a:lstStyle/>
          <a:p>
            <a:r>
              <a:rPr lang="sv-SE" dirty="0" smtClean="0"/>
              <a:t>Bild 3</a:t>
            </a:r>
            <a:endParaRPr lang="sv-SE" dirty="0"/>
          </a:p>
        </p:txBody>
      </p:sp>
      <p:sp>
        <p:nvSpPr>
          <p:cNvPr id="4" name="Platshållare för innehåll 3"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56918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HPV kan ge cancer på olika ställen i kroppen: svalg, livmoderhals, penis, ändtarmsöppn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 y="0"/>
            <a:ext cx="12189533" cy="6859388"/>
          </a:xfrm>
          <a:prstGeom prst="rect">
            <a:avLst/>
          </a:prstGeom>
        </p:spPr>
      </p:pic>
      <p:sp>
        <p:nvSpPr>
          <p:cNvPr id="3" name="Rubrik 2" hidden="1"/>
          <p:cNvSpPr>
            <a:spLocks noGrp="1"/>
          </p:cNvSpPr>
          <p:nvPr>
            <p:ph type="title"/>
          </p:nvPr>
        </p:nvSpPr>
        <p:spPr/>
        <p:txBody>
          <a:bodyPr/>
          <a:lstStyle/>
          <a:p>
            <a:r>
              <a:rPr lang="sv-SE" dirty="0" smtClean="0"/>
              <a:t>Bild 4</a:t>
            </a:r>
            <a:endParaRPr lang="sv-SE" dirty="0"/>
          </a:p>
        </p:txBody>
      </p:sp>
      <p:sp>
        <p:nvSpPr>
          <p:cNvPr id="4" name="Platshållare för innehåll 3"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276057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chematisk teckning av två person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hidden="1"/>
          <p:cNvSpPr>
            <a:spLocks noGrp="1"/>
          </p:cNvSpPr>
          <p:nvPr>
            <p:ph type="title"/>
          </p:nvPr>
        </p:nvSpPr>
        <p:spPr/>
        <p:txBody>
          <a:bodyPr/>
          <a:lstStyle/>
          <a:p>
            <a:r>
              <a:rPr lang="sv-SE" dirty="0" smtClean="0"/>
              <a:t>Bild 5</a:t>
            </a:r>
            <a:endParaRPr lang="sv-SE" dirty="0"/>
          </a:p>
        </p:txBody>
      </p:sp>
      <p:sp>
        <p:nvSpPr>
          <p:cNvPr id="4" name="Platshållare för innehåll 3"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226577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person med en spru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hidden="1"/>
          <p:cNvSpPr>
            <a:spLocks noGrp="1"/>
          </p:cNvSpPr>
          <p:nvPr>
            <p:ph type="title"/>
          </p:nvPr>
        </p:nvSpPr>
        <p:spPr/>
        <p:txBody>
          <a:bodyPr/>
          <a:lstStyle/>
          <a:p>
            <a:r>
              <a:rPr lang="sv-SE" dirty="0" smtClean="0"/>
              <a:t>Bild 6</a:t>
            </a:r>
            <a:endParaRPr lang="sv-SE" dirty="0"/>
          </a:p>
        </p:txBody>
      </p:sp>
      <p:sp>
        <p:nvSpPr>
          <p:cNvPr id="4" name="Platshållare för innehåll 3"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14933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Virus och antikroppar"/>
          <p:cNvPicPr>
            <a:picLocks noChangeAspect="1"/>
          </p:cNvPicPr>
          <p:nvPr/>
        </p:nvPicPr>
        <p:blipFill rotWithShape="1">
          <a:blip r:embed="rId4">
            <a:extLst>
              <a:ext uri="{28A0092B-C50C-407E-A947-70E740481C1C}">
                <a14:useLocalDpi xmlns:a14="http://schemas.microsoft.com/office/drawing/2010/main" val="0"/>
              </a:ext>
            </a:extLst>
          </a:blip>
          <a:srcRect t="18499" b="31921"/>
          <a:stretch/>
        </p:blipFill>
        <p:spPr>
          <a:xfrm>
            <a:off x="-10730" y="0"/>
            <a:ext cx="12216901" cy="6877147"/>
          </a:xfrm>
          <a:prstGeom prst="rect">
            <a:avLst/>
          </a:prstGeom>
        </p:spPr>
      </p:pic>
      <p:sp>
        <p:nvSpPr>
          <p:cNvPr id="2" name="Rubrik 1" hidden="1"/>
          <p:cNvSpPr>
            <a:spLocks noGrp="1"/>
          </p:cNvSpPr>
          <p:nvPr>
            <p:ph type="title"/>
          </p:nvPr>
        </p:nvSpPr>
        <p:spPr/>
        <p:txBody>
          <a:bodyPr/>
          <a:lstStyle/>
          <a:p>
            <a:r>
              <a:rPr lang="sv-SE" dirty="0" smtClean="0"/>
              <a:t>Bild 7</a:t>
            </a:r>
            <a:endParaRPr lang="sv-SE" dirty="0"/>
          </a:p>
        </p:txBody>
      </p:sp>
      <p:sp>
        <p:nvSpPr>
          <p:cNvPr id="4" name="Platshållare för innehåll 3"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387324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jordkl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hidden="1"/>
          <p:cNvSpPr>
            <a:spLocks noGrp="1"/>
          </p:cNvSpPr>
          <p:nvPr>
            <p:ph type="title"/>
          </p:nvPr>
        </p:nvSpPr>
        <p:spPr/>
        <p:txBody>
          <a:bodyPr/>
          <a:lstStyle/>
          <a:p>
            <a:r>
              <a:rPr lang="sv-SE" dirty="0" smtClean="0"/>
              <a:t>Bild 8</a:t>
            </a:r>
            <a:endParaRPr lang="sv-SE" dirty="0"/>
          </a:p>
        </p:txBody>
      </p:sp>
      <p:sp>
        <p:nvSpPr>
          <p:cNvPr id="4" name="Platshållare för innehåll 3"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21874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32692" y="188640"/>
            <a:ext cx="12673408" cy="1015663"/>
          </a:xfrm>
          <a:prstGeom prst="rect">
            <a:avLst/>
          </a:prstGeom>
          <a:noFill/>
        </p:spPr>
        <p:txBody>
          <a:bodyPr wrap="square" rtlCol="0">
            <a:spAutoFit/>
          </a:bodyPr>
          <a:lstStyle/>
          <a:p>
            <a:pPr algn="ctr">
              <a:defRPr/>
            </a:pPr>
            <a:r>
              <a:rPr lang="sv-SE" sz="6000" dirty="0" smtClean="0"/>
              <a:t>Var kan jag läsa mer?</a:t>
            </a:r>
            <a:endParaRPr lang="sv-SE" sz="6000" dirty="0"/>
          </a:p>
        </p:txBody>
      </p:sp>
      <p:sp>
        <p:nvSpPr>
          <p:cNvPr id="5" name="textruta 4"/>
          <p:cNvSpPr txBox="1"/>
          <p:nvPr/>
        </p:nvSpPr>
        <p:spPr>
          <a:xfrm>
            <a:off x="6672064" y="2708920"/>
            <a:ext cx="4680520" cy="1661993"/>
          </a:xfrm>
          <a:prstGeom prst="rect">
            <a:avLst/>
          </a:prstGeom>
          <a:noFill/>
        </p:spPr>
        <p:txBody>
          <a:bodyPr wrap="square" rtlCol="0">
            <a:spAutoFit/>
          </a:bodyPr>
          <a:lstStyle/>
          <a:p>
            <a:pPr marL="457200" lvl="0" indent="-457200">
              <a:buFont typeface="Arial" panose="020B0604020202020204" pitchFamily="34" charset="0"/>
              <a:buChar char="•"/>
            </a:pPr>
            <a:r>
              <a:rPr lang="sv-SE" sz="2800" u="sng" dirty="0">
                <a:hlinkClick r:id="rId4"/>
              </a:rPr>
              <a:t>1177</a:t>
            </a:r>
            <a:endParaRPr lang="sv-SE" sz="2800" dirty="0"/>
          </a:p>
          <a:p>
            <a:pPr marL="457200" lvl="0" indent="-457200">
              <a:buFont typeface="Arial" panose="020B0604020202020204" pitchFamily="34" charset="0"/>
              <a:buChar char="•"/>
            </a:pPr>
            <a:r>
              <a:rPr lang="sv-SE" sz="2800" u="sng" dirty="0">
                <a:hlinkClick r:id="rId5"/>
              </a:rPr>
              <a:t>Läkemedelsverket</a:t>
            </a:r>
            <a:endParaRPr lang="sv-SE" sz="2800" dirty="0"/>
          </a:p>
          <a:p>
            <a:pPr marL="457200" lvl="0" indent="-457200">
              <a:buFont typeface="Arial" panose="020B0604020202020204" pitchFamily="34" charset="0"/>
              <a:buChar char="•"/>
            </a:pPr>
            <a:r>
              <a:rPr lang="sv-SE" sz="2800" u="sng" dirty="0">
                <a:hlinkClick r:id="rId6"/>
              </a:rPr>
              <a:t>Folkhälsomyndigheten</a:t>
            </a:r>
            <a:endParaRPr lang="sv-SE" sz="2800" dirty="0"/>
          </a:p>
          <a:p>
            <a:pPr marL="285750" indent="-285750">
              <a:buFont typeface="Arial" panose="020B0604020202020204" pitchFamily="34" charset="0"/>
              <a:buChar char="•"/>
            </a:pPr>
            <a:endParaRPr lang="sv-SE" dirty="0"/>
          </a:p>
        </p:txBody>
      </p:sp>
      <p:pic>
        <p:nvPicPr>
          <p:cNvPr id="2" name="Bildobjekt 1" descr="stort frågeteck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08" y="1484784"/>
            <a:ext cx="8352928" cy="4698522"/>
          </a:xfrm>
          <a:prstGeom prst="rect">
            <a:avLst/>
          </a:prstGeom>
        </p:spPr>
      </p:pic>
      <p:sp>
        <p:nvSpPr>
          <p:cNvPr id="3" name="Rubrik 2" hidden="1"/>
          <p:cNvSpPr>
            <a:spLocks noGrp="1"/>
          </p:cNvSpPr>
          <p:nvPr>
            <p:ph type="title"/>
          </p:nvPr>
        </p:nvSpPr>
        <p:spPr/>
        <p:txBody>
          <a:bodyPr/>
          <a:lstStyle/>
          <a:p>
            <a:r>
              <a:rPr lang="sv-SE" dirty="0" smtClean="0"/>
              <a:t>Bild 9</a:t>
            </a:r>
            <a:endParaRPr lang="sv-SE" dirty="0"/>
          </a:p>
        </p:txBody>
      </p:sp>
      <p:sp>
        <p:nvSpPr>
          <p:cNvPr id="6" name="Platshållare för innehåll 5" hidden="1"/>
          <p:cNvSpPr>
            <a:spLocks noGrp="1"/>
          </p:cNvSpPr>
          <p:nvPr>
            <p:ph idx="1"/>
          </p:nvPr>
        </p:nvSpPr>
        <p:spPr/>
        <p:txBody>
          <a:bodyPr/>
          <a:lstStyle/>
          <a:p>
            <a:endParaRPr lang="sv-SE"/>
          </a:p>
        </p:txBody>
      </p:sp>
    </p:spTree>
    <p:custDataLst>
      <p:tags r:id="rId1"/>
    </p:custDataLst>
    <p:extLst>
      <p:ext uri="{BB962C8B-B14F-4D97-AF65-F5344CB8AC3E}">
        <p14:creationId xmlns:p14="http://schemas.microsoft.com/office/powerpoint/2010/main" val="312138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ARTICULATE_DESIGN_ID_FOHM SVE 2018" val="5fxQez7g"/>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HM Sve 2018">
  <a:themeElements>
    <a:clrScheme name="FoHM 2018">
      <a:dk1>
        <a:sysClr val="windowText" lastClr="000000"/>
      </a:dk1>
      <a:lt1>
        <a:sysClr val="window" lastClr="FFFFFF"/>
      </a:lt1>
      <a:dk2>
        <a:srgbClr val="A2A2A2"/>
      </a:dk2>
      <a:lt2>
        <a:srgbClr val="D8D8D8"/>
      </a:lt2>
      <a:accent1>
        <a:srgbClr val="E30613"/>
      </a:accent1>
      <a:accent2>
        <a:srgbClr val="951B81"/>
      </a:accent2>
      <a:accent3>
        <a:srgbClr val="009FE3"/>
      </a:accent3>
      <a:accent4>
        <a:srgbClr val="E6007E"/>
      </a:accent4>
      <a:accent5>
        <a:srgbClr val="95C11F"/>
      </a:accent5>
      <a:accent6>
        <a:srgbClr val="FF6600"/>
      </a:accent6>
      <a:hlink>
        <a:srgbClr val="005C9A"/>
      </a:hlink>
      <a:folHlink>
        <a:srgbClr val="005C9A"/>
      </a:folHlink>
    </a:clrScheme>
    <a:fontScheme name="FoHM 2018">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Blank.potx" id="{948AC633-5958-4BF2-B08E-8C16D3FAE157}" vid="{B4753ACA-4B81-4F75-9801-C277E6E8B86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652</Words>
  <Application>Microsoft Office PowerPoint</Application>
  <PresentationFormat>Bredbild</PresentationFormat>
  <Paragraphs>77</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Tahoma</vt:lpstr>
      <vt:lpstr>FoHM Sve 2018</vt:lpstr>
      <vt:lpstr>   Bilder som stöd för samtal om  vaccination mot HPV </vt:lpstr>
      <vt:lpstr>Instruktioner </vt:lpstr>
      <vt:lpstr>Bild 3</vt:lpstr>
      <vt:lpstr>Bild 4</vt:lpstr>
      <vt:lpstr>Bild 5</vt:lpstr>
      <vt:lpstr>Bild 6</vt:lpstr>
      <vt:lpstr>Bild 7</vt:lpstr>
      <vt:lpstr>Bild 8</vt:lpstr>
      <vt:lpstr>Bild 9</vt:lpstr>
      <vt:lpstr>Bild 10</vt:lpstr>
    </vt:vector>
  </TitlesOfParts>
  <Company>Folkhälsomyndigheten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Bilder som stöd för samtal om</dc:title>
  <dc:creator>Folkhälsomyndigheten</dc:creator>
  <cp:lastModifiedBy>Anders Burholm</cp:lastModifiedBy>
  <cp:revision>103</cp:revision>
  <cp:lastPrinted>2013-11-19T08:39:08Z</cp:lastPrinted>
  <dcterms:created xsi:type="dcterms:W3CDTF">2020-06-04T18:44:12Z</dcterms:created>
  <dcterms:modified xsi:type="dcterms:W3CDTF">2020-06-29T08:50:50Z</dcterms:modified>
  <cp:contentStatus>v1 20191101</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8EA1FC2E-CBED-4FAE-AB93-5AB4A195044C</vt:lpwstr>
  </property>
  <property fmtid="{D5CDD505-2E9C-101B-9397-08002B2CF9AE}" pid="3" name="ArticulatePath">
    <vt:lpwstr>bilder-stod-samtal-vaccination-hpv</vt:lpwstr>
  </property>
</Properties>
</file>