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drawings/drawing15.xml" ContentType="application/vnd.openxmlformats-officedocument.drawingml.chartshapes+xml"/>
  <Override PartName="/ppt/notesSlides/notesSlide20.xml" ContentType="application/vnd.openxmlformats-officedocument.presentationml.notesSlide+xml"/>
  <Override PartName="/ppt/charts/chart16.xml" ContentType="application/vnd.openxmlformats-officedocument.drawingml.chart+xml"/>
  <Override PartName="/ppt/drawings/drawing16.xml" ContentType="application/vnd.openxmlformats-officedocument.drawingml.chartshapes+xml"/>
  <Override PartName="/ppt/notesSlides/notesSlide21.xml" ContentType="application/vnd.openxmlformats-officedocument.presentationml.notesSlide+xml"/>
  <Override PartName="/ppt/charts/chart17.xml" ContentType="application/vnd.openxmlformats-officedocument.drawingml.chart+xml"/>
  <Override PartName="/ppt/drawings/drawing17.xml" ContentType="application/vnd.openxmlformats-officedocument.drawingml.chartshapes+xml"/>
  <Override PartName="/ppt/notesSlides/notesSlide22.xml" ContentType="application/vnd.openxmlformats-officedocument.presentationml.notesSlide+xml"/>
  <Override PartName="/ppt/charts/chart18.xml" ContentType="application/vnd.openxmlformats-officedocument.drawingml.chart+xml"/>
  <Override PartName="/ppt/theme/themeOverride3.xml" ContentType="application/vnd.openxmlformats-officedocument.themeOverride+xml"/>
  <Override PartName="/ppt/drawings/drawing18.xml" ContentType="application/vnd.openxmlformats-officedocument.drawingml.chartshapes+xml"/>
  <Override PartName="/ppt/notesSlides/notesSlide23.xml" ContentType="application/vnd.openxmlformats-officedocument.presentationml.notesSlide+xml"/>
  <Override PartName="/ppt/charts/chart19.xml" ContentType="application/vnd.openxmlformats-officedocument.drawingml.chart+xml"/>
  <Override PartName="/ppt/drawings/drawing19.xml" ContentType="application/vnd.openxmlformats-officedocument.drawingml.chartshapes+xml"/>
  <Override PartName="/ppt/notesSlides/notesSlide24.xml" ContentType="application/vnd.openxmlformats-officedocument.presentationml.notesSlide+xml"/>
  <Override PartName="/ppt/charts/chart20.xml" ContentType="application/vnd.openxmlformats-officedocument.drawingml.chart+xml"/>
  <Override PartName="/ppt/drawings/drawing20.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rawings/drawing21.xml" ContentType="application/vnd.openxmlformats-officedocument.drawingml.chartshapes+xml"/>
  <Override PartName="/ppt/notesSlides/notesSlide28.xml" ContentType="application/vnd.openxmlformats-officedocument.presentationml.notesSlide+xml"/>
  <Override PartName="/ppt/charts/chart22.xml" ContentType="application/vnd.openxmlformats-officedocument.drawingml.chart+xml"/>
  <Override PartName="/ppt/drawings/drawing2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3.xml" ContentType="application/vnd.openxmlformats-officedocument.drawingml.chart+xml"/>
  <Override PartName="/ppt/drawings/drawing23.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4.xml" ContentType="application/vnd.openxmlformats-officedocument.drawingml.chart+xml"/>
  <Override PartName="/ppt/theme/themeOverride5.xml" ContentType="application/vnd.openxmlformats-officedocument.themeOverride+xml"/>
  <Override PartName="/ppt/drawings/drawing24.xml" ContentType="application/vnd.openxmlformats-officedocument.drawingml.chartshapes+xml"/>
  <Override PartName="/ppt/notesSlides/notesSlide34.xml" ContentType="application/vnd.openxmlformats-officedocument.presentationml.notesSlide+xml"/>
  <Override PartName="/ppt/charts/chart25.xml" ContentType="application/vnd.openxmlformats-officedocument.drawingml.chart+xml"/>
  <Override PartName="/ppt/theme/themeOverride6.xml" ContentType="application/vnd.openxmlformats-officedocument.themeOverride+xml"/>
  <Override PartName="/ppt/drawings/drawing25.xml" ContentType="application/vnd.openxmlformats-officedocument.drawingml.chartshapes+xml"/>
  <Override PartName="/ppt/notesSlides/notesSlide35.xml" ContentType="application/vnd.openxmlformats-officedocument.presentationml.notesSlide+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ppt/drawings/drawing26.xml" ContentType="application/vnd.openxmlformats-officedocument.drawingml.chartshapes+xml"/>
  <Override PartName="/ppt/notesSlides/notesSlide36.xml" ContentType="application/vnd.openxmlformats-officedocument.presentationml.notesSlide+xml"/>
  <Override PartName="/ppt/charts/chart27.xml" ContentType="application/vnd.openxmlformats-officedocument.drawingml.chart+xml"/>
  <Override PartName="/ppt/theme/themeOverride8.xml" ContentType="application/vnd.openxmlformats-officedocument.themeOverride+xml"/>
  <Override PartName="/ppt/drawings/drawing27.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8.xml" ContentType="application/vnd.openxmlformats-officedocument.drawingml.chart+xml"/>
  <Override PartName="/ppt/theme/themeOverride9.xml" ContentType="application/vnd.openxmlformats-officedocument.themeOverride+xml"/>
  <Override PartName="/ppt/drawings/drawing28.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9.xml" ContentType="application/vnd.openxmlformats-officedocument.drawingml.chart+xml"/>
  <Override PartName="/ppt/theme/themeOverride10.xml" ContentType="application/vnd.openxmlformats-officedocument.themeOverride+xml"/>
  <Override PartName="/ppt/drawings/drawing29.xml" ContentType="application/vnd.openxmlformats-officedocument.drawingml.chartshapes+xml"/>
  <Override PartName="/ppt/notesSlides/notesSlide42.xml" ContentType="application/vnd.openxmlformats-officedocument.presentationml.notesSlide+xml"/>
  <Override PartName="/ppt/charts/chart3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1.xml" ContentType="application/vnd.openxmlformats-officedocument.themeOverride+xml"/>
  <Override PartName="/ppt/drawings/drawing30.xml" ContentType="application/vnd.openxmlformats-officedocument.drawingml.chartshapes+xml"/>
  <Override PartName="/ppt/notesSlides/notesSlide43.xml" ContentType="application/vnd.openxmlformats-officedocument.presentationml.notesSlide+xml"/>
  <Override PartName="/ppt/charts/chart3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2.xml" ContentType="application/vnd.openxmlformats-officedocument.themeOverride+xml"/>
  <Override PartName="/ppt/drawings/drawing31.xml" ContentType="application/vnd.openxmlformats-officedocument.drawingml.chartshapes+xml"/>
  <Override PartName="/ppt/notesSlides/notesSlide44.xml" ContentType="application/vnd.openxmlformats-officedocument.presentationml.notesSlide+xml"/>
  <Override PartName="/ppt/charts/chart3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3.xml" ContentType="application/vnd.openxmlformats-officedocument.themeOverride+xml"/>
  <Override PartName="/ppt/drawings/drawing32.xml" ContentType="application/vnd.openxmlformats-officedocument.drawingml.chartshapes+xml"/>
  <Override PartName="/ppt/notesSlides/notesSlide45.xml" ContentType="application/vnd.openxmlformats-officedocument.presentationml.notesSlide+xml"/>
  <Override PartName="/ppt/charts/chart33.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3.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4.xml" ContentType="application/vnd.openxmlformats-officedocument.themeOverride+xml"/>
  <Override PartName="/ppt/drawings/drawing34.xml" ContentType="application/vnd.openxmlformats-officedocument.drawingml.chartshapes+xml"/>
  <Override PartName="/ppt/notesSlides/notesSlide48.xml" ContentType="application/vnd.openxmlformats-officedocument.presentationml.notesSlide+xml"/>
  <Override PartName="/ppt/charts/chart35.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5.xml" ContentType="application/vnd.openxmlformats-officedocument.themeOverride+xml"/>
  <Override PartName="/ppt/drawings/drawing35.xml" ContentType="application/vnd.openxmlformats-officedocument.drawingml.chartshapes+xml"/>
  <Override PartName="/ppt/notesSlides/notesSlide49.xml" ContentType="application/vnd.openxmlformats-officedocument.presentationml.notesSlide+xml"/>
  <Override PartName="/ppt/charts/chart36.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drawings/drawing36.xml" ContentType="application/vnd.openxmlformats-officedocument.drawingml.chartshapes+xml"/>
  <Override PartName="/ppt/notesSlides/notesSlide50.xml" ContentType="application/vnd.openxmlformats-officedocument.presentationml.notesSlide+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7.xml" ContentType="application/vnd.openxmlformats-officedocument.themeOverride+xml"/>
  <Override PartName="/ppt/drawings/drawing37.xml" ContentType="application/vnd.openxmlformats-officedocument.drawingml.chartshapes+xml"/>
  <Override PartName="/ppt/notesSlides/notesSlide51.xml" ContentType="application/vnd.openxmlformats-officedocument.presentationml.notesSlide+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8.xml" ContentType="application/vnd.openxmlformats-officedocument.themeOverride+xml"/>
  <Override PartName="/ppt/drawings/drawing38.xml" ContentType="application/vnd.openxmlformats-officedocument.drawingml.chartshapes+xml"/>
  <Override PartName="/ppt/notesSlides/notesSlide52.xml" ContentType="application/vnd.openxmlformats-officedocument.presentationml.notesSlide+xml"/>
  <Override PartName="/ppt/charts/chart3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9.xml" ContentType="application/vnd.openxmlformats-officedocument.themeOverride+xml"/>
  <Override PartName="/ppt/drawings/drawing39.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0.xml" ContentType="application/vnd.openxmlformats-officedocument.themeOverride+xml"/>
  <Override PartName="/ppt/drawings/drawing40.xml" ContentType="application/vnd.openxmlformats-officedocument.drawingml.chartshapes+xml"/>
  <Override PartName="/ppt/notesSlides/notesSlide55.xml" ContentType="application/vnd.openxmlformats-officedocument.presentationml.notesSlide+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1.xml" ContentType="application/vnd.openxmlformats-officedocument.themeOverride+xml"/>
  <Override PartName="/ppt/drawings/drawing41.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2.xml" ContentType="application/vnd.openxmlformats-officedocument.themeOverride+xml"/>
  <Override PartName="/ppt/drawings/drawing42.xml" ContentType="application/vnd.openxmlformats-officedocument.drawingml.chartshapes+xml"/>
  <Override PartName="/ppt/notesSlides/notesSlide58.xml" ContentType="application/vnd.openxmlformats-officedocument.presentationml.notesSlid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3.xml" ContentType="application/vnd.openxmlformats-officedocument.themeOverride+xml"/>
  <Override PartName="/ppt/drawings/drawing43.xml" ContentType="application/vnd.openxmlformats-officedocument.drawingml.chartshapes+xml"/>
  <Override PartName="/ppt/notesSlides/notesSlide59.xml" ContentType="application/vnd.openxmlformats-officedocument.presentationml.notesSlide+xml"/>
  <Override PartName="/ppt/charts/chart4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4.xml" ContentType="application/vnd.openxmlformats-officedocument.themeOverride+xml"/>
  <Override PartName="/ppt/drawings/drawing44.xml" ContentType="application/vnd.openxmlformats-officedocument.drawingml.chartshapes+xml"/>
  <Override PartName="/ppt/notesSlides/notesSlide60.xml" ContentType="application/vnd.openxmlformats-officedocument.presentationml.notesSlide+xml"/>
  <Override PartName="/ppt/charts/chart45.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5.xml" ContentType="application/vnd.openxmlformats-officedocument.themeOverride+xml"/>
  <Override PartName="/ppt/drawings/drawing45.xml" ContentType="application/vnd.openxmlformats-officedocument.drawingml.chartshapes+xml"/>
  <Override PartName="/ppt/notesSlides/notesSlide61.xml" ContentType="application/vnd.openxmlformats-officedocument.presentationml.notesSlide+xml"/>
  <Override PartName="/ppt/charts/chart46.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6.xml" ContentType="application/vnd.openxmlformats-officedocument.themeOverride+xml"/>
  <Override PartName="/ppt/drawings/drawing46.xml" ContentType="application/vnd.openxmlformats-officedocument.drawingml.chartshapes+xml"/>
  <Override PartName="/ppt/notesSlides/notesSlide62.xml" ContentType="application/vnd.openxmlformats-officedocument.presentationml.notesSlide+xml"/>
  <Override PartName="/ppt/charts/chart47.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7.xml" ContentType="application/vnd.openxmlformats-officedocument.themeOverride+xml"/>
  <Override PartName="/ppt/drawings/drawing47.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48.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8.xml" ContentType="application/vnd.openxmlformats-officedocument.themeOverride+xml"/>
  <Override PartName="/ppt/drawings/drawing48.xml" ContentType="application/vnd.openxmlformats-officedocument.drawingml.chartshape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49.xml" ContentType="application/vnd.openxmlformats-officedocument.drawingml.chart+xml"/>
  <Override PartName="/ppt/theme/themeOverride29.xml" ContentType="application/vnd.openxmlformats-officedocument.themeOverride+xml"/>
  <Override PartName="/ppt/drawings/drawing49.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50.xml" ContentType="application/vnd.openxmlformats-officedocument.drawingml.chart+xml"/>
  <Override PartName="/ppt/theme/themeOverride30.xml" ContentType="application/vnd.openxmlformats-officedocument.themeOverride+xml"/>
  <Override PartName="/ppt/drawings/drawing50.xml" ContentType="application/vnd.openxmlformats-officedocument.drawingml.chartshape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1.xml" ContentType="application/vnd.openxmlformats-officedocument.drawingml.chart+xml"/>
  <Override PartName="/ppt/theme/themeOverride31.xml" ContentType="application/vnd.openxmlformats-officedocument.themeOverride+xml"/>
  <Override PartName="/ppt/drawings/drawing51.xml" ContentType="application/vnd.openxmlformats-officedocument.drawingml.chartshapes+xml"/>
  <Override PartName="/ppt/notesSlides/notesSlide73.xml" ContentType="application/vnd.openxmlformats-officedocument.presentationml.notesSlide+xml"/>
  <Override PartName="/ppt/charts/chart52.xml" ContentType="application/vnd.openxmlformats-officedocument.drawingml.chart+xml"/>
  <Override PartName="/ppt/theme/themeOverride32.xml" ContentType="application/vnd.openxmlformats-officedocument.themeOverride+xml"/>
  <Override PartName="/ppt/drawings/drawing52.xml" ContentType="application/vnd.openxmlformats-officedocument.drawingml.chartshapes+xml"/>
  <Override PartName="/ppt/notesSlides/notesSlide74.xml" ContentType="application/vnd.openxmlformats-officedocument.presentationml.notesSlide+xml"/>
  <Override PartName="/ppt/charts/chart53.xml" ContentType="application/vnd.openxmlformats-officedocument.drawingml.chart+xml"/>
  <Override PartName="/ppt/theme/themeOverride33.xml" ContentType="application/vnd.openxmlformats-officedocument.themeOverride+xml"/>
  <Override PartName="/ppt/drawings/drawing53.xml" ContentType="application/vnd.openxmlformats-officedocument.drawingml.chartshapes+xml"/>
  <Override PartName="/ppt/notesSlides/notesSlide75.xml" ContentType="application/vnd.openxmlformats-officedocument.presentationml.notesSlide+xml"/>
  <Override PartName="/ppt/charts/chart54.xml" ContentType="application/vnd.openxmlformats-officedocument.drawingml.chart+xml"/>
  <Override PartName="/ppt/theme/themeOverride34.xml" ContentType="application/vnd.openxmlformats-officedocument.themeOverride+xml"/>
  <Override PartName="/ppt/drawings/drawing54.xml" ContentType="application/vnd.openxmlformats-officedocument.drawingml.chartshapes+xml"/>
  <Override PartName="/ppt/notesSlides/notesSlide76.xml" ContentType="application/vnd.openxmlformats-officedocument.presentationml.notesSlide+xml"/>
  <Override PartName="/ppt/charts/chart55.xml" ContentType="application/vnd.openxmlformats-officedocument.drawingml.chart+xml"/>
  <Override PartName="/ppt/theme/themeOverride35.xml" ContentType="application/vnd.openxmlformats-officedocument.themeOverride+xml"/>
  <Override PartName="/ppt/drawings/drawing55.xml" ContentType="application/vnd.openxmlformats-officedocument.drawingml.chartshapes+xml"/>
  <Override PartName="/ppt/notesSlides/notesSlide77.xml" ContentType="application/vnd.openxmlformats-officedocument.presentationml.notesSlide+xml"/>
  <Override PartName="/ppt/charts/chart56.xml" ContentType="application/vnd.openxmlformats-officedocument.drawingml.chart+xml"/>
  <Override PartName="/ppt/theme/themeOverride36.xml" ContentType="application/vnd.openxmlformats-officedocument.themeOverride+xml"/>
  <Override PartName="/ppt/drawings/drawing56.xml" ContentType="application/vnd.openxmlformats-officedocument.drawingml.chartshape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91"/>
  </p:notesMasterIdLst>
  <p:handoutMasterIdLst>
    <p:handoutMasterId r:id="rId92"/>
  </p:handoutMasterIdLst>
  <p:sldIdLst>
    <p:sldId id="256" r:id="rId3"/>
    <p:sldId id="262" r:id="rId4"/>
    <p:sldId id="264" r:id="rId5"/>
    <p:sldId id="265" r:id="rId6"/>
    <p:sldId id="266" r:id="rId7"/>
    <p:sldId id="267" r:id="rId8"/>
    <p:sldId id="268" r:id="rId9"/>
    <p:sldId id="269" r:id="rId10"/>
    <p:sldId id="270" r:id="rId11"/>
    <p:sldId id="271" r:id="rId12"/>
    <p:sldId id="274" r:id="rId13"/>
    <p:sldId id="275" r:id="rId14"/>
    <p:sldId id="276" r:id="rId15"/>
    <p:sldId id="277" r:id="rId16"/>
    <p:sldId id="278" r:id="rId17"/>
    <p:sldId id="280" r:id="rId18"/>
    <p:sldId id="281" r:id="rId19"/>
    <p:sldId id="282" r:id="rId20"/>
    <p:sldId id="279" r:id="rId21"/>
    <p:sldId id="273"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8" r:id="rId45"/>
    <p:sldId id="347" r:id="rId46"/>
    <p:sldId id="346" r:id="rId47"/>
    <p:sldId id="345" r:id="rId48"/>
    <p:sldId id="309" r:id="rId49"/>
    <p:sldId id="310" r:id="rId50"/>
    <p:sldId id="311" r:id="rId51"/>
    <p:sldId id="350" r:id="rId52"/>
    <p:sldId id="349" r:id="rId53"/>
    <p:sldId id="348" r:id="rId54"/>
    <p:sldId id="312" r:id="rId55"/>
    <p:sldId id="313" r:id="rId56"/>
    <p:sldId id="314" r:id="rId57"/>
    <p:sldId id="315" r:id="rId58"/>
    <p:sldId id="316" r:id="rId59"/>
    <p:sldId id="317" r:id="rId60"/>
    <p:sldId id="318" r:id="rId61"/>
    <p:sldId id="319" r:id="rId62"/>
    <p:sldId id="320" r:id="rId63"/>
    <p:sldId id="321" r:id="rId64"/>
    <p:sldId id="352"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3" r:id="rId86"/>
    <p:sldId id="342" r:id="rId87"/>
    <p:sldId id="344" r:id="rId88"/>
    <p:sldId id="353" r:id="rId89"/>
    <p:sldId id="354" r:id="rId90"/>
  </p:sldIdLst>
  <p:sldSz cx="9144000" cy="6858000" type="screen4x3"/>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p15:clr>
            <a:srgbClr val="A4A3A4"/>
          </p15:clr>
        </p15:guide>
        <p15:guide id="2" orient="horz" pos="801" userDrawn="1">
          <p15:clr>
            <a:srgbClr val="A4A3A4"/>
          </p15:clr>
        </p15:guide>
        <p15:guide id="4" pos="4468">
          <p15:clr>
            <a:srgbClr val="A4A3A4"/>
          </p15:clr>
        </p15:guide>
        <p15:guide id="5" pos="451" userDrawn="1">
          <p15:clr>
            <a:srgbClr val="A4A3A4"/>
          </p15:clr>
        </p15:guide>
        <p15:guide id="6" pos="5326" userDrawn="1">
          <p15:clr>
            <a:srgbClr val="A4A3A4"/>
          </p15:clr>
        </p15:guide>
        <p15:guide id="7" orient="horz" pos="3398"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6421" autoAdjust="0"/>
  </p:normalViewPr>
  <p:slideViewPr>
    <p:cSldViewPr showGuides="1">
      <p:cViewPr varScale="1">
        <p:scale>
          <a:sx n="100" d="100"/>
          <a:sy n="100" d="100"/>
        </p:scale>
        <p:origin x="1842" y="96"/>
      </p:cViewPr>
      <p:guideLst>
        <p:guide orient="horz" pos="4020"/>
        <p:guide orient="horz" pos="801"/>
        <p:guide pos="4468"/>
        <p:guide pos="451"/>
        <p:guide pos="5326"/>
        <p:guide orient="horz" pos="339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9" d="100"/>
          <a:sy n="79" d="100"/>
        </p:scale>
        <p:origin x="3966"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kalkylblad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kalkylblad10.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kalkylblad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kalkylblad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kalkylblad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kalkylblad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kalkylblad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kalkylblad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kalkylblad17.xlsx"/></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kalkylblad18.xlsx"/><Relationship Id="rId1" Type="http://schemas.openxmlformats.org/officeDocument/2006/relationships/themeOverride" Target="../theme/themeOverride3.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kalkylblad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kalkylblad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kalkylblad20.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1.xml"/><Relationship Id="rId4" Type="http://schemas.openxmlformats.org/officeDocument/2006/relationships/package" Target="../embeddings/Microsoft_Excel-kalkylblad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kalkylblad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kalkylblad23.xlsx"/></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kalkylblad24.xlsx"/><Relationship Id="rId1" Type="http://schemas.openxmlformats.org/officeDocument/2006/relationships/themeOverride" Target="../theme/themeOverride5.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kalkylblad25.xlsx"/><Relationship Id="rId1" Type="http://schemas.openxmlformats.org/officeDocument/2006/relationships/themeOverride" Target="../theme/themeOverride6.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6.xml"/><Relationship Id="rId4" Type="http://schemas.openxmlformats.org/officeDocument/2006/relationships/package" Target="../embeddings/Microsoft_Excel-kalkylblad26.xlsx"/></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kalkylblad27.xlsx"/><Relationship Id="rId1" Type="http://schemas.openxmlformats.org/officeDocument/2006/relationships/themeOverride" Target="../theme/themeOverride8.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Microsoft_Excel-kalkylblad28.xlsx"/><Relationship Id="rId1" Type="http://schemas.openxmlformats.org/officeDocument/2006/relationships/themeOverride" Target="../theme/themeOverride9.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Microsoft_Excel-kalkylblad29.xlsx"/><Relationship Id="rId1" Type="http://schemas.openxmlformats.org/officeDocument/2006/relationships/themeOverride" Target="../theme/themeOverride10.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kalkylblad3.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0.xml"/><Relationship Id="rId4" Type="http://schemas.openxmlformats.org/officeDocument/2006/relationships/package" Target="../embeddings/Microsoft_Excel-kalkylblad30.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1.xml"/><Relationship Id="rId4" Type="http://schemas.openxmlformats.org/officeDocument/2006/relationships/package" Target="../embeddings/Microsoft_Excel-kalkylblad31.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2.xml"/><Relationship Id="rId4" Type="http://schemas.openxmlformats.org/officeDocument/2006/relationships/package" Target="../embeddings/Microsoft_Excel-kalkylblad32.xlsx"/></Relationships>
</file>

<file path=ppt/charts/_rels/chart33.xml.rels><?xml version="1.0" encoding="UTF-8" standalone="yes"?>
<Relationships xmlns="http://schemas.openxmlformats.org/package/2006/relationships"><Relationship Id="rId3" Type="http://schemas.openxmlformats.org/officeDocument/2006/relationships/oleObject" Target="file:///\\fohm.local\Public\Common\EU\EU-AV\Kunskapsunderlag\SWEDRES\SWEDRES%202014%20produceras%202015\underlag%20till%20ppt\Excelfiler%202%20Notifiable%20diseases\Fig%202.1.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4.xml"/><Relationship Id="rId4"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35.xml"/><Relationship Id="rId4"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36.xml"/><Relationship Id="rId4"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37.xml"/><Relationship Id="rId4"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38.xml"/><Relationship Id="rId4"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39.xml"/><Relationship Id="rId4"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kalkylblad4.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40.xml"/><Relationship Id="rId4"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41.xml"/><Relationship Id="rId4"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42.xml"/><Relationship Id="rId4"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43.xml"/><Relationship Id="rId4"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44.xml"/><Relationship Id="rId4"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45.xml"/><Relationship Id="rId4"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46.xml"/><Relationship Id="rId4"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47.xml"/><Relationship Id="rId4"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48.xml"/><Relationship Id="rId4"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49.xml"/><Relationship Id="rId2" Type="http://schemas.openxmlformats.org/officeDocument/2006/relationships/package" Target="../embeddings/Microsoft_Excel-kalkylblad48.xlsx"/><Relationship Id="rId1" Type="http://schemas.openxmlformats.org/officeDocument/2006/relationships/themeOverride" Target="../theme/themeOverride29.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kalkylblad5.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50.xml"/><Relationship Id="rId2" Type="http://schemas.openxmlformats.org/officeDocument/2006/relationships/package" Target="../embeddings/Microsoft_Excel-kalkylblad49.xlsx"/><Relationship Id="rId1" Type="http://schemas.openxmlformats.org/officeDocument/2006/relationships/themeOverride" Target="../theme/themeOverride30.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51.xml"/><Relationship Id="rId2" Type="http://schemas.openxmlformats.org/officeDocument/2006/relationships/package" Target="../embeddings/Microsoft_Excel-kalkylblad50.xlsx"/><Relationship Id="rId1" Type="http://schemas.openxmlformats.org/officeDocument/2006/relationships/themeOverride" Target="../theme/themeOverride3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52.xml"/><Relationship Id="rId2" Type="http://schemas.openxmlformats.org/officeDocument/2006/relationships/package" Target="../embeddings/Microsoft_Excel-kalkylblad51.xlsx"/><Relationship Id="rId1" Type="http://schemas.openxmlformats.org/officeDocument/2006/relationships/themeOverride" Target="../theme/themeOverride32.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3.xml"/><Relationship Id="rId2" Type="http://schemas.openxmlformats.org/officeDocument/2006/relationships/package" Target="../embeddings/Microsoft_Excel-kalkylblad52.xlsx"/><Relationship Id="rId1" Type="http://schemas.openxmlformats.org/officeDocument/2006/relationships/themeOverride" Target="../theme/themeOverride33.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54.xml"/><Relationship Id="rId2" Type="http://schemas.openxmlformats.org/officeDocument/2006/relationships/package" Target="../embeddings/Microsoft_Excel-kalkylblad53.xlsx"/><Relationship Id="rId1" Type="http://schemas.openxmlformats.org/officeDocument/2006/relationships/themeOverride" Target="../theme/themeOverride34.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55.xml"/><Relationship Id="rId2" Type="http://schemas.openxmlformats.org/officeDocument/2006/relationships/package" Target="../embeddings/Microsoft_Excel-kalkylblad54.xlsx"/><Relationship Id="rId1" Type="http://schemas.openxmlformats.org/officeDocument/2006/relationships/themeOverride" Target="../theme/themeOverride35.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56.xml"/><Relationship Id="rId2" Type="http://schemas.openxmlformats.org/officeDocument/2006/relationships/package" Target="../embeddings/Microsoft_Excel-kalkylblad55.xlsx"/><Relationship Id="rId1" Type="http://schemas.openxmlformats.org/officeDocument/2006/relationships/themeOverride" Target="../theme/themeOverride36.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kalkylblad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kalkylblad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kalkylblad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kalkylblad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16482939632544E-2"/>
          <c:y val="3.304420091186383E-2"/>
          <c:w val="0.87516850393700785"/>
          <c:h val="0.67937706217279414"/>
        </c:manualLayout>
      </c:layout>
      <c:barChart>
        <c:barDir val="col"/>
        <c:grouping val="stacked"/>
        <c:varyColors val="0"/>
        <c:ser>
          <c:idx val="0"/>
          <c:order val="0"/>
          <c:tx>
            <c:strRef>
              <c:f>Blad1!$B$2</c:f>
              <c:strCache>
                <c:ptCount val="1"/>
                <c:pt idx="0">
                  <c:v>Outpatient care</c:v>
                </c:pt>
              </c:strCache>
            </c:strRef>
          </c:tx>
          <c:spPr>
            <a:solidFill>
              <a:schemeClr val="accent1"/>
            </a:solidFill>
            <a:ln>
              <a:noFill/>
            </a:ln>
            <a:effectLst/>
          </c:spPr>
          <c:invertIfNegative val="0"/>
          <c:cat>
            <c:strRef>
              <c:f>Blad1!$A$3:$A$23</c:f>
              <c:strCache>
                <c:ptCount val="21"/>
                <c:pt idx="0">
                  <c:v> Stockholm</c:v>
                </c:pt>
                <c:pt idx="1">
                  <c:v> Uppsala</c:v>
                </c:pt>
                <c:pt idx="2">
                  <c:v> Skåne</c:v>
                </c:pt>
                <c:pt idx="3">
                  <c:v> Örebro</c:v>
                </c:pt>
                <c:pt idx="4">
                  <c:v> Blekinge</c:v>
                </c:pt>
                <c:pt idx="5">
                  <c:v> Västra Götaland</c:v>
                </c:pt>
                <c:pt idx="6">
                  <c:v> Västmanland</c:v>
                </c:pt>
                <c:pt idx="7">
                  <c:v> Gotland</c:v>
                </c:pt>
                <c:pt idx="8">
                  <c:v> Kronoberg</c:v>
                </c:pt>
                <c:pt idx="9">
                  <c:v> Södermanland</c:v>
                </c:pt>
                <c:pt idx="10">
                  <c:v> Värmland</c:v>
                </c:pt>
                <c:pt idx="11">
                  <c:v> Halland</c:v>
                </c:pt>
                <c:pt idx="12">
                  <c:v> Östergötland</c:v>
                </c:pt>
                <c:pt idx="13">
                  <c:v> Kalmar</c:v>
                </c:pt>
                <c:pt idx="14">
                  <c:v> Norrbotten</c:v>
                </c:pt>
                <c:pt idx="15">
                  <c:v> Dalarna</c:v>
                </c:pt>
                <c:pt idx="16">
                  <c:v> Gävleborg</c:v>
                </c:pt>
                <c:pt idx="17">
                  <c:v> Västernorrland</c:v>
                </c:pt>
                <c:pt idx="18">
                  <c:v> Västerbotten</c:v>
                </c:pt>
                <c:pt idx="19">
                  <c:v> Jönköping</c:v>
                </c:pt>
                <c:pt idx="20">
                  <c:v> Jämtland</c:v>
                </c:pt>
              </c:strCache>
            </c:strRef>
          </c:cat>
          <c:val>
            <c:numRef>
              <c:f>Blad1!$B$3:$B$23</c:f>
              <c:numCache>
                <c:formatCode>General</c:formatCode>
                <c:ptCount val="21"/>
                <c:pt idx="0">
                  <c:v>12.4774407828204</c:v>
                </c:pt>
                <c:pt idx="1">
                  <c:v>12.0734242546812</c:v>
                </c:pt>
                <c:pt idx="2">
                  <c:v>11.8923242334878</c:v>
                </c:pt>
                <c:pt idx="3">
                  <c:v>11.159091689072101</c:v>
                </c:pt>
                <c:pt idx="4">
                  <c:v>10.982586094971699</c:v>
                </c:pt>
                <c:pt idx="5">
                  <c:v>10.9421308524841</c:v>
                </c:pt>
                <c:pt idx="6">
                  <c:v>11.0891824426303</c:v>
                </c:pt>
                <c:pt idx="7">
                  <c:v>10.9805339544421</c:v>
                </c:pt>
                <c:pt idx="8">
                  <c:v>10.266108823728301</c:v>
                </c:pt>
                <c:pt idx="9">
                  <c:v>10.709845366352701</c:v>
                </c:pt>
                <c:pt idx="10">
                  <c:v>10.584705201667299</c:v>
                </c:pt>
                <c:pt idx="11">
                  <c:v>10.8237480423513</c:v>
                </c:pt>
                <c:pt idx="12">
                  <c:v>10.4833219785036</c:v>
                </c:pt>
                <c:pt idx="13">
                  <c:v>10.4190966427186</c:v>
                </c:pt>
                <c:pt idx="14">
                  <c:v>10.082531506146401</c:v>
                </c:pt>
                <c:pt idx="15">
                  <c:v>10.0792058786326</c:v>
                </c:pt>
                <c:pt idx="16">
                  <c:v>9.9446168971619606</c:v>
                </c:pt>
                <c:pt idx="17">
                  <c:v>9.9410786254168304</c:v>
                </c:pt>
                <c:pt idx="18">
                  <c:v>9.2752881564075604</c:v>
                </c:pt>
                <c:pt idx="19">
                  <c:v>9.5689658293976905</c:v>
                </c:pt>
                <c:pt idx="20">
                  <c:v>8.9709208090902006</c:v>
                </c:pt>
              </c:numCache>
            </c:numRef>
          </c:val>
        </c:ser>
        <c:ser>
          <c:idx val="1"/>
          <c:order val="1"/>
          <c:tx>
            <c:strRef>
              <c:f>Blad1!$C$2</c:f>
              <c:strCache>
                <c:ptCount val="1"/>
                <c:pt idx="0">
                  <c:v>Hospital care</c:v>
                </c:pt>
              </c:strCache>
            </c:strRef>
          </c:tx>
          <c:spPr>
            <a:solidFill>
              <a:schemeClr val="accent2"/>
            </a:solidFill>
            <a:ln>
              <a:noFill/>
            </a:ln>
            <a:effectLst/>
          </c:spPr>
          <c:invertIfNegative val="0"/>
          <c:cat>
            <c:strRef>
              <c:f>Blad1!$A$3:$A$23</c:f>
              <c:strCache>
                <c:ptCount val="21"/>
                <c:pt idx="0">
                  <c:v> Stockholm</c:v>
                </c:pt>
                <c:pt idx="1">
                  <c:v> Uppsala</c:v>
                </c:pt>
                <c:pt idx="2">
                  <c:v> Skåne</c:v>
                </c:pt>
                <c:pt idx="3">
                  <c:v> Örebro</c:v>
                </c:pt>
                <c:pt idx="4">
                  <c:v> Blekinge</c:v>
                </c:pt>
                <c:pt idx="5">
                  <c:v> Västra Götaland</c:v>
                </c:pt>
                <c:pt idx="6">
                  <c:v> Västmanland</c:v>
                </c:pt>
                <c:pt idx="7">
                  <c:v> Gotland</c:v>
                </c:pt>
                <c:pt idx="8">
                  <c:v> Kronoberg</c:v>
                </c:pt>
                <c:pt idx="9">
                  <c:v> Södermanland</c:v>
                </c:pt>
                <c:pt idx="10">
                  <c:v> Värmland</c:v>
                </c:pt>
                <c:pt idx="11">
                  <c:v> Halland</c:v>
                </c:pt>
                <c:pt idx="12">
                  <c:v> Östergötland</c:v>
                </c:pt>
                <c:pt idx="13">
                  <c:v> Kalmar</c:v>
                </c:pt>
                <c:pt idx="14">
                  <c:v> Norrbotten</c:v>
                </c:pt>
                <c:pt idx="15">
                  <c:v> Dalarna</c:v>
                </c:pt>
                <c:pt idx="16">
                  <c:v> Gävleborg</c:v>
                </c:pt>
                <c:pt idx="17">
                  <c:v> Västernorrland</c:v>
                </c:pt>
                <c:pt idx="18">
                  <c:v> Västerbotten</c:v>
                </c:pt>
                <c:pt idx="19">
                  <c:v> Jönköping</c:v>
                </c:pt>
                <c:pt idx="20">
                  <c:v> Jämtland</c:v>
                </c:pt>
              </c:strCache>
            </c:strRef>
          </c:cat>
          <c:val>
            <c:numRef>
              <c:f>Blad1!$C$3:$C$23</c:f>
              <c:numCache>
                <c:formatCode>General</c:formatCode>
                <c:ptCount val="21"/>
                <c:pt idx="0">
                  <c:v>1.5740340553872201</c:v>
                </c:pt>
                <c:pt idx="1">
                  <c:v>1.7233737943125</c:v>
                </c:pt>
                <c:pt idx="2">
                  <c:v>1.54265164258485</c:v>
                </c:pt>
                <c:pt idx="3">
                  <c:v>1.79728509907081</c:v>
                </c:pt>
                <c:pt idx="4">
                  <c:v>1.6431246654526299</c:v>
                </c:pt>
                <c:pt idx="5">
                  <c:v>1.65285274255043</c:v>
                </c:pt>
                <c:pt idx="6">
                  <c:v>1.4693232098115501</c:v>
                </c:pt>
                <c:pt idx="7">
                  <c:v>1.42835197769914</c:v>
                </c:pt>
                <c:pt idx="8">
                  <c:v>2.0297202802321199</c:v>
                </c:pt>
                <c:pt idx="9">
                  <c:v>1.461511813649</c:v>
                </c:pt>
                <c:pt idx="10">
                  <c:v>1.47688796980463</c:v>
                </c:pt>
                <c:pt idx="11">
                  <c:v>1.2098432800638601</c:v>
                </c:pt>
                <c:pt idx="12">
                  <c:v>1.5146522981766599</c:v>
                </c:pt>
                <c:pt idx="13">
                  <c:v>1.4814992875803299</c:v>
                </c:pt>
                <c:pt idx="14">
                  <c:v>1.61643462171206</c:v>
                </c:pt>
                <c:pt idx="15">
                  <c:v>1.55714848756156</c:v>
                </c:pt>
                <c:pt idx="16">
                  <c:v>1.58318553150261</c:v>
                </c:pt>
                <c:pt idx="17">
                  <c:v>1.3370129870544201</c:v>
                </c:pt>
                <c:pt idx="18">
                  <c:v>1.76887959064016</c:v>
                </c:pt>
                <c:pt idx="19">
                  <c:v>1.3486750000000001</c:v>
                </c:pt>
                <c:pt idx="20">
                  <c:v>1.5141961250060001</c:v>
                </c:pt>
              </c:numCache>
            </c:numRef>
          </c:val>
        </c:ser>
        <c:dLbls>
          <c:showLegendKey val="0"/>
          <c:showVal val="0"/>
          <c:showCatName val="0"/>
          <c:showSerName val="0"/>
          <c:showPercent val="0"/>
          <c:showBubbleSize val="0"/>
        </c:dLbls>
        <c:gapWidth val="150"/>
        <c:overlap val="100"/>
        <c:axId val="307800184"/>
        <c:axId val="307798616"/>
      </c:barChart>
      <c:catAx>
        <c:axId val="30780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07798616"/>
        <c:crosses val="autoZero"/>
        <c:auto val="1"/>
        <c:lblAlgn val="ctr"/>
        <c:lblOffset val="100"/>
        <c:noMultiLvlLbl val="0"/>
      </c:catAx>
      <c:valAx>
        <c:axId val="307798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DDD/1000 inhabitants and day</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07800184"/>
        <c:crosses val="autoZero"/>
        <c:crossBetween val="between"/>
      </c:valAx>
      <c:spPr>
        <a:noFill/>
        <a:ln>
          <a:noFill/>
        </a:ln>
        <a:effectLst/>
      </c:spPr>
    </c:plotArea>
    <c:legend>
      <c:legendPos val="b"/>
      <c:layout>
        <c:manualLayout>
          <c:xMode val="edge"/>
          <c:yMode val="edge"/>
          <c:x val="0.25944181977252845"/>
          <c:y val="0.92110658003708767"/>
          <c:w val="0.33444951881014873"/>
          <c:h val="5.57624793246077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Figur!$A$4</c:f>
              <c:strCache>
                <c:ptCount val="1"/>
                <c:pt idx="0">
                  <c:v>ECAS indikator* (procentuell skillnad i förskrivning mellan vinter- och sommarsäsong)</c:v>
                </c:pt>
              </c:strCache>
            </c:strRef>
          </c:tx>
          <c:spPr>
            <a:ln w="28575" cap="rnd">
              <a:solidFill>
                <a:schemeClr val="accent1"/>
              </a:solidFill>
              <a:round/>
            </a:ln>
            <a:effectLst/>
          </c:spPr>
          <c:invertIfNegative val="0"/>
          <c:trendline>
            <c:spPr>
              <a:ln>
                <a:solidFill>
                  <a:srgbClr val="FF0000"/>
                </a:solidFill>
              </a:ln>
            </c:spPr>
            <c:trendlineType val="linear"/>
            <c:dispRSqr val="0"/>
            <c:dispEq val="0"/>
          </c:trendline>
          <c:cat>
            <c:strRef>
              <c:f>Figur!$B$3:$O$3</c:f>
              <c:strCache>
                <c:ptCount val="14"/>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strCache>
            </c:strRef>
          </c:cat>
          <c:val>
            <c:numRef>
              <c:f>Figur!$B$4:$O$4</c:f>
              <c:numCache>
                <c:formatCode>General</c:formatCode>
                <c:ptCount val="14"/>
                <c:pt idx="0">
                  <c:v>15.159304806368556</c:v>
                </c:pt>
                <c:pt idx="1">
                  <c:v>15.603701098628541</c:v>
                </c:pt>
                <c:pt idx="2">
                  <c:v>18.058073966549991</c:v>
                </c:pt>
                <c:pt idx="3">
                  <c:v>11.529567984813859</c:v>
                </c:pt>
                <c:pt idx="4">
                  <c:v>11.321519275844016</c:v>
                </c:pt>
                <c:pt idx="5">
                  <c:v>14.205669087514616</c:v>
                </c:pt>
                <c:pt idx="6">
                  <c:v>20.097286291767279</c:v>
                </c:pt>
                <c:pt idx="7">
                  <c:v>14.091171527715417</c:v>
                </c:pt>
                <c:pt idx="8">
                  <c:v>12.941360321187179</c:v>
                </c:pt>
                <c:pt idx="9">
                  <c:v>6.0313621614102697</c:v>
                </c:pt>
                <c:pt idx="10">
                  <c:v>9.2067548502855701</c:v>
                </c:pt>
                <c:pt idx="11">
                  <c:v>13.579885452028018</c:v>
                </c:pt>
                <c:pt idx="12">
                  <c:v>12.027082589451933</c:v>
                </c:pt>
                <c:pt idx="13">
                  <c:v>8.3444749617912706</c:v>
                </c:pt>
              </c:numCache>
            </c:numRef>
          </c:val>
        </c:ser>
        <c:dLbls>
          <c:showLegendKey val="0"/>
          <c:showVal val="0"/>
          <c:showCatName val="0"/>
          <c:showSerName val="0"/>
          <c:showPercent val="0"/>
          <c:showBubbleSize val="0"/>
        </c:dLbls>
        <c:gapWidth val="150"/>
        <c:axId val="314885272"/>
        <c:axId val="314885664"/>
      </c:barChart>
      <c:catAx>
        <c:axId val="31488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sz="900" b="0" i="0" u="none" strike="noStrike" baseline="0">
                <a:solidFill>
                  <a:srgbClr val="333333"/>
                </a:solidFill>
                <a:latin typeface="Calibri"/>
                <a:ea typeface="Calibri"/>
                <a:cs typeface="Calibri"/>
              </a:defRPr>
            </a:pPr>
            <a:endParaRPr lang="sv-SE"/>
          </a:p>
        </c:txPr>
        <c:crossAx val="314885664"/>
        <c:crosses val="autoZero"/>
        <c:auto val="1"/>
        <c:lblAlgn val="ctr"/>
        <c:lblOffset val="100"/>
        <c:noMultiLvlLbl val="0"/>
      </c:catAx>
      <c:valAx>
        <c:axId val="314885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sv-SE"/>
                  <a:t>Percent (DDD per 1000 inhabitants and per day (winter quarters)/DDD per 1000 inhabitants and per day (summer quarters)-1] x100)</a:t>
                </a:r>
                <a:endParaRPr lang="sv-SE">
                  <a:effectLst/>
                </a:endParaRPr>
              </a:p>
            </c:rich>
          </c:tx>
          <c:layout/>
          <c:overlay val="0"/>
        </c:title>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sv-SE"/>
          </a:p>
        </c:txPr>
        <c:crossAx val="314885272"/>
        <c:crosses val="autoZero"/>
        <c:crossBetween val="between"/>
      </c:valAx>
      <c:spPr>
        <a:noFill/>
        <a:ln w="25400">
          <a:noFill/>
        </a:ln>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Blad8!$B$4</c:f>
              <c:strCache>
                <c:ptCount val="1"/>
                <c:pt idx="0">
                  <c:v> Pivmecillinam (J01CA08)</c:v>
                </c:pt>
              </c:strCache>
            </c:strRef>
          </c:tx>
          <c:spPr>
            <a:ln w="28575" cap="rnd">
              <a:solidFill>
                <a:schemeClr val="accent1"/>
              </a:solidFill>
              <a:round/>
            </a:ln>
            <a:effectLst/>
          </c:spPr>
          <c:marker>
            <c:symbol val="none"/>
          </c:marker>
          <c:cat>
            <c:numRef>
              <c:f>Blad8!$C$3:$Q$3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Blad8!$C$4:$Q$4</c:f>
              <c:numCache>
                <c:formatCode>0</c:formatCode>
                <c:ptCount val="15"/>
                <c:pt idx="0">
                  <c:v>31.608102803792899</c:v>
                </c:pt>
                <c:pt idx="1">
                  <c:v>33.573153278350198</c:v>
                </c:pt>
                <c:pt idx="2">
                  <c:v>34.944724926087098</c:v>
                </c:pt>
                <c:pt idx="3">
                  <c:v>35.561845010046397</c:v>
                </c:pt>
                <c:pt idx="4">
                  <c:v>37.433324702029402</c:v>
                </c:pt>
                <c:pt idx="5">
                  <c:v>41.3134782413251</c:v>
                </c:pt>
                <c:pt idx="6">
                  <c:v>48.381080883388599</c:v>
                </c:pt>
                <c:pt idx="7">
                  <c:v>53.110755703714098</c:v>
                </c:pt>
                <c:pt idx="8">
                  <c:v>63.5052875283831</c:v>
                </c:pt>
                <c:pt idx="9">
                  <c:v>68.305256374850401</c:v>
                </c:pt>
                <c:pt idx="10">
                  <c:v>69.065128463762306</c:v>
                </c:pt>
                <c:pt idx="11">
                  <c:v>70.565940798733394</c:v>
                </c:pt>
                <c:pt idx="12">
                  <c:v>69.0075620677313</c:v>
                </c:pt>
                <c:pt idx="13">
                  <c:v>70.187149269797402</c:v>
                </c:pt>
                <c:pt idx="14">
                  <c:v>70.030550981361102</c:v>
                </c:pt>
              </c:numCache>
            </c:numRef>
          </c:val>
          <c:smooth val="0"/>
        </c:ser>
        <c:ser>
          <c:idx val="1"/>
          <c:order val="1"/>
          <c:tx>
            <c:strRef>
              <c:f>Blad8!$B$5</c:f>
              <c:strCache>
                <c:ptCount val="1"/>
                <c:pt idx="0">
                  <c:v> Nitrofurantoin (J01XE)</c:v>
                </c:pt>
              </c:strCache>
            </c:strRef>
          </c:tx>
          <c:spPr>
            <a:ln w="28575" cap="rnd">
              <a:solidFill>
                <a:schemeClr val="accent2"/>
              </a:solidFill>
              <a:round/>
            </a:ln>
            <a:effectLst/>
          </c:spPr>
          <c:marker>
            <c:symbol val="none"/>
          </c:marker>
          <c:cat>
            <c:numRef>
              <c:f>Blad8!$C$3:$Q$3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Blad8!$C$5:$Q$5</c:f>
              <c:numCache>
                <c:formatCode>0</c:formatCode>
                <c:ptCount val="15"/>
                <c:pt idx="0">
                  <c:v>8.9486414435858705</c:v>
                </c:pt>
                <c:pt idx="1">
                  <c:v>10.245026919432901</c:v>
                </c:pt>
                <c:pt idx="2">
                  <c:v>12.196551876553199</c:v>
                </c:pt>
                <c:pt idx="3">
                  <c:v>13.411720914742199</c:v>
                </c:pt>
                <c:pt idx="4">
                  <c:v>15.484498269621801</c:v>
                </c:pt>
                <c:pt idx="5">
                  <c:v>18.1251419942</c:v>
                </c:pt>
                <c:pt idx="6">
                  <c:v>18.457328252996401</c:v>
                </c:pt>
                <c:pt idx="7">
                  <c:v>24.554187720058199</c:v>
                </c:pt>
                <c:pt idx="8">
                  <c:v>24.7777990635261</c:v>
                </c:pt>
                <c:pt idx="9">
                  <c:v>36.128867707655097</c:v>
                </c:pt>
                <c:pt idx="10">
                  <c:v>42.363424664362903</c:v>
                </c:pt>
                <c:pt idx="11">
                  <c:v>45.525194021433101</c:v>
                </c:pt>
                <c:pt idx="12">
                  <c:v>46.947426718868201</c:v>
                </c:pt>
                <c:pt idx="13">
                  <c:v>48.527316423663798</c:v>
                </c:pt>
                <c:pt idx="14">
                  <c:v>49.225184564820204</c:v>
                </c:pt>
              </c:numCache>
            </c:numRef>
          </c:val>
          <c:smooth val="0"/>
        </c:ser>
        <c:ser>
          <c:idx val="2"/>
          <c:order val="2"/>
          <c:tx>
            <c:strRef>
              <c:f>Blad8!$B$6</c:f>
              <c:strCache>
                <c:ptCount val="1"/>
                <c:pt idx="0">
                  <c:v>Fluoroquinolones (J01MA02+06)</c:v>
                </c:pt>
              </c:strCache>
            </c:strRef>
          </c:tx>
          <c:spPr>
            <a:ln w="28575" cap="rnd">
              <a:solidFill>
                <a:schemeClr val="accent3"/>
              </a:solidFill>
              <a:round/>
            </a:ln>
            <a:effectLst/>
          </c:spPr>
          <c:marker>
            <c:symbol val="none"/>
          </c:marker>
          <c:cat>
            <c:numRef>
              <c:f>Blad8!$C$3:$Q$3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Blad8!$C$6:$Q$6</c:f>
              <c:numCache>
                <c:formatCode>0</c:formatCode>
                <c:ptCount val="15"/>
                <c:pt idx="0">
                  <c:v>56.421041371905801</c:v>
                </c:pt>
                <c:pt idx="1">
                  <c:v>53.384343858223602</c:v>
                </c:pt>
                <c:pt idx="2">
                  <c:v>48.927096327436701</c:v>
                </c:pt>
                <c:pt idx="3">
                  <c:v>46.675935551253801</c:v>
                </c:pt>
                <c:pt idx="4">
                  <c:v>44.598831937532502</c:v>
                </c:pt>
                <c:pt idx="5">
                  <c:v>42.338873790087902</c:v>
                </c:pt>
                <c:pt idx="6">
                  <c:v>39.533411799269899</c:v>
                </c:pt>
                <c:pt idx="7">
                  <c:v>35.441345538429701</c:v>
                </c:pt>
                <c:pt idx="8">
                  <c:v>28.883968415909699</c:v>
                </c:pt>
                <c:pt idx="9">
                  <c:v>24.673716380351198</c:v>
                </c:pt>
                <c:pt idx="10">
                  <c:v>23.526417231318302</c:v>
                </c:pt>
                <c:pt idx="11">
                  <c:v>21.814115229982299</c:v>
                </c:pt>
                <c:pt idx="12">
                  <c:v>21.107899290638901</c:v>
                </c:pt>
                <c:pt idx="13">
                  <c:v>20.013583524156601</c:v>
                </c:pt>
                <c:pt idx="14">
                  <c:v>19.578210646929499</c:v>
                </c:pt>
              </c:numCache>
            </c:numRef>
          </c:val>
          <c:smooth val="0"/>
        </c:ser>
        <c:ser>
          <c:idx val="3"/>
          <c:order val="3"/>
          <c:tx>
            <c:strRef>
              <c:f>Blad8!$B$7</c:f>
              <c:strCache>
                <c:ptCount val="1"/>
                <c:pt idx="0">
                  <c:v>Trimethoprim (J01EA)</c:v>
                </c:pt>
              </c:strCache>
            </c:strRef>
          </c:tx>
          <c:spPr>
            <a:ln w="28575" cap="rnd">
              <a:solidFill>
                <a:schemeClr val="accent4"/>
              </a:solidFill>
              <a:round/>
            </a:ln>
            <a:effectLst/>
          </c:spPr>
          <c:marker>
            <c:symbol val="none"/>
          </c:marker>
          <c:cat>
            <c:numRef>
              <c:f>Blad8!$C$3:$Q$3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Blad8!$C$7:$Q$7</c:f>
              <c:numCache>
                <c:formatCode>0</c:formatCode>
                <c:ptCount val="15"/>
                <c:pt idx="0">
                  <c:v>48.989915911110501</c:v>
                </c:pt>
                <c:pt idx="1">
                  <c:v>48.591427883916502</c:v>
                </c:pt>
                <c:pt idx="2">
                  <c:v>47.851245960573202</c:v>
                </c:pt>
                <c:pt idx="3">
                  <c:v>47.326716549673002</c:v>
                </c:pt>
                <c:pt idx="4">
                  <c:v>43.996470620169902</c:v>
                </c:pt>
                <c:pt idx="5">
                  <c:v>40.968136197799303</c:v>
                </c:pt>
                <c:pt idx="6">
                  <c:v>41.0776431927777</c:v>
                </c:pt>
                <c:pt idx="7">
                  <c:v>34.649323318639098</c:v>
                </c:pt>
                <c:pt idx="8">
                  <c:v>27.804038450971699</c:v>
                </c:pt>
                <c:pt idx="9">
                  <c:v>22.533634780239101</c:v>
                </c:pt>
                <c:pt idx="10">
                  <c:v>19.106859448872498</c:v>
                </c:pt>
                <c:pt idx="11">
                  <c:v>15.7904626466491</c:v>
                </c:pt>
                <c:pt idx="12">
                  <c:v>13.274389556487799</c:v>
                </c:pt>
                <c:pt idx="13">
                  <c:v>11.25999804089</c:v>
                </c:pt>
                <c:pt idx="14">
                  <c:v>9.8449830549096298</c:v>
                </c:pt>
              </c:numCache>
            </c:numRef>
          </c:val>
          <c:smooth val="0"/>
        </c:ser>
        <c:dLbls>
          <c:showLegendKey val="0"/>
          <c:showVal val="0"/>
          <c:showCatName val="0"/>
          <c:showSerName val="0"/>
          <c:showPercent val="0"/>
          <c:showBubbleSize val="0"/>
        </c:dLbls>
        <c:smooth val="0"/>
        <c:axId val="314887232"/>
        <c:axId val="314887624"/>
      </c:lineChart>
      <c:catAx>
        <c:axId val="31488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4887624"/>
        <c:crosses val="autoZero"/>
        <c:auto val="1"/>
        <c:lblAlgn val="ctr"/>
        <c:lblOffset val="100"/>
        <c:noMultiLvlLbl val="0"/>
      </c:catAx>
      <c:valAx>
        <c:axId val="314887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a:t>
                </a:r>
                <a:r>
                  <a:rPr lang="sv-SE" baseline="0"/>
                  <a:t> women and year</a:t>
                </a:r>
                <a:endParaRPr lang="sv-SE"/>
              </a:p>
            </c:rich>
          </c:tx>
          <c:layout/>
          <c:overlay val="0"/>
          <c:spPr>
            <a:noFill/>
            <a:ln w="25400">
              <a:noFill/>
            </a:ln>
          </c:spPr>
        </c:title>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4887232"/>
        <c:crosses val="autoZero"/>
        <c:crossBetween val="between"/>
      </c:valAx>
      <c:spPr>
        <a:noFill/>
        <a:ln w="25400">
          <a:noFill/>
        </a:ln>
      </c:spPr>
    </c:plotArea>
    <c:legend>
      <c:legendPos val="b"/>
      <c:layout>
        <c:manualLayout>
          <c:xMode val="edge"/>
          <c:yMode val="edge"/>
          <c:x val="1.4334529468747534E-4"/>
          <c:y val="0.94081510784516009"/>
          <c:w val="0.71483390020034476"/>
          <c:h val="5.9184892154839935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Blad9!$B$4</c:f>
              <c:strCache>
                <c:ptCount val="1"/>
                <c:pt idx="0">
                  <c:v>Fluoroquinolones (J01MA02+06)</c:v>
                </c:pt>
              </c:strCache>
            </c:strRef>
          </c:tx>
          <c:spPr>
            <a:ln w="28575" cap="rnd">
              <a:solidFill>
                <a:schemeClr val="accent1"/>
              </a:solidFill>
              <a:round/>
            </a:ln>
            <a:effectLst/>
          </c:spPr>
          <c:marker>
            <c:symbol val="none"/>
          </c:marker>
          <c:cat>
            <c:numRef>
              <c:f>Blad9!$C$3:$Q$3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Blad9!$C$4:$Q$4</c:f>
              <c:numCache>
                <c:formatCode>0</c:formatCode>
                <c:ptCount val="15"/>
                <c:pt idx="0">
                  <c:v>132.398691460267</c:v>
                </c:pt>
                <c:pt idx="1">
                  <c:v>131.17888281365401</c:v>
                </c:pt>
                <c:pt idx="2">
                  <c:v>126.68689225505101</c:v>
                </c:pt>
                <c:pt idx="3">
                  <c:v>127.08638940649401</c:v>
                </c:pt>
                <c:pt idx="4">
                  <c:v>127.21619346051899</c:v>
                </c:pt>
                <c:pt idx="5">
                  <c:v>128.476597978581</c:v>
                </c:pt>
                <c:pt idx="6">
                  <c:v>124.068721877427</c:v>
                </c:pt>
                <c:pt idx="7">
                  <c:v>116.417278107539</c:v>
                </c:pt>
                <c:pt idx="8">
                  <c:v>104.272084040441</c:v>
                </c:pt>
                <c:pt idx="9">
                  <c:v>101.141055321604</c:v>
                </c:pt>
                <c:pt idx="10">
                  <c:v>100.010880988525</c:v>
                </c:pt>
                <c:pt idx="11">
                  <c:v>95.996552865046198</c:v>
                </c:pt>
                <c:pt idx="12">
                  <c:v>90.540166668941197</c:v>
                </c:pt>
                <c:pt idx="13">
                  <c:v>85.793115740439703</c:v>
                </c:pt>
                <c:pt idx="14">
                  <c:v>83.669297033260094</c:v>
                </c:pt>
              </c:numCache>
            </c:numRef>
          </c:val>
          <c:smooth val="0"/>
        </c:ser>
        <c:ser>
          <c:idx val="1"/>
          <c:order val="1"/>
          <c:tx>
            <c:strRef>
              <c:f>Blad9!$B$5</c:f>
              <c:strCache>
                <c:ptCount val="1"/>
                <c:pt idx="0">
                  <c:v>Pivmecillinam (J01CA08) </c:v>
                </c:pt>
              </c:strCache>
            </c:strRef>
          </c:tx>
          <c:spPr>
            <a:ln w="28575" cap="rnd">
              <a:solidFill>
                <a:schemeClr val="accent2"/>
              </a:solidFill>
              <a:round/>
            </a:ln>
            <a:effectLst/>
          </c:spPr>
          <c:marker>
            <c:symbol val="none"/>
          </c:marker>
          <c:cat>
            <c:numRef>
              <c:f>Blad9!$C$3:$Q$3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Blad9!$C$5:$Q$5</c:f>
              <c:numCache>
                <c:formatCode>0</c:formatCode>
                <c:ptCount val="15"/>
                <c:pt idx="0">
                  <c:v>15.2236449799742</c:v>
                </c:pt>
                <c:pt idx="1">
                  <c:v>15.553421013743201</c:v>
                </c:pt>
                <c:pt idx="2">
                  <c:v>14.7399468656726</c:v>
                </c:pt>
                <c:pt idx="3">
                  <c:v>14.086654732097401</c:v>
                </c:pt>
                <c:pt idx="4">
                  <c:v>13.7495068407424</c:v>
                </c:pt>
                <c:pt idx="5">
                  <c:v>13.841516795198901</c:v>
                </c:pt>
                <c:pt idx="6">
                  <c:v>13.739069687237899</c:v>
                </c:pt>
                <c:pt idx="7">
                  <c:v>13.5385124321877</c:v>
                </c:pt>
                <c:pt idx="8">
                  <c:v>14.178002793988</c:v>
                </c:pt>
                <c:pt idx="9">
                  <c:v>13.757238934648599</c:v>
                </c:pt>
                <c:pt idx="10">
                  <c:v>12.408307767433501</c:v>
                </c:pt>
                <c:pt idx="11">
                  <c:v>11.923906547761</c:v>
                </c:pt>
                <c:pt idx="12">
                  <c:v>12.7290705421269</c:v>
                </c:pt>
                <c:pt idx="13">
                  <c:v>16.0629511608246</c:v>
                </c:pt>
                <c:pt idx="14">
                  <c:v>19.281293190108499</c:v>
                </c:pt>
              </c:numCache>
            </c:numRef>
          </c:val>
          <c:smooth val="0"/>
        </c:ser>
        <c:ser>
          <c:idx val="2"/>
          <c:order val="2"/>
          <c:tx>
            <c:strRef>
              <c:f>Blad9!$B$6</c:f>
              <c:strCache>
                <c:ptCount val="1"/>
                <c:pt idx="0">
                  <c:v>Nitrofurantoin (J01XE01)</c:v>
                </c:pt>
              </c:strCache>
            </c:strRef>
          </c:tx>
          <c:spPr>
            <a:ln w="28575" cap="rnd">
              <a:solidFill>
                <a:schemeClr val="accent3"/>
              </a:solidFill>
              <a:round/>
            </a:ln>
            <a:effectLst/>
          </c:spPr>
          <c:marker>
            <c:symbol val="none"/>
          </c:marker>
          <c:cat>
            <c:numRef>
              <c:f>Blad9!$C$3:$Q$3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Blad9!$C$6:$Q$6</c:f>
              <c:numCache>
                <c:formatCode>0</c:formatCode>
                <c:ptCount val="15"/>
                <c:pt idx="0">
                  <c:v>5.8643792915262498</c:v>
                </c:pt>
                <c:pt idx="1">
                  <c:v>6.2589281316191299</c:v>
                </c:pt>
                <c:pt idx="2">
                  <c:v>7.4366596199040602</c:v>
                </c:pt>
                <c:pt idx="3">
                  <c:v>7.5419565170982503</c:v>
                </c:pt>
                <c:pt idx="4">
                  <c:v>8.4135614638931902</c:v>
                </c:pt>
                <c:pt idx="5">
                  <c:v>9.6015176303728893</c:v>
                </c:pt>
                <c:pt idx="6">
                  <c:v>9.5474891046907704</c:v>
                </c:pt>
                <c:pt idx="7">
                  <c:v>10.2376748174383</c:v>
                </c:pt>
                <c:pt idx="8">
                  <c:v>10.070529088472</c:v>
                </c:pt>
                <c:pt idx="9">
                  <c:v>12.660836590710799</c:v>
                </c:pt>
                <c:pt idx="10">
                  <c:v>13.1142450717084</c:v>
                </c:pt>
                <c:pt idx="11">
                  <c:v>13.222994236821201</c:v>
                </c:pt>
                <c:pt idx="12">
                  <c:v>14.103710908664601</c:v>
                </c:pt>
                <c:pt idx="13">
                  <c:v>16.504929199212899</c:v>
                </c:pt>
                <c:pt idx="14">
                  <c:v>18.465618186861001</c:v>
                </c:pt>
              </c:numCache>
            </c:numRef>
          </c:val>
          <c:smooth val="0"/>
        </c:ser>
        <c:ser>
          <c:idx val="3"/>
          <c:order val="3"/>
          <c:tx>
            <c:strRef>
              <c:f>Blad9!$B$7</c:f>
              <c:strCache>
                <c:ptCount val="1"/>
                <c:pt idx="0">
                  <c:v>Trimethoprim with sulphonamides (J01EE)</c:v>
                </c:pt>
              </c:strCache>
            </c:strRef>
          </c:tx>
          <c:spPr>
            <a:ln w="28575" cap="rnd">
              <a:solidFill>
                <a:schemeClr val="accent4"/>
              </a:solidFill>
              <a:round/>
            </a:ln>
            <a:effectLst/>
          </c:spPr>
          <c:marker>
            <c:symbol val="none"/>
          </c:marker>
          <c:cat>
            <c:numRef>
              <c:f>Blad9!$C$3:$Q$3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Blad9!$C$7:$Q$7</c:f>
              <c:numCache>
                <c:formatCode>0</c:formatCode>
                <c:ptCount val="15"/>
                <c:pt idx="0">
                  <c:v>11.960003823254601</c:v>
                </c:pt>
                <c:pt idx="1">
                  <c:v>12.108393675188401</c:v>
                </c:pt>
                <c:pt idx="2">
                  <c:v>12.540069200333001</c:v>
                </c:pt>
                <c:pt idx="3">
                  <c:v>12.8652420409943</c:v>
                </c:pt>
                <c:pt idx="4">
                  <c:v>14.3511233449878</c:v>
                </c:pt>
                <c:pt idx="5">
                  <c:v>14.590190583711999</c:v>
                </c:pt>
                <c:pt idx="6">
                  <c:v>15.2099548565003</c:v>
                </c:pt>
                <c:pt idx="7">
                  <c:v>16.148713253697299</c:v>
                </c:pt>
                <c:pt idx="8">
                  <c:v>17.5395638038434</c:v>
                </c:pt>
                <c:pt idx="9">
                  <c:v>17.341842587949198</c:v>
                </c:pt>
                <c:pt idx="10">
                  <c:v>17.909841721425501</c:v>
                </c:pt>
                <c:pt idx="11">
                  <c:v>17.697344628855902</c:v>
                </c:pt>
                <c:pt idx="12">
                  <c:v>17.104843622251799</c:v>
                </c:pt>
                <c:pt idx="13">
                  <c:v>17.256412294456101</c:v>
                </c:pt>
                <c:pt idx="14">
                  <c:v>17.6511134490414</c:v>
                </c:pt>
              </c:numCache>
            </c:numRef>
          </c:val>
          <c:smooth val="0"/>
        </c:ser>
        <c:ser>
          <c:idx val="4"/>
          <c:order val="4"/>
          <c:tx>
            <c:strRef>
              <c:f>Blad9!$B$8</c:f>
              <c:strCache>
                <c:ptCount val="1"/>
                <c:pt idx="0">
                  <c:v>Trimethoprim (J01EA01)</c:v>
                </c:pt>
              </c:strCache>
            </c:strRef>
          </c:tx>
          <c:spPr>
            <a:ln w="28575" cap="rnd">
              <a:solidFill>
                <a:schemeClr val="accent5"/>
              </a:solidFill>
              <a:round/>
            </a:ln>
            <a:effectLst/>
          </c:spPr>
          <c:marker>
            <c:symbol val="none"/>
          </c:marker>
          <c:cat>
            <c:numRef>
              <c:f>Blad9!$C$3:$Q$3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Blad9!$C$8:$Q$8</c:f>
              <c:numCache>
                <c:formatCode>0</c:formatCode>
                <c:ptCount val="15"/>
                <c:pt idx="0">
                  <c:v>40.877991927999503</c:v>
                </c:pt>
                <c:pt idx="1">
                  <c:v>40.393638244421503</c:v>
                </c:pt>
                <c:pt idx="2">
                  <c:v>39.470557665155603</c:v>
                </c:pt>
                <c:pt idx="3">
                  <c:v>39.492343678998701</c:v>
                </c:pt>
                <c:pt idx="4">
                  <c:v>36.689537163423502</c:v>
                </c:pt>
                <c:pt idx="5">
                  <c:v>34.617960117461301</c:v>
                </c:pt>
                <c:pt idx="6">
                  <c:v>32.814888069765402</c:v>
                </c:pt>
                <c:pt idx="7">
                  <c:v>30.583892782990599</c:v>
                </c:pt>
                <c:pt idx="8">
                  <c:v>26.442392752049798</c:v>
                </c:pt>
                <c:pt idx="9">
                  <c:v>22.7785143610846</c:v>
                </c:pt>
                <c:pt idx="10">
                  <c:v>21.083905691022402</c:v>
                </c:pt>
                <c:pt idx="11">
                  <c:v>18.512961381316199</c:v>
                </c:pt>
                <c:pt idx="12">
                  <c:v>15.3890244643803</c:v>
                </c:pt>
                <c:pt idx="13">
                  <c:v>13.087126275654599</c:v>
                </c:pt>
                <c:pt idx="14">
                  <c:v>11.013367941982899</c:v>
                </c:pt>
              </c:numCache>
            </c:numRef>
          </c:val>
          <c:smooth val="0"/>
        </c:ser>
        <c:dLbls>
          <c:showLegendKey val="0"/>
          <c:showVal val="0"/>
          <c:showCatName val="0"/>
          <c:showSerName val="0"/>
          <c:showPercent val="0"/>
          <c:showBubbleSize val="0"/>
        </c:dLbls>
        <c:smooth val="0"/>
        <c:axId val="314886056"/>
        <c:axId val="313948936"/>
      </c:lineChart>
      <c:catAx>
        <c:axId val="31488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3948936"/>
        <c:crosses val="autoZero"/>
        <c:auto val="1"/>
        <c:lblAlgn val="ctr"/>
        <c:lblOffset val="100"/>
        <c:noMultiLvlLbl val="0"/>
      </c:catAx>
      <c:valAx>
        <c:axId val="313948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a:t>
                </a:r>
                <a:r>
                  <a:rPr lang="sv-SE" baseline="0"/>
                  <a:t> men and year</a:t>
                </a:r>
                <a:endParaRPr lang="sv-SE"/>
              </a:p>
            </c:rich>
          </c:tx>
          <c:layout/>
          <c:overlay val="0"/>
          <c:spPr>
            <a:noFill/>
            <a:ln w="25400">
              <a:noFill/>
            </a:ln>
          </c:spPr>
        </c:title>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4886056"/>
        <c:crosses val="autoZero"/>
        <c:crossBetween val="between"/>
      </c:valAx>
      <c:spPr>
        <a:noFill/>
        <a:ln w="25400">
          <a:noFill/>
        </a:ln>
      </c:spPr>
    </c:plotArea>
    <c:legend>
      <c:legendPos val="b"/>
      <c:layout>
        <c:manualLayout>
          <c:xMode val="edge"/>
          <c:yMode val="edge"/>
          <c:x val="0"/>
          <c:y val="0.86330602569863701"/>
          <c:w val="0.88023473480909231"/>
          <c:h val="0.12995058179035524"/>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Blad12!$B$2</c:f>
              <c:strCache>
                <c:ptCount val="1"/>
                <c:pt idx="0">
                  <c:v>2007</c:v>
                </c:pt>
              </c:strCache>
            </c:strRef>
          </c:tx>
          <c:spPr>
            <a:solidFill>
              <a:srgbClr val="4F81BD"/>
            </a:solidFill>
            <a:ln w="25400">
              <a:noFill/>
            </a:ln>
          </c:spPr>
          <c:invertIfNegative val="0"/>
          <c:cat>
            <c:strRef>
              <c:f>Blad12!$A$3:$A$24</c:f>
              <c:strCache>
                <c:ptCount val="22"/>
                <c:pt idx="0">
                  <c:v> Stockholm </c:v>
                </c:pt>
                <c:pt idx="1">
                  <c:v> Skåne </c:v>
                </c:pt>
                <c:pt idx="2">
                  <c:v> Uppsala </c:v>
                </c:pt>
                <c:pt idx="3">
                  <c:v>Sweden</c:v>
                </c:pt>
                <c:pt idx="4">
                  <c:v> Södermanland </c:v>
                </c:pt>
                <c:pt idx="5">
                  <c:v> Västra Götaland </c:v>
                </c:pt>
                <c:pt idx="6">
                  <c:v> Västmanland </c:v>
                </c:pt>
                <c:pt idx="7">
                  <c:v> Blekinge </c:v>
                </c:pt>
                <c:pt idx="8">
                  <c:v> Örebro </c:v>
                </c:pt>
                <c:pt idx="9">
                  <c:v> Östergötland </c:v>
                </c:pt>
                <c:pt idx="10">
                  <c:v> Halland </c:v>
                </c:pt>
                <c:pt idx="11">
                  <c:v> Kronoberg </c:v>
                </c:pt>
                <c:pt idx="12">
                  <c:v> Jönköping </c:v>
                </c:pt>
                <c:pt idx="13">
                  <c:v> Värmland </c:v>
                </c:pt>
                <c:pt idx="14">
                  <c:v> Gotland </c:v>
                </c:pt>
                <c:pt idx="15">
                  <c:v> Kalmar </c:v>
                </c:pt>
                <c:pt idx="16">
                  <c:v> Gävleborg </c:v>
                </c:pt>
                <c:pt idx="17">
                  <c:v> Västernorrland </c:v>
                </c:pt>
                <c:pt idx="18">
                  <c:v> Dalarna </c:v>
                </c:pt>
                <c:pt idx="19">
                  <c:v> Norrbotten </c:v>
                </c:pt>
                <c:pt idx="20">
                  <c:v> Västerbotten </c:v>
                </c:pt>
                <c:pt idx="21">
                  <c:v> Jämtland </c:v>
                </c:pt>
              </c:strCache>
            </c:strRef>
          </c:cat>
          <c:val>
            <c:numRef>
              <c:f>Blad12!$B$3:$B$24</c:f>
              <c:numCache>
                <c:formatCode>0</c:formatCode>
                <c:ptCount val="22"/>
                <c:pt idx="0">
                  <c:v>749.23567216668505</c:v>
                </c:pt>
                <c:pt idx="1">
                  <c:v>747.69217259585298</c:v>
                </c:pt>
                <c:pt idx="2">
                  <c:v>581.55719878207901</c:v>
                </c:pt>
                <c:pt idx="3">
                  <c:v>666.80689585344703</c:v>
                </c:pt>
                <c:pt idx="4">
                  <c:v>622.38836542400702</c:v>
                </c:pt>
                <c:pt idx="5">
                  <c:v>699.94892747701704</c:v>
                </c:pt>
                <c:pt idx="6">
                  <c:v>672.66966816741694</c:v>
                </c:pt>
                <c:pt idx="7">
                  <c:v>640.48144064682106</c:v>
                </c:pt>
                <c:pt idx="8">
                  <c:v>537.28278832189903</c:v>
                </c:pt>
                <c:pt idx="9">
                  <c:v>580.94990747654504</c:v>
                </c:pt>
                <c:pt idx="10">
                  <c:v>764.86369536996995</c:v>
                </c:pt>
                <c:pt idx="11">
                  <c:v>742.13266923251103</c:v>
                </c:pt>
                <c:pt idx="12">
                  <c:v>549.99024009369498</c:v>
                </c:pt>
                <c:pt idx="13">
                  <c:v>523.98665280892703</c:v>
                </c:pt>
                <c:pt idx="14">
                  <c:v>537.24119386932</c:v>
                </c:pt>
                <c:pt idx="15">
                  <c:v>532.67442616555002</c:v>
                </c:pt>
                <c:pt idx="16">
                  <c:v>517.55223247428103</c:v>
                </c:pt>
                <c:pt idx="17">
                  <c:v>532.91681129237497</c:v>
                </c:pt>
                <c:pt idx="18">
                  <c:v>425.59922784063502</c:v>
                </c:pt>
                <c:pt idx="19">
                  <c:v>454.40251572327003</c:v>
                </c:pt>
                <c:pt idx="20">
                  <c:v>427.41494366043099</c:v>
                </c:pt>
                <c:pt idx="21">
                  <c:v>384.04894074997202</c:v>
                </c:pt>
              </c:numCache>
            </c:numRef>
          </c:val>
        </c:ser>
        <c:ser>
          <c:idx val="1"/>
          <c:order val="1"/>
          <c:tx>
            <c:strRef>
              <c:f>Blad12!$C$2</c:f>
              <c:strCache>
                <c:ptCount val="1"/>
                <c:pt idx="0">
                  <c:v>2008</c:v>
                </c:pt>
              </c:strCache>
            </c:strRef>
          </c:tx>
          <c:spPr>
            <a:solidFill>
              <a:srgbClr val="C0504D"/>
            </a:solidFill>
            <a:ln w="25400">
              <a:noFill/>
            </a:ln>
          </c:spPr>
          <c:invertIfNegative val="0"/>
          <c:cat>
            <c:strRef>
              <c:f>Blad12!$A$3:$A$24</c:f>
              <c:strCache>
                <c:ptCount val="22"/>
                <c:pt idx="0">
                  <c:v> Stockholm </c:v>
                </c:pt>
                <c:pt idx="1">
                  <c:v> Skåne </c:v>
                </c:pt>
                <c:pt idx="2">
                  <c:v> Uppsala </c:v>
                </c:pt>
                <c:pt idx="3">
                  <c:v>Sweden</c:v>
                </c:pt>
                <c:pt idx="4">
                  <c:v> Södermanland </c:v>
                </c:pt>
                <c:pt idx="5">
                  <c:v> Västra Götaland </c:v>
                </c:pt>
                <c:pt idx="6">
                  <c:v> Västmanland </c:v>
                </c:pt>
                <c:pt idx="7">
                  <c:v> Blekinge </c:v>
                </c:pt>
                <c:pt idx="8">
                  <c:v> Örebro </c:v>
                </c:pt>
                <c:pt idx="9">
                  <c:v> Östergötland </c:v>
                </c:pt>
                <c:pt idx="10">
                  <c:v> Halland </c:v>
                </c:pt>
                <c:pt idx="11">
                  <c:v> Kronoberg </c:v>
                </c:pt>
                <c:pt idx="12">
                  <c:v> Jönköping </c:v>
                </c:pt>
                <c:pt idx="13">
                  <c:v> Värmland </c:v>
                </c:pt>
                <c:pt idx="14">
                  <c:v> Gotland </c:v>
                </c:pt>
                <c:pt idx="15">
                  <c:v> Kalmar </c:v>
                </c:pt>
                <c:pt idx="16">
                  <c:v> Gävleborg </c:v>
                </c:pt>
                <c:pt idx="17">
                  <c:v> Västernorrland </c:v>
                </c:pt>
                <c:pt idx="18">
                  <c:v> Dalarna </c:v>
                </c:pt>
                <c:pt idx="19">
                  <c:v> Norrbotten </c:v>
                </c:pt>
                <c:pt idx="20">
                  <c:v> Västerbotten </c:v>
                </c:pt>
                <c:pt idx="21">
                  <c:v> Jämtland </c:v>
                </c:pt>
              </c:strCache>
            </c:strRef>
          </c:cat>
          <c:val>
            <c:numRef>
              <c:f>Blad12!$C$3:$C$24</c:f>
              <c:numCache>
                <c:formatCode>0</c:formatCode>
                <c:ptCount val="22"/>
                <c:pt idx="0">
                  <c:v>734.12660097123205</c:v>
                </c:pt>
                <c:pt idx="1">
                  <c:v>675.56304873393594</c:v>
                </c:pt>
                <c:pt idx="2">
                  <c:v>523.47138525313801</c:v>
                </c:pt>
                <c:pt idx="3">
                  <c:v>630.76224326948295</c:v>
                </c:pt>
                <c:pt idx="4">
                  <c:v>585.90527309775905</c:v>
                </c:pt>
                <c:pt idx="5">
                  <c:v>638.29981490857494</c:v>
                </c:pt>
                <c:pt idx="6">
                  <c:v>662.68950796343904</c:v>
                </c:pt>
                <c:pt idx="7">
                  <c:v>597.463768115942</c:v>
                </c:pt>
                <c:pt idx="8">
                  <c:v>546.52880354505203</c:v>
                </c:pt>
                <c:pt idx="9">
                  <c:v>526.76074243580001</c:v>
                </c:pt>
                <c:pt idx="10">
                  <c:v>581.49089368911496</c:v>
                </c:pt>
                <c:pt idx="11">
                  <c:v>643.78654970760203</c:v>
                </c:pt>
                <c:pt idx="12">
                  <c:v>517.75857474589804</c:v>
                </c:pt>
                <c:pt idx="13">
                  <c:v>490.25009452816897</c:v>
                </c:pt>
                <c:pt idx="14">
                  <c:v>515.62075522955695</c:v>
                </c:pt>
                <c:pt idx="15">
                  <c:v>524.47102707569604</c:v>
                </c:pt>
                <c:pt idx="16">
                  <c:v>491.586538461538</c:v>
                </c:pt>
                <c:pt idx="17">
                  <c:v>582.40572467060395</c:v>
                </c:pt>
                <c:pt idx="18">
                  <c:v>440.988877760793</c:v>
                </c:pt>
                <c:pt idx="19">
                  <c:v>443.59845378938701</c:v>
                </c:pt>
                <c:pt idx="20">
                  <c:v>417.32790049324501</c:v>
                </c:pt>
                <c:pt idx="21">
                  <c:v>406.65130062561701</c:v>
                </c:pt>
              </c:numCache>
            </c:numRef>
          </c:val>
        </c:ser>
        <c:ser>
          <c:idx val="2"/>
          <c:order val="2"/>
          <c:tx>
            <c:strRef>
              <c:f>Blad12!$D$2</c:f>
              <c:strCache>
                <c:ptCount val="1"/>
                <c:pt idx="0">
                  <c:v>2009</c:v>
                </c:pt>
              </c:strCache>
            </c:strRef>
          </c:tx>
          <c:spPr>
            <a:solidFill>
              <a:srgbClr val="9BBB59"/>
            </a:solidFill>
            <a:ln w="25400">
              <a:noFill/>
            </a:ln>
          </c:spPr>
          <c:invertIfNegative val="0"/>
          <c:cat>
            <c:strRef>
              <c:f>Blad12!$A$3:$A$24</c:f>
              <c:strCache>
                <c:ptCount val="22"/>
                <c:pt idx="0">
                  <c:v> Stockholm </c:v>
                </c:pt>
                <c:pt idx="1">
                  <c:v> Skåne </c:v>
                </c:pt>
                <c:pt idx="2">
                  <c:v> Uppsala </c:v>
                </c:pt>
                <c:pt idx="3">
                  <c:v>Sweden</c:v>
                </c:pt>
                <c:pt idx="4">
                  <c:v> Södermanland </c:v>
                </c:pt>
                <c:pt idx="5">
                  <c:v> Västra Götaland </c:v>
                </c:pt>
                <c:pt idx="6">
                  <c:v> Västmanland </c:v>
                </c:pt>
                <c:pt idx="7">
                  <c:v> Blekinge </c:v>
                </c:pt>
                <c:pt idx="8">
                  <c:v> Örebro </c:v>
                </c:pt>
                <c:pt idx="9">
                  <c:v> Östergötland </c:v>
                </c:pt>
                <c:pt idx="10">
                  <c:v> Halland </c:v>
                </c:pt>
                <c:pt idx="11">
                  <c:v> Kronoberg </c:v>
                </c:pt>
                <c:pt idx="12">
                  <c:v> Jönköping </c:v>
                </c:pt>
                <c:pt idx="13">
                  <c:v> Värmland </c:v>
                </c:pt>
                <c:pt idx="14">
                  <c:v> Gotland </c:v>
                </c:pt>
                <c:pt idx="15">
                  <c:v> Kalmar </c:v>
                </c:pt>
                <c:pt idx="16">
                  <c:v> Gävleborg </c:v>
                </c:pt>
                <c:pt idx="17">
                  <c:v> Västernorrland </c:v>
                </c:pt>
                <c:pt idx="18">
                  <c:v> Dalarna </c:v>
                </c:pt>
                <c:pt idx="19">
                  <c:v> Norrbotten </c:v>
                </c:pt>
                <c:pt idx="20">
                  <c:v> Västerbotten </c:v>
                </c:pt>
                <c:pt idx="21">
                  <c:v> Jämtland </c:v>
                </c:pt>
              </c:strCache>
            </c:strRef>
          </c:cat>
          <c:val>
            <c:numRef>
              <c:f>Blad12!$D$3:$D$24</c:f>
              <c:numCache>
                <c:formatCode>0</c:formatCode>
                <c:ptCount val="22"/>
                <c:pt idx="0">
                  <c:v>605.87502538015406</c:v>
                </c:pt>
                <c:pt idx="1">
                  <c:v>596.44943911724602</c:v>
                </c:pt>
                <c:pt idx="2">
                  <c:v>445.439346089541</c:v>
                </c:pt>
                <c:pt idx="3">
                  <c:v>522.39943050807199</c:v>
                </c:pt>
                <c:pt idx="4">
                  <c:v>496.65859564164703</c:v>
                </c:pt>
                <c:pt idx="5">
                  <c:v>558.48751062710005</c:v>
                </c:pt>
                <c:pt idx="6">
                  <c:v>538.58943416465502</c:v>
                </c:pt>
                <c:pt idx="7">
                  <c:v>459.76200969590099</c:v>
                </c:pt>
                <c:pt idx="8">
                  <c:v>406.14871306005699</c:v>
                </c:pt>
                <c:pt idx="9">
                  <c:v>489.87642146137</c:v>
                </c:pt>
                <c:pt idx="10">
                  <c:v>479.53387352769198</c:v>
                </c:pt>
                <c:pt idx="11">
                  <c:v>554.46947159654303</c:v>
                </c:pt>
                <c:pt idx="12">
                  <c:v>411.20095837077002</c:v>
                </c:pt>
                <c:pt idx="13">
                  <c:v>426.478451502513</c:v>
                </c:pt>
                <c:pt idx="14">
                  <c:v>385.61917443408799</c:v>
                </c:pt>
                <c:pt idx="15">
                  <c:v>431.30766783327999</c:v>
                </c:pt>
                <c:pt idx="16">
                  <c:v>403.75321336760902</c:v>
                </c:pt>
                <c:pt idx="17">
                  <c:v>392.82939282939299</c:v>
                </c:pt>
                <c:pt idx="18">
                  <c:v>341.410822466372</c:v>
                </c:pt>
                <c:pt idx="19">
                  <c:v>348.47596717467798</c:v>
                </c:pt>
                <c:pt idx="20">
                  <c:v>325.17042475091802</c:v>
                </c:pt>
                <c:pt idx="21">
                  <c:v>296.903460837887</c:v>
                </c:pt>
              </c:numCache>
            </c:numRef>
          </c:val>
        </c:ser>
        <c:ser>
          <c:idx val="3"/>
          <c:order val="3"/>
          <c:tx>
            <c:strRef>
              <c:f>Blad12!$E$2</c:f>
              <c:strCache>
                <c:ptCount val="1"/>
                <c:pt idx="0">
                  <c:v>2010</c:v>
                </c:pt>
              </c:strCache>
            </c:strRef>
          </c:tx>
          <c:spPr>
            <a:solidFill>
              <a:srgbClr val="8064A2"/>
            </a:solidFill>
            <a:ln w="25400">
              <a:noFill/>
            </a:ln>
          </c:spPr>
          <c:invertIfNegative val="0"/>
          <c:cat>
            <c:strRef>
              <c:f>Blad12!$A$3:$A$24</c:f>
              <c:strCache>
                <c:ptCount val="22"/>
                <c:pt idx="0">
                  <c:v> Stockholm </c:v>
                </c:pt>
                <c:pt idx="1">
                  <c:v> Skåne </c:v>
                </c:pt>
                <c:pt idx="2">
                  <c:v> Uppsala </c:v>
                </c:pt>
                <c:pt idx="3">
                  <c:v>Sweden</c:v>
                </c:pt>
                <c:pt idx="4">
                  <c:v> Södermanland </c:v>
                </c:pt>
                <c:pt idx="5">
                  <c:v> Västra Götaland </c:v>
                </c:pt>
                <c:pt idx="6">
                  <c:v> Västmanland </c:v>
                </c:pt>
                <c:pt idx="7">
                  <c:v> Blekinge </c:v>
                </c:pt>
                <c:pt idx="8">
                  <c:v> Örebro </c:v>
                </c:pt>
                <c:pt idx="9">
                  <c:v> Östergötland </c:v>
                </c:pt>
                <c:pt idx="10">
                  <c:v> Halland </c:v>
                </c:pt>
                <c:pt idx="11">
                  <c:v> Kronoberg </c:v>
                </c:pt>
                <c:pt idx="12">
                  <c:v> Jönköping </c:v>
                </c:pt>
                <c:pt idx="13">
                  <c:v> Värmland </c:v>
                </c:pt>
                <c:pt idx="14">
                  <c:v> Gotland </c:v>
                </c:pt>
                <c:pt idx="15">
                  <c:v> Kalmar </c:v>
                </c:pt>
                <c:pt idx="16">
                  <c:v> Gävleborg </c:v>
                </c:pt>
                <c:pt idx="17">
                  <c:v> Västernorrland </c:v>
                </c:pt>
                <c:pt idx="18">
                  <c:v> Dalarna </c:v>
                </c:pt>
                <c:pt idx="19">
                  <c:v> Norrbotten </c:v>
                </c:pt>
                <c:pt idx="20">
                  <c:v> Västerbotten </c:v>
                </c:pt>
                <c:pt idx="21">
                  <c:v> Jämtland </c:v>
                </c:pt>
              </c:strCache>
            </c:strRef>
          </c:cat>
          <c:val>
            <c:numRef>
              <c:f>Blad12!$E$3:$E$24</c:f>
              <c:numCache>
                <c:formatCode>0</c:formatCode>
                <c:ptCount val="22"/>
                <c:pt idx="0">
                  <c:v>587.53971337189796</c:v>
                </c:pt>
                <c:pt idx="1">
                  <c:v>608.38037813180404</c:v>
                </c:pt>
                <c:pt idx="2">
                  <c:v>463.02005876165299</c:v>
                </c:pt>
                <c:pt idx="3">
                  <c:v>515.00562215922605</c:v>
                </c:pt>
                <c:pt idx="4">
                  <c:v>470.91557669441102</c:v>
                </c:pt>
                <c:pt idx="5">
                  <c:v>555.20656591563795</c:v>
                </c:pt>
                <c:pt idx="6">
                  <c:v>478.078675815829</c:v>
                </c:pt>
                <c:pt idx="7">
                  <c:v>489.11707916447301</c:v>
                </c:pt>
                <c:pt idx="8">
                  <c:v>417.65394521189398</c:v>
                </c:pt>
                <c:pt idx="9">
                  <c:v>461.56623243779899</c:v>
                </c:pt>
                <c:pt idx="10">
                  <c:v>497.696610727213</c:v>
                </c:pt>
                <c:pt idx="11">
                  <c:v>525.77749947818802</c:v>
                </c:pt>
                <c:pt idx="12">
                  <c:v>427.70816341662299</c:v>
                </c:pt>
                <c:pt idx="13">
                  <c:v>431.60116064363001</c:v>
                </c:pt>
                <c:pt idx="14">
                  <c:v>414.14672626873499</c:v>
                </c:pt>
                <c:pt idx="15">
                  <c:v>395.63627191323002</c:v>
                </c:pt>
                <c:pt idx="16">
                  <c:v>401.18667275216802</c:v>
                </c:pt>
                <c:pt idx="17">
                  <c:v>376.54355169167701</c:v>
                </c:pt>
                <c:pt idx="18">
                  <c:v>362.61691642361501</c:v>
                </c:pt>
                <c:pt idx="19">
                  <c:v>322.01007379641601</c:v>
                </c:pt>
                <c:pt idx="20">
                  <c:v>328.48403845165302</c:v>
                </c:pt>
                <c:pt idx="21">
                  <c:v>259.67844298709502</c:v>
                </c:pt>
              </c:numCache>
            </c:numRef>
          </c:val>
        </c:ser>
        <c:ser>
          <c:idx val="4"/>
          <c:order val="4"/>
          <c:tx>
            <c:strRef>
              <c:f>Blad12!$F$2</c:f>
              <c:strCache>
                <c:ptCount val="1"/>
                <c:pt idx="0">
                  <c:v>2011</c:v>
                </c:pt>
              </c:strCache>
            </c:strRef>
          </c:tx>
          <c:spPr>
            <a:solidFill>
              <a:srgbClr val="4BACC6"/>
            </a:solidFill>
            <a:ln w="25400">
              <a:noFill/>
            </a:ln>
          </c:spPr>
          <c:invertIfNegative val="0"/>
          <c:cat>
            <c:strRef>
              <c:f>Blad12!$A$3:$A$24</c:f>
              <c:strCache>
                <c:ptCount val="22"/>
                <c:pt idx="0">
                  <c:v> Stockholm </c:v>
                </c:pt>
                <c:pt idx="1">
                  <c:v> Skåne </c:v>
                </c:pt>
                <c:pt idx="2">
                  <c:v> Uppsala </c:v>
                </c:pt>
                <c:pt idx="3">
                  <c:v>Sweden</c:v>
                </c:pt>
                <c:pt idx="4">
                  <c:v> Södermanland </c:v>
                </c:pt>
                <c:pt idx="5">
                  <c:v> Västra Götaland </c:v>
                </c:pt>
                <c:pt idx="6">
                  <c:v> Västmanland </c:v>
                </c:pt>
                <c:pt idx="7">
                  <c:v> Blekinge </c:v>
                </c:pt>
                <c:pt idx="8">
                  <c:v> Örebro </c:v>
                </c:pt>
                <c:pt idx="9">
                  <c:v> Östergötland </c:v>
                </c:pt>
                <c:pt idx="10">
                  <c:v> Halland </c:v>
                </c:pt>
                <c:pt idx="11">
                  <c:v> Kronoberg </c:v>
                </c:pt>
                <c:pt idx="12">
                  <c:v> Jönköping </c:v>
                </c:pt>
                <c:pt idx="13">
                  <c:v> Värmland </c:v>
                </c:pt>
                <c:pt idx="14">
                  <c:v> Gotland </c:v>
                </c:pt>
                <c:pt idx="15">
                  <c:v> Kalmar </c:v>
                </c:pt>
                <c:pt idx="16">
                  <c:v> Gävleborg </c:v>
                </c:pt>
                <c:pt idx="17">
                  <c:v> Västernorrland </c:v>
                </c:pt>
                <c:pt idx="18">
                  <c:v> Dalarna </c:v>
                </c:pt>
                <c:pt idx="19">
                  <c:v> Norrbotten </c:v>
                </c:pt>
                <c:pt idx="20">
                  <c:v> Västerbotten </c:v>
                </c:pt>
                <c:pt idx="21">
                  <c:v> Jämtland </c:v>
                </c:pt>
              </c:strCache>
            </c:strRef>
          </c:cat>
          <c:val>
            <c:numRef>
              <c:f>Blad12!$F$3:$F$24</c:f>
              <c:numCache>
                <c:formatCode>0</c:formatCode>
                <c:ptCount val="22"/>
                <c:pt idx="0">
                  <c:v>534.39987594334798</c:v>
                </c:pt>
                <c:pt idx="1">
                  <c:v>561.08384771690396</c:v>
                </c:pt>
                <c:pt idx="2">
                  <c:v>484.72874839812101</c:v>
                </c:pt>
                <c:pt idx="3">
                  <c:v>467.62891073144999</c:v>
                </c:pt>
                <c:pt idx="4">
                  <c:v>409.18257280870398</c:v>
                </c:pt>
                <c:pt idx="5">
                  <c:v>516.142451064223</c:v>
                </c:pt>
                <c:pt idx="6">
                  <c:v>407.99381124290898</c:v>
                </c:pt>
                <c:pt idx="7">
                  <c:v>435.91979075850003</c:v>
                </c:pt>
                <c:pt idx="8">
                  <c:v>380.25594149908602</c:v>
                </c:pt>
                <c:pt idx="9">
                  <c:v>390.65917824416198</c:v>
                </c:pt>
                <c:pt idx="10">
                  <c:v>442.90279519436899</c:v>
                </c:pt>
                <c:pt idx="11">
                  <c:v>480.16687183695802</c:v>
                </c:pt>
                <c:pt idx="12">
                  <c:v>426.875732708089</c:v>
                </c:pt>
                <c:pt idx="13">
                  <c:v>393.44091075251998</c:v>
                </c:pt>
                <c:pt idx="14">
                  <c:v>431.51921588857402</c:v>
                </c:pt>
                <c:pt idx="15">
                  <c:v>376.53860499813499</c:v>
                </c:pt>
                <c:pt idx="16">
                  <c:v>354.47817550219003</c:v>
                </c:pt>
                <c:pt idx="17">
                  <c:v>295.26970954356801</c:v>
                </c:pt>
                <c:pt idx="18">
                  <c:v>296.66352684547098</c:v>
                </c:pt>
                <c:pt idx="19">
                  <c:v>311.69662071773399</c:v>
                </c:pt>
                <c:pt idx="20">
                  <c:v>275.57506053268798</c:v>
                </c:pt>
                <c:pt idx="21">
                  <c:v>226.116982316627</c:v>
                </c:pt>
              </c:numCache>
            </c:numRef>
          </c:val>
        </c:ser>
        <c:ser>
          <c:idx val="5"/>
          <c:order val="5"/>
          <c:tx>
            <c:strRef>
              <c:f>Blad12!$G$2</c:f>
              <c:strCache>
                <c:ptCount val="1"/>
                <c:pt idx="0">
                  <c:v>2012</c:v>
                </c:pt>
              </c:strCache>
            </c:strRef>
          </c:tx>
          <c:spPr>
            <a:solidFill>
              <a:srgbClr val="F79646"/>
            </a:solidFill>
            <a:ln w="25400">
              <a:noFill/>
            </a:ln>
          </c:spPr>
          <c:invertIfNegative val="0"/>
          <c:cat>
            <c:strRef>
              <c:f>Blad12!$A$3:$A$24</c:f>
              <c:strCache>
                <c:ptCount val="22"/>
                <c:pt idx="0">
                  <c:v> Stockholm </c:v>
                </c:pt>
                <c:pt idx="1">
                  <c:v> Skåne </c:v>
                </c:pt>
                <c:pt idx="2">
                  <c:v> Uppsala </c:v>
                </c:pt>
                <c:pt idx="3">
                  <c:v>Sweden</c:v>
                </c:pt>
                <c:pt idx="4">
                  <c:v> Södermanland </c:v>
                </c:pt>
                <c:pt idx="5">
                  <c:v> Västra Götaland </c:v>
                </c:pt>
                <c:pt idx="6">
                  <c:v> Västmanland </c:v>
                </c:pt>
                <c:pt idx="7">
                  <c:v> Blekinge </c:v>
                </c:pt>
                <c:pt idx="8">
                  <c:v> Örebro </c:v>
                </c:pt>
                <c:pt idx="9">
                  <c:v> Östergötland </c:v>
                </c:pt>
                <c:pt idx="10">
                  <c:v> Halland </c:v>
                </c:pt>
                <c:pt idx="11">
                  <c:v> Kronoberg </c:v>
                </c:pt>
                <c:pt idx="12">
                  <c:v> Jönköping </c:v>
                </c:pt>
                <c:pt idx="13">
                  <c:v> Värmland </c:v>
                </c:pt>
                <c:pt idx="14">
                  <c:v> Gotland </c:v>
                </c:pt>
                <c:pt idx="15">
                  <c:v> Kalmar </c:v>
                </c:pt>
                <c:pt idx="16">
                  <c:v> Gävleborg </c:v>
                </c:pt>
                <c:pt idx="17">
                  <c:v> Västernorrland </c:v>
                </c:pt>
                <c:pt idx="18">
                  <c:v> Dalarna </c:v>
                </c:pt>
                <c:pt idx="19">
                  <c:v> Norrbotten </c:v>
                </c:pt>
                <c:pt idx="20">
                  <c:v> Västerbotten </c:v>
                </c:pt>
                <c:pt idx="21">
                  <c:v> Jämtland </c:v>
                </c:pt>
              </c:strCache>
            </c:strRef>
          </c:cat>
          <c:val>
            <c:numRef>
              <c:f>Blad12!$G$3:$G$24</c:f>
              <c:numCache>
                <c:formatCode>0</c:formatCode>
                <c:ptCount val="22"/>
                <c:pt idx="0">
                  <c:v>542.79809899059603</c:v>
                </c:pt>
                <c:pt idx="1">
                  <c:v>537.98918350484496</c:v>
                </c:pt>
                <c:pt idx="2">
                  <c:v>524.66320144266501</c:v>
                </c:pt>
                <c:pt idx="3">
                  <c:v>471.92066619595897</c:v>
                </c:pt>
                <c:pt idx="4">
                  <c:v>434.28359866715999</c:v>
                </c:pt>
                <c:pt idx="5">
                  <c:v>509.57973744985998</c:v>
                </c:pt>
                <c:pt idx="6">
                  <c:v>464.71635716102799</c:v>
                </c:pt>
                <c:pt idx="7">
                  <c:v>415.85024492652201</c:v>
                </c:pt>
                <c:pt idx="8">
                  <c:v>418.908702806066</c:v>
                </c:pt>
                <c:pt idx="9">
                  <c:v>392.89470608858198</c:v>
                </c:pt>
                <c:pt idx="10">
                  <c:v>448.34760342482201</c:v>
                </c:pt>
                <c:pt idx="11">
                  <c:v>484.48687350835303</c:v>
                </c:pt>
                <c:pt idx="12">
                  <c:v>438.02730202411601</c:v>
                </c:pt>
                <c:pt idx="13">
                  <c:v>399.11078943286998</c:v>
                </c:pt>
                <c:pt idx="14">
                  <c:v>402.06966178697598</c:v>
                </c:pt>
                <c:pt idx="15">
                  <c:v>358.72387782861398</c:v>
                </c:pt>
                <c:pt idx="16">
                  <c:v>366.62803003578102</c:v>
                </c:pt>
                <c:pt idx="17">
                  <c:v>343.06812503470098</c:v>
                </c:pt>
                <c:pt idx="18">
                  <c:v>307.256235827664</c:v>
                </c:pt>
                <c:pt idx="19">
                  <c:v>288.57109638414101</c:v>
                </c:pt>
                <c:pt idx="20">
                  <c:v>275.99187676457501</c:v>
                </c:pt>
                <c:pt idx="21">
                  <c:v>237.22970855531199</c:v>
                </c:pt>
              </c:numCache>
            </c:numRef>
          </c:val>
        </c:ser>
        <c:ser>
          <c:idx val="6"/>
          <c:order val="6"/>
          <c:tx>
            <c:strRef>
              <c:f>Blad12!$H$2</c:f>
              <c:strCache>
                <c:ptCount val="1"/>
                <c:pt idx="0">
                  <c:v>2013</c:v>
                </c:pt>
              </c:strCache>
            </c:strRef>
          </c:tx>
          <c:spPr>
            <a:solidFill>
              <a:schemeClr val="accent1">
                <a:lumMod val="60000"/>
              </a:schemeClr>
            </a:solidFill>
            <a:ln>
              <a:noFill/>
            </a:ln>
            <a:effectLst/>
          </c:spPr>
          <c:invertIfNegative val="0"/>
          <c:cat>
            <c:strRef>
              <c:f>Blad12!$A$3:$A$24</c:f>
              <c:strCache>
                <c:ptCount val="22"/>
                <c:pt idx="0">
                  <c:v> Stockholm </c:v>
                </c:pt>
                <c:pt idx="1">
                  <c:v> Skåne </c:v>
                </c:pt>
                <c:pt idx="2">
                  <c:v> Uppsala </c:v>
                </c:pt>
                <c:pt idx="3">
                  <c:v>Sweden</c:v>
                </c:pt>
                <c:pt idx="4">
                  <c:v> Södermanland </c:v>
                </c:pt>
                <c:pt idx="5">
                  <c:v> Västra Götaland </c:v>
                </c:pt>
                <c:pt idx="6">
                  <c:v> Västmanland </c:v>
                </c:pt>
                <c:pt idx="7">
                  <c:v> Blekinge </c:v>
                </c:pt>
                <c:pt idx="8">
                  <c:v> Örebro </c:v>
                </c:pt>
                <c:pt idx="9">
                  <c:v> Östergötland </c:v>
                </c:pt>
                <c:pt idx="10">
                  <c:v> Halland </c:v>
                </c:pt>
                <c:pt idx="11">
                  <c:v> Kronoberg </c:v>
                </c:pt>
                <c:pt idx="12">
                  <c:v> Jönköping </c:v>
                </c:pt>
                <c:pt idx="13">
                  <c:v> Värmland </c:v>
                </c:pt>
                <c:pt idx="14">
                  <c:v> Gotland </c:v>
                </c:pt>
                <c:pt idx="15">
                  <c:v> Kalmar </c:v>
                </c:pt>
                <c:pt idx="16">
                  <c:v> Gävleborg </c:v>
                </c:pt>
                <c:pt idx="17">
                  <c:v> Västernorrland </c:v>
                </c:pt>
                <c:pt idx="18">
                  <c:v> Dalarna </c:v>
                </c:pt>
                <c:pt idx="19">
                  <c:v> Norrbotten </c:v>
                </c:pt>
                <c:pt idx="20">
                  <c:v> Västerbotten </c:v>
                </c:pt>
                <c:pt idx="21">
                  <c:v> Jämtland </c:v>
                </c:pt>
              </c:strCache>
            </c:strRef>
          </c:cat>
          <c:val>
            <c:numRef>
              <c:f>Blad12!$H$3:$H$24</c:f>
              <c:numCache>
                <c:formatCode>0</c:formatCode>
                <c:ptCount val="22"/>
                <c:pt idx="0">
                  <c:v>425.95897635866402</c:v>
                </c:pt>
                <c:pt idx="1">
                  <c:v>446.710828963106</c:v>
                </c:pt>
                <c:pt idx="2">
                  <c:v>403.753425607937</c:v>
                </c:pt>
                <c:pt idx="3">
                  <c:v>382.40327408957597</c:v>
                </c:pt>
                <c:pt idx="4">
                  <c:v>374.08991627229699</c:v>
                </c:pt>
                <c:pt idx="5">
                  <c:v>391.46505376344101</c:v>
                </c:pt>
                <c:pt idx="6">
                  <c:v>408.95924890131801</c:v>
                </c:pt>
                <c:pt idx="7">
                  <c:v>369.61093585699302</c:v>
                </c:pt>
                <c:pt idx="8">
                  <c:v>341.82849661793603</c:v>
                </c:pt>
                <c:pt idx="9">
                  <c:v>347.48990520919801</c:v>
                </c:pt>
                <c:pt idx="10">
                  <c:v>368.285226505737</c:v>
                </c:pt>
                <c:pt idx="11">
                  <c:v>385.56067588325698</c:v>
                </c:pt>
                <c:pt idx="12">
                  <c:v>320.822035107749</c:v>
                </c:pt>
                <c:pt idx="13">
                  <c:v>329.33551087067502</c:v>
                </c:pt>
                <c:pt idx="14">
                  <c:v>326.02739726027397</c:v>
                </c:pt>
                <c:pt idx="15">
                  <c:v>327.893623451194</c:v>
                </c:pt>
                <c:pt idx="16">
                  <c:v>332.22936233316898</c:v>
                </c:pt>
                <c:pt idx="17">
                  <c:v>313.31780882679101</c:v>
                </c:pt>
                <c:pt idx="18">
                  <c:v>279.93931385503799</c:v>
                </c:pt>
                <c:pt idx="19">
                  <c:v>247.77224858234001</c:v>
                </c:pt>
                <c:pt idx="20">
                  <c:v>230.65621939275201</c:v>
                </c:pt>
                <c:pt idx="21">
                  <c:v>214.620919803942</c:v>
                </c:pt>
              </c:numCache>
            </c:numRef>
          </c:val>
        </c:ser>
        <c:ser>
          <c:idx val="7"/>
          <c:order val="7"/>
          <c:tx>
            <c:strRef>
              <c:f>Blad12!$I$2</c:f>
              <c:strCache>
                <c:ptCount val="1"/>
                <c:pt idx="0">
                  <c:v>2014</c:v>
                </c:pt>
              </c:strCache>
            </c:strRef>
          </c:tx>
          <c:spPr>
            <a:solidFill>
              <a:schemeClr val="accent2">
                <a:lumMod val="60000"/>
              </a:schemeClr>
            </a:solidFill>
            <a:ln>
              <a:noFill/>
            </a:ln>
            <a:effectLst/>
          </c:spPr>
          <c:invertIfNegative val="0"/>
          <c:cat>
            <c:strRef>
              <c:f>Blad12!$A$3:$A$24</c:f>
              <c:strCache>
                <c:ptCount val="22"/>
                <c:pt idx="0">
                  <c:v> Stockholm </c:v>
                </c:pt>
                <c:pt idx="1">
                  <c:v> Skåne </c:v>
                </c:pt>
                <c:pt idx="2">
                  <c:v> Uppsala </c:v>
                </c:pt>
                <c:pt idx="3">
                  <c:v>Sweden</c:v>
                </c:pt>
                <c:pt idx="4">
                  <c:v> Södermanland </c:v>
                </c:pt>
                <c:pt idx="5">
                  <c:v> Västra Götaland </c:v>
                </c:pt>
                <c:pt idx="6">
                  <c:v> Västmanland </c:v>
                </c:pt>
                <c:pt idx="7">
                  <c:v> Blekinge </c:v>
                </c:pt>
                <c:pt idx="8">
                  <c:v> Örebro </c:v>
                </c:pt>
                <c:pt idx="9">
                  <c:v> Östergötland </c:v>
                </c:pt>
                <c:pt idx="10">
                  <c:v> Halland </c:v>
                </c:pt>
                <c:pt idx="11">
                  <c:v> Kronoberg </c:v>
                </c:pt>
                <c:pt idx="12">
                  <c:v> Jönköping </c:v>
                </c:pt>
                <c:pt idx="13">
                  <c:v> Värmland </c:v>
                </c:pt>
                <c:pt idx="14">
                  <c:v> Gotland </c:v>
                </c:pt>
                <c:pt idx="15">
                  <c:v> Kalmar </c:v>
                </c:pt>
                <c:pt idx="16">
                  <c:v> Gävleborg </c:v>
                </c:pt>
                <c:pt idx="17">
                  <c:v> Västernorrland </c:v>
                </c:pt>
                <c:pt idx="18">
                  <c:v> Dalarna </c:v>
                </c:pt>
                <c:pt idx="19">
                  <c:v> Norrbotten </c:v>
                </c:pt>
                <c:pt idx="20">
                  <c:v> Västerbotten </c:v>
                </c:pt>
                <c:pt idx="21">
                  <c:v> Jämtland </c:v>
                </c:pt>
              </c:strCache>
            </c:strRef>
          </c:cat>
          <c:val>
            <c:numRef>
              <c:f>Blad12!$I$3:$I$24</c:f>
              <c:numCache>
                <c:formatCode>0</c:formatCode>
                <c:ptCount val="22"/>
                <c:pt idx="0">
                  <c:v>432.365337729126</c:v>
                </c:pt>
                <c:pt idx="1">
                  <c:v>421.82617542329803</c:v>
                </c:pt>
                <c:pt idx="2">
                  <c:v>415.176413726438</c:v>
                </c:pt>
                <c:pt idx="3">
                  <c:v>367.19557570604502</c:v>
                </c:pt>
                <c:pt idx="4">
                  <c:v>366.90068416580999</c:v>
                </c:pt>
                <c:pt idx="5">
                  <c:v>357.06502532689399</c:v>
                </c:pt>
                <c:pt idx="6">
                  <c:v>351.24591602867298</c:v>
                </c:pt>
                <c:pt idx="7">
                  <c:v>348.60783800296798</c:v>
                </c:pt>
                <c:pt idx="8">
                  <c:v>343.251088534107</c:v>
                </c:pt>
                <c:pt idx="9">
                  <c:v>340.57136436416801</c:v>
                </c:pt>
                <c:pt idx="10">
                  <c:v>338.705854467883</c:v>
                </c:pt>
                <c:pt idx="11">
                  <c:v>330.77478186708697</c:v>
                </c:pt>
                <c:pt idx="12">
                  <c:v>311.159706546275</c:v>
                </c:pt>
                <c:pt idx="13">
                  <c:v>308.30936885121798</c:v>
                </c:pt>
                <c:pt idx="14">
                  <c:v>296.24097585262598</c:v>
                </c:pt>
                <c:pt idx="15">
                  <c:v>295.08979177853399</c:v>
                </c:pt>
                <c:pt idx="16">
                  <c:v>285.84040413948702</c:v>
                </c:pt>
                <c:pt idx="17">
                  <c:v>279.06976744185999</c:v>
                </c:pt>
                <c:pt idx="18">
                  <c:v>274.07801761688103</c:v>
                </c:pt>
                <c:pt idx="19">
                  <c:v>245.71725211974399</c:v>
                </c:pt>
                <c:pt idx="20">
                  <c:v>231.59434422233099</c:v>
                </c:pt>
                <c:pt idx="21">
                  <c:v>199.58289885297199</c:v>
                </c:pt>
              </c:numCache>
            </c:numRef>
          </c:val>
        </c:ser>
        <c:dLbls>
          <c:showLegendKey val="0"/>
          <c:showVal val="0"/>
          <c:showCatName val="0"/>
          <c:showSerName val="0"/>
          <c:showPercent val="0"/>
          <c:showBubbleSize val="0"/>
        </c:dLbls>
        <c:gapWidth val="219"/>
        <c:overlap val="-27"/>
        <c:axId val="313949720"/>
        <c:axId val="313950112"/>
      </c:barChart>
      <c:catAx>
        <c:axId val="313949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3950112"/>
        <c:crosses val="autoZero"/>
        <c:auto val="1"/>
        <c:lblAlgn val="ctr"/>
        <c:lblOffset val="100"/>
        <c:noMultiLvlLbl val="0"/>
      </c:catAx>
      <c:valAx>
        <c:axId val="31395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 children</a:t>
                </a:r>
                <a:r>
                  <a:rPr lang="sv-SE" baseline="0"/>
                  <a:t> </a:t>
                </a:r>
                <a:r>
                  <a:rPr lang="sv-SE"/>
                  <a:t>and</a:t>
                </a:r>
                <a:r>
                  <a:rPr lang="sv-SE" baseline="0"/>
                  <a:t> year</a:t>
                </a:r>
                <a:endParaRPr lang="sv-SE"/>
              </a:p>
            </c:rich>
          </c:tx>
          <c:layout/>
          <c:overlay val="0"/>
          <c:spPr>
            <a:noFill/>
            <a:ln w="25400">
              <a:noFill/>
            </a:ln>
          </c:spPr>
        </c:title>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3949720"/>
        <c:crosses val="autoZero"/>
        <c:crossBetween val="between"/>
      </c:valAx>
      <c:spPr>
        <a:noFill/>
        <a:ln w="25400">
          <a:noFill/>
        </a:ln>
      </c:spPr>
    </c:plotArea>
    <c:legend>
      <c:legendPos val="b"/>
      <c:layout>
        <c:manualLayout>
          <c:xMode val="edge"/>
          <c:yMode val="edge"/>
          <c:x val="0.12529673701101263"/>
          <c:y val="0.91004636102730163"/>
          <c:w val="0.53814593803577249"/>
          <c:h val="5.2570461402605045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56992525467028"/>
          <c:y val="3.074772209341585E-2"/>
          <c:w val="0.78082608832774392"/>
          <c:h val="0.46541002318514707"/>
        </c:manualLayout>
      </c:layout>
      <c:barChart>
        <c:barDir val="col"/>
        <c:grouping val="clustered"/>
        <c:varyColors val="0"/>
        <c:ser>
          <c:idx val="0"/>
          <c:order val="0"/>
          <c:tx>
            <c:strRef>
              <c:f>Blad12!$B$3</c:f>
              <c:strCache>
                <c:ptCount val="1"/>
                <c:pt idx="0">
                  <c:v>2000</c:v>
                </c:pt>
              </c:strCache>
            </c:strRef>
          </c:tx>
          <c:spPr>
            <a:solidFill>
              <a:srgbClr val="4F81BD"/>
            </a:solidFill>
            <a:ln w="25400">
              <a:noFill/>
            </a:ln>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Blad12!$B$4:$B$13</c:f>
              <c:numCache>
                <c:formatCode>General</c:formatCode>
                <c:ptCount val="10"/>
                <c:pt idx="0">
                  <c:v>95.715826607423338</c:v>
                </c:pt>
                <c:pt idx="1">
                  <c:v>412.30948818233099</c:v>
                </c:pt>
                <c:pt idx="2">
                  <c:v>19.538279750171</c:v>
                </c:pt>
                <c:pt idx="3">
                  <c:v>73.686981251376906</c:v>
                </c:pt>
                <c:pt idx="4">
                  <c:v>52.390571041917603</c:v>
                </c:pt>
                <c:pt idx="5">
                  <c:v>14.827520106203099</c:v>
                </c:pt>
                <c:pt idx="6">
                  <c:v>23.722601632529301</c:v>
                </c:pt>
                <c:pt idx="7">
                  <c:v>45.196398479052597</c:v>
                </c:pt>
                <c:pt idx="8">
                  <c:v>2.8625053287518001</c:v>
                </c:pt>
                <c:pt idx="9">
                  <c:v>5.0826993668441514</c:v>
                </c:pt>
              </c:numCache>
            </c:numRef>
          </c:val>
        </c:ser>
        <c:ser>
          <c:idx val="1"/>
          <c:order val="1"/>
          <c:tx>
            <c:strRef>
              <c:f>Blad12!$C$3</c:f>
              <c:strCache>
                <c:ptCount val="1"/>
                <c:pt idx="0">
                  <c:v>2005</c:v>
                </c:pt>
              </c:strCache>
            </c:strRef>
          </c:tx>
          <c:spPr>
            <a:solidFill>
              <a:srgbClr val="C0504D"/>
            </a:solidFill>
            <a:ln w="25400">
              <a:noFill/>
            </a:ln>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Blad12!$C$4:$C$13</c:f>
              <c:numCache>
                <c:formatCode>General</c:formatCode>
                <c:ptCount val="10"/>
                <c:pt idx="0">
                  <c:v>85.039643203691199</c:v>
                </c:pt>
                <c:pt idx="1">
                  <c:v>310.45943654770002</c:v>
                </c:pt>
                <c:pt idx="2">
                  <c:v>32.152634183610203</c:v>
                </c:pt>
                <c:pt idx="3">
                  <c:v>51.779122392317497</c:v>
                </c:pt>
                <c:pt idx="4">
                  <c:v>46.383221124303098</c:v>
                </c:pt>
                <c:pt idx="5">
                  <c:v>14.7508899723552</c:v>
                </c:pt>
                <c:pt idx="6">
                  <c:v>18.067074237374801</c:v>
                </c:pt>
                <c:pt idx="7">
                  <c:v>37.360149871195098</c:v>
                </c:pt>
                <c:pt idx="8">
                  <c:v>6.4021194872922003</c:v>
                </c:pt>
                <c:pt idx="9">
                  <c:v>6.0388044393211526</c:v>
                </c:pt>
              </c:numCache>
            </c:numRef>
          </c:val>
        </c:ser>
        <c:ser>
          <c:idx val="2"/>
          <c:order val="2"/>
          <c:tx>
            <c:strRef>
              <c:f>Blad12!$D$3</c:f>
              <c:strCache>
                <c:ptCount val="1"/>
                <c:pt idx="0">
                  <c:v>2007</c:v>
                </c:pt>
              </c:strCache>
            </c:strRef>
          </c:tx>
          <c:spPr>
            <a:solidFill>
              <a:srgbClr val="9BBB59"/>
            </a:solidFill>
            <a:ln w="25400">
              <a:noFill/>
            </a:ln>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Blad12!$D$4:$D$13</c:f>
              <c:numCache>
                <c:formatCode>General</c:formatCode>
                <c:ptCount val="10"/>
                <c:pt idx="0">
                  <c:v>95.23795942290225</c:v>
                </c:pt>
                <c:pt idx="1">
                  <c:v>350.70796725196902</c:v>
                </c:pt>
                <c:pt idx="2">
                  <c:v>32.940549004396502</c:v>
                </c:pt>
                <c:pt idx="3">
                  <c:v>52.664378316479699</c:v>
                </c:pt>
                <c:pt idx="4">
                  <c:v>49.695322382146898</c:v>
                </c:pt>
                <c:pt idx="5">
                  <c:v>15.428538018033899</c:v>
                </c:pt>
                <c:pt idx="6">
                  <c:v>18.806873036494299</c:v>
                </c:pt>
                <c:pt idx="7">
                  <c:v>38.067233002439998</c:v>
                </c:pt>
                <c:pt idx="8">
                  <c:v>6.2575492026188204</c:v>
                </c:pt>
                <c:pt idx="9">
                  <c:v>6.6611240486400423</c:v>
                </c:pt>
              </c:numCache>
            </c:numRef>
          </c:val>
        </c:ser>
        <c:ser>
          <c:idx val="3"/>
          <c:order val="3"/>
          <c:tx>
            <c:strRef>
              <c:f>Blad12!$E$3</c:f>
              <c:strCache>
                <c:ptCount val="1"/>
                <c:pt idx="0">
                  <c:v>2008</c:v>
                </c:pt>
              </c:strCache>
            </c:strRef>
          </c:tx>
          <c:spPr>
            <a:solidFill>
              <a:srgbClr val="8064A2"/>
            </a:solidFill>
            <a:ln w="25400">
              <a:noFill/>
            </a:ln>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Blad12!$E$4:$E$13</c:f>
              <c:numCache>
                <c:formatCode>General</c:formatCode>
                <c:ptCount val="10"/>
                <c:pt idx="0">
                  <c:v>90.763882233491273</c:v>
                </c:pt>
                <c:pt idx="1">
                  <c:v>343.70325306576598</c:v>
                </c:pt>
                <c:pt idx="2">
                  <c:v>32.839005121068098</c:v>
                </c:pt>
                <c:pt idx="3">
                  <c:v>46.396570953946501</c:v>
                </c:pt>
                <c:pt idx="4">
                  <c:v>43.5825530892388</c:v>
                </c:pt>
                <c:pt idx="5">
                  <c:v>13.954806261953699</c:v>
                </c:pt>
                <c:pt idx="6">
                  <c:v>16.667430590568699</c:v>
                </c:pt>
                <c:pt idx="7">
                  <c:v>29.9138710524232</c:v>
                </c:pt>
                <c:pt idx="8">
                  <c:v>6.2086178949868502</c:v>
                </c:pt>
                <c:pt idx="9">
                  <c:v>6.4030712518768276</c:v>
                </c:pt>
              </c:numCache>
            </c:numRef>
          </c:val>
        </c:ser>
        <c:ser>
          <c:idx val="4"/>
          <c:order val="4"/>
          <c:tx>
            <c:strRef>
              <c:f>Blad12!$F$3</c:f>
              <c:strCache>
                <c:ptCount val="1"/>
                <c:pt idx="0">
                  <c:v>2009</c:v>
                </c:pt>
              </c:strCache>
            </c:strRef>
          </c:tx>
          <c:spPr>
            <a:solidFill>
              <a:srgbClr val="4BACC6"/>
            </a:solidFill>
            <a:ln w="25400">
              <a:noFill/>
            </a:ln>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Blad12!$F$4:$F$13</c:f>
              <c:numCache>
                <c:formatCode>General</c:formatCode>
                <c:ptCount val="10"/>
                <c:pt idx="0">
                  <c:v>72.666953934100505</c:v>
                </c:pt>
                <c:pt idx="1">
                  <c:v>287.366491559606</c:v>
                </c:pt>
                <c:pt idx="2">
                  <c:v>30.808756883949801</c:v>
                </c:pt>
                <c:pt idx="3">
                  <c:v>33.7129495926701</c:v>
                </c:pt>
                <c:pt idx="4">
                  <c:v>34.141149168793</c:v>
                </c:pt>
                <c:pt idx="5">
                  <c:v>12.6447199750374</c:v>
                </c:pt>
                <c:pt idx="6">
                  <c:v>14.7924717921841</c:v>
                </c:pt>
                <c:pt idx="7">
                  <c:v>22.4028074763376</c:v>
                </c:pt>
                <c:pt idx="8">
                  <c:v>6.9443975421074198</c:v>
                </c:pt>
                <c:pt idx="9">
                  <c:v>6.7107113381034091</c:v>
                </c:pt>
              </c:numCache>
            </c:numRef>
          </c:val>
        </c:ser>
        <c:ser>
          <c:idx val="5"/>
          <c:order val="5"/>
          <c:tx>
            <c:strRef>
              <c:f>Blad12!$G$3</c:f>
              <c:strCache>
                <c:ptCount val="1"/>
                <c:pt idx="0">
                  <c:v>2010</c:v>
                </c:pt>
              </c:strCache>
            </c:strRef>
          </c:tx>
          <c:spPr>
            <a:solidFill>
              <a:srgbClr val="F79646"/>
            </a:solidFill>
            <a:ln w="25400">
              <a:noFill/>
            </a:ln>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Blad12!$G$4:$G$13</c:f>
              <c:numCache>
                <c:formatCode>General</c:formatCode>
                <c:ptCount val="10"/>
                <c:pt idx="0">
                  <c:v>73.317707426001334</c:v>
                </c:pt>
                <c:pt idx="1">
                  <c:v>290.62735906328999</c:v>
                </c:pt>
                <c:pt idx="2">
                  <c:v>29.3632442762196</c:v>
                </c:pt>
                <c:pt idx="3">
                  <c:v>25.316873340407199</c:v>
                </c:pt>
                <c:pt idx="4">
                  <c:v>33.206372836260599</c:v>
                </c:pt>
                <c:pt idx="5">
                  <c:v>12.228856194141301</c:v>
                </c:pt>
                <c:pt idx="6">
                  <c:v>13.7175406088825</c:v>
                </c:pt>
                <c:pt idx="7">
                  <c:v>23.057451604558999</c:v>
                </c:pt>
                <c:pt idx="8">
                  <c:v>7.1662733794719902</c:v>
                </c:pt>
                <c:pt idx="9">
                  <c:v>6.840293724825659</c:v>
                </c:pt>
              </c:numCache>
            </c:numRef>
          </c:val>
        </c:ser>
        <c:ser>
          <c:idx val="6"/>
          <c:order val="6"/>
          <c:tx>
            <c:strRef>
              <c:f>Blad12!$H$3</c:f>
              <c:strCache>
                <c:ptCount val="1"/>
                <c:pt idx="0">
                  <c:v>2011</c:v>
                </c:pt>
              </c:strCache>
            </c:strRef>
          </c:tx>
          <c:spPr>
            <a:solidFill>
              <a:schemeClr val="accent1">
                <a:lumMod val="60000"/>
              </a:schemeClr>
            </a:solidFill>
            <a:ln>
              <a:noFill/>
            </a:ln>
            <a:effectLst/>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Blad12!$H$4:$H$13</c:f>
              <c:numCache>
                <c:formatCode>General</c:formatCode>
                <c:ptCount val="10"/>
                <c:pt idx="0">
                  <c:v>59.117029962895167</c:v>
                </c:pt>
                <c:pt idx="1">
                  <c:v>271.13629551538497</c:v>
                </c:pt>
                <c:pt idx="2">
                  <c:v>28.031430549957101</c:v>
                </c:pt>
                <c:pt idx="3">
                  <c:v>17.846991824542901</c:v>
                </c:pt>
                <c:pt idx="4">
                  <c:v>31.612714851219099</c:v>
                </c:pt>
                <c:pt idx="5">
                  <c:v>11.3291060742303</c:v>
                </c:pt>
                <c:pt idx="6">
                  <c:v>11.7683689394644</c:v>
                </c:pt>
                <c:pt idx="7">
                  <c:v>22.242204376091699</c:v>
                </c:pt>
                <c:pt idx="8">
                  <c:v>7.28917966367968</c:v>
                </c:pt>
                <c:pt idx="9">
                  <c:v>7.0811757774952779</c:v>
                </c:pt>
              </c:numCache>
            </c:numRef>
          </c:val>
        </c:ser>
        <c:ser>
          <c:idx val="7"/>
          <c:order val="7"/>
          <c:tx>
            <c:strRef>
              <c:f>Blad12!$I$3</c:f>
              <c:strCache>
                <c:ptCount val="1"/>
                <c:pt idx="0">
                  <c:v>2012</c:v>
                </c:pt>
              </c:strCache>
            </c:strRef>
          </c:tx>
          <c:spPr>
            <a:solidFill>
              <a:schemeClr val="accent2">
                <a:lumMod val="60000"/>
              </a:schemeClr>
            </a:solidFill>
            <a:ln>
              <a:noFill/>
            </a:ln>
            <a:effectLst/>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Blad12!$I$4:$I$13</c:f>
              <c:numCache>
                <c:formatCode>General</c:formatCode>
                <c:ptCount val="10"/>
                <c:pt idx="0">
                  <c:v>54.868894287017859</c:v>
                </c:pt>
                <c:pt idx="1">
                  <c:v>285.92056933551203</c:v>
                </c:pt>
                <c:pt idx="2">
                  <c:v>28.9931356530561</c:v>
                </c:pt>
                <c:pt idx="3">
                  <c:v>16.668918247233702</c:v>
                </c:pt>
                <c:pt idx="4">
                  <c:v>29.1983268632254</c:v>
                </c:pt>
                <c:pt idx="5">
                  <c:v>10.955426351649299</c:v>
                </c:pt>
                <c:pt idx="6">
                  <c:v>11.8297193341099</c:v>
                </c:pt>
                <c:pt idx="7">
                  <c:v>18.074669208828599</c:v>
                </c:pt>
                <c:pt idx="8">
                  <c:v>6.9522860339980204</c:v>
                </c:pt>
                <c:pt idx="9">
                  <c:v>8.2178442433032473</c:v>
                </c:pt>
              </c:numCache>
            </c:numRef>
          </c:val>
        </c:ser>
        <c:ser>
          <c:idx val="8"/>
          <c:order val="8"/>
          <c:tx>
            <c:strRef>
              <c:f>Blad12!$J$3</c:f>
              <c:strCache>
                <c:ptCount val="1"/>
                <c:pt idx="0">
                  <c:v>2013</c:v>
                </c:pt>
              </c:strCache>
            </c:strRef>
          </c:tx>
          <c:spPr>
            <a:solidFill>
              <a:schemeClr val="accent3">
                <a:lumMod val="60000"/>
              </a:schemeClr>
            </a:solidFill>
            <a:ln>
              <a:noFill/>
            </a:ln>
            <a:effectLst/>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Blad12!$J$4:$J$13</c:f>
              <c:numCache>
                <c:formatCode>General</c:formatCode>
                <c:ptCount val="10"/>
                <c:pt idx="0">
                  <c:v>43.826830571886703</c:v>
                </c:pt>
                <c:pt idx="1">
                  <c:v>226.30312428642799</c:v>
                </c:pt>
                <c:pt idx="2">
                  <c:v>26.115180303269799</c:v>
                </c:pt>
                <c:pt idx="3">
                  <c:v>13.85992778334</c:v>
                </c:pt>
                <c:pt idx="4">
                  <c:v>25.7036607673836</c:v>
                </c:pt>
                <c:pt idx="5">
                  <c:v>10.0245155235708</c:v>
                </c:pt>
                <c:pt idx="6">
                  <c:v>10.2127104332749</c:v>
                </c:pt>
                <c:pt idx="7">
                  <c:v>12.0996780612411</c:v>
                </c:pt>
                <c:pt idx="8">
                  <c:v>7.08742029945574</c:v>
                </c:pt>
                <c:pt idx="9">
                  <c:v>6.9431375353492726</c:v>
                </c:pt>
              </c:numCache>
            </c:numRef>
          </c:val>
        </c:ser>
        <c:ser>
          <c:idx val="9"/>
          <c:order val="9"/>
          <c:tx>
            <c:strRef>
              <c:f>Blad12!$K$3</c:f>
              <c:strCache>
                <c:ptCount val="1"/>
                <c:pt idx="0">
                  <c:v>2014</c:v>
                </c:pt>
              </c:strCache>
            </c:strRef>
          </c:tx>
          <c:spPr>
            <a:solidFill>
              <a:schemeClr val="accent4">
                <a:lumMod val="60000"/>
              </a:schemeClr>
            </a:solidFill>
            <a:ln>
              <a:noFill/>
            </a:ln>
            <a:effectLst/>
          </c:spPr>
          <c:invertIfNegative val="0"/>
          <c:cat>
            <c:strRef>
              <c:f>Blad12!$A$4:$A$13</c:f>
              <c:strCache>
                <c:ptCount val="10"/>
                <c:pt idx="0">
                  <c:v>J01CA - Penicillins with extended spectrum excl. pivmecillinam</c:v>
                </c:pt>
                <c:pt idx="1">
                  <c:v>J01CE - Betalactamase sensitive penicillins</c:v>
                </c:pt>
                <c:pt idx="2">
                  <c:v>J01CF - Betalactamase-resistant penicillins</c:v>
                </c:pt>
                <c:pt idx="3">
                  <c:v>J01CR - Combinations of penicillins</c:v>
                </c:pt>
                <c:pt idx="4">
                  <c:v>J01DB - J01DE - Cephalosporins</c:v>
                </c:pt>
                <c:pt idx="5">
                  <c:v>J01EA - Trimethoprim</c:v>
                </c:pt>
                <c:pt idx="6">
                  <c:v>J01EE - Trimethoprim with sulphonamides</c:v>
                </c:pt>
                <c:pt idx="7">
                  <c:v>J01FA - Macrolides</c:v>
                </c:pt>
                <c:pt idx="8">
                  <c:v>J01XE - Nitrofurantoin</c:v>
                </c:pt>
                <c:pt idx="9">
                  <c:v>Other (J01AA, J01CA08, J01FF and J01MA)</c:v>
                </c:pt>
              </c:strCache>
            </c:strRef>
          </c:cat>
          <c:val>
            <c:numRef>
              <c:f>Blad12!$K$4:$K$13</c:f>
              <c:numCache>
                <c:formatCode>General</c:formatCode>
                <c:ptCount val="10"/>
                <c:pt idx="0">
                  <c:v>43.67899575864692</c:v>
                </c:pt>
                <c:pt idx="1">
                  <c:v>211.48759695495099</c:v>
                </c:pt>
                <c:pt idx="2">
                  <c:v>26.193019987159399</c:v>
                </c:pt>
                <c:pt idx="3">
                  <c:v>13.494988956617201</c:v>
                </c:pt>
                <c:pt idx="4">
                  <c:v>26.8933018351103</c:v>
                </c:pt>
                <c:pt idx="5">
                  <c:v>9.1520020624229996</c:v>
                </c:pt>
                <c:pt idx="6">
                  <c:v>9.5548190546071101</c:v>
                </c:pt>
                <c:pt idx="7">
                  <c:v>12.3869323688862</c:v>
                </c:pt>
                <c:pt idx="8">
                  <c:v>7.2383114903237198</c:v>
                </c:pt>
                <c:pt idx="9">
                  <c:v>6.9557198773453264</c:v>
                </c:pt>
              </c:numCache>
            </c:numRef>
          </c:val>
        </c:ser>
        <c:dLbls>
          <c:showLegendKey val="0"/>
          <c:showVal val="0"/>
          <c:showCatName val="0"/>
          <c:showSerName val="0"/>
          <c:showPercent val="0"/>
          <c:showBubbleSize val="0"/>
        </c:dLbls>
        <c:gapWidth val="219"/>
        <c:overlap val="-27"/>
        <c:axId val="313950896"/>
        <c:axId val="313951288"/>
      </c:barChart>
      <c:catAx>
        <c:axId val="31395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3951288"/>
        <c:crosses val="autoZero"/>
        <c:auto val="1"/>
        <c:lblAlgn val="ctr"/>
        <c:lblOffset val="100"/>
        <c:noMultiLvlLbl val="0"/>
      </c:catAx>
      <c:valAx>
        <c:axId val="313951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 children</a:t>
                </a:r>
                <a:r>
                  <a:rPr lang="sv-SE" baseline="0"/>
                  <a:t> and year</a:t>
                </a:r>
                <a:endParaRPr lang="sv-SE"/>
              </a:p>
            </c:rich>
          </c:tx>
          <c:layout/>
          <c:overlay val="0"/>
          <c:spPr>
            <a:noFill/>
            <a:ln w="25400">
              <a:noFill/>
            </a:ln>
          </c:spPr>
        </c:title>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3950896"/>
        <c:crosses val="autoZero"/>
        <c:crossBetween val="between"/>
      </c:valAx>
      <c:spPr>
        <a:noFill/>
        <a:ln w="25400">
          <a:noFill/>
        </a:ln>
      </c:spPr>
    </c:plotArea>
    <c:legend>
      <c:legendPos val="b"/>
      <c:layout>
        <c:manualLayout>
          <c:xMode val="edge"/>
          <c:yMode val="edge"/>
          <c:x val="0.11621093652256856"/>
          <c:y val="0.91639063913533414"/>
          <c:w val="0.60083386772915071"/>
          <c:h val="4.9669221810849803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Blad14!$B$1</c:f>
              <c:strCache>
                <c:ptCount val="1"/>
                <c:pt idx="0">
                  <c:v>2012</c:v>
                </c:pt>
              </c:strCache>
            </c:strRef>
          </c:tx>
          <c:spPr>
            <a:solidFill>
              <a:srgbClr val="4F81BD"/>
            </a:solidFill>
            <a:ln w="25400">
              <a:noFill/>
            </a:ln>
          </c:spPr>
          <c:invertIfNegative val="0"/>
          <c:cat>
            <c:strRef>
              <c:f>Blad14!$A$2:$A$23</c:f>
              <c:strCache>
                <c:ptCount val="22"/>
                <c:pt idx="0">
                  <c:v> Stockholm </c:v>
                </c:pt>
                <c:pt idx="1">
                  <c:v> Skåne </c:v>
                </c:pt>
                <c:pt idx="2">
                  <c:v> Uppsala </c:v>
                </c:pt>
                <c:pt idx="3">
                  <c:v>Sweden</c:v>
                </c:pt>
                <c:pt idx="4">
                  <c:v> Gotland </c:v>
                </c:pt>
                <c:pt idx="5">
                  <c:v> Västmanland </c:v>
                </c:pt>
                <c:pt idx="6">
                  <c:v> Västra Götaland </c:v>
                </c:pt>
                <c:pt idx="7">
                  <c:v> Blekinge </c:v>
                </c:pt>
                <c:pt idx="8">
                  <c:v> Halland </c:v>
                </c:pt>
                <c:pt idx="9">
                  <c:v> Södermanland </c:v>
                </c:pt>
                <c:pt idx="10">
                  <c:v> Östergötland </c:v>
                </c:pt>
                <c:pt idx="11">
                  <c:v> Kalmar </c:v>
                </c:pt>
                <c:pt idx="12">
                  <c:v> Kronoberg </c:v>
                </c:pt>
                <c:pt idx="13">
                  <c:v> Örebro </c:v>
                </c:pt>
                <c:pt idx="14">
                  <c:v> Värmland </c:v>
                </c:pt>
                <c:pt idx="15">
                  <c:v> Jönköping </c:v>
                </c:pt>
                <c:pt idx="16">
                  <c:v> Västernorrland </c:v>
                </c:pt>
                <c:pt idx="17">
                  <c:v> Norrbotten </c:v>
                </c:pt>
                <c:pt idx="18">
                  <c:v> Dalarna </c:v>
                </c:pt>
                <c:pt idx="19">
                  <c:v> Gävleborg </c:v>
                </c:pt>
                <c:pt idx="20">
                  <c:v> Jämtland </c:v>
                </c:pt>
                <c:pt idx="21">
                  <c:v> Västerbotten </c:v>
                </c:pt>
              </c:strCache>
            </c:strRef>
          </c:cat>
          <c:val>
            <c:numRef>
              <c:f>Blad14!$B$2:$B$23</c:f>
              <c:numCache>
                <c:formatCode>0.000</c:formatCode>
                <c:ptCount val="22"/>
                <c:pt idx="0">
                  <c:v>409.60700903143402</c:v>
                </c:pt>
                <c:pt idx="1">
                  <c:v>398.129030043905</c:v>
                </c:pt>
                <c:pt idx="2">
                  <c:v>378.94161769482901</c:v>
                </c:pt>
                <c:pt idx="3">
                  <c:v>373.93031950820699</c:v>
                </c:pt>
                <c:pt idx="4">
                  <c:v>361.32826132477101</c:v>
                </c:pt>
                <c:pt idx="5">
                  <c:v>364.532736561825</c:v>
                </c:pt>
                <c:pt idx="6">
                  <c:v>389.37409939871901</c:v>
                </c:pt>
                <c:pt idx="7">
                  <c:v>354.277384477608</c:v>
                </c:pt>
                <c:pt idx="8">
                  <c:v>370.84554095796199</c:v>
                </c:pt>
                <c:pt idx="9">
                  <c:v>346.12915179242998</c:v>
                </c:pt>
                <c:pt idx="10">
                  <c:v>339.68798932900302</c:v>
                </c:pt>
                <c:pt idx="11">
                  <c:v>346.664378566219</c:v>
                </c:pt>
                <c:pt idx="12">
                  <c:v>359.58062105342998</c:v>
                </c:pt>
                <c:pt idx="13">
                  <c:v>341.05663915446098</c:v>
                </c:pt>
                <c:pt idx="14">
                  <c:v>339.52980171301198</c:v>
                </c:pt>
                <c:pt idx="15">
                  <c:v>346.99434145417501</c:v>
                </c:pt>
                <c:pt idx="16">
                  <c:v>327.290371869257</c:v>
                </c:pt>
                <c:pt idx="17">
                  <c:v>335.504636987266</c:v>
                </c:pt>
                <c:pt idx="18">
                  <c:v>309.23291088894098</c:v>
                </c:pt>
                <c:pt idx="19">
                  <c:v>320.67142288052702</c:v>
                </c:pt>
                <c:pt idx="20">
                  <c:v>306.39989231902098</c:v>
                </c:pt>
                <c:pt idx="21">
                  <c:v>289.64404410263899</c:v>
                </c:pt>
              </c:numCache>
            </c:numRef>
          </c:val>
        </c:ser>
        <c:ser>
          <c:idx val="1"/>
          <c:order val="1"/>
          <c:tx>
            <c:strRef>
              <c:f>Blad14!$C$1</c:f>
              <c:strCache>
                <c:ptCount val="1"/>
                <c:pt idx="0">
                  <c:v>2013</c:v>
                </c:pt>
              </c:strCache>
            </c:strRef>
          </c:tx>
          <c:spPr>
            <a:solidFill>
              <a:srgbClr val="C0504D"/>
            </a:solidFill>
            <a:ln w="25400">
              <a:noFill/>
            </a:ln>
          </c:spPr>
          <c:invertIfNegative val="0"/>
          <c:cat>
            <c:strRef>
              <c:f>Blad14!$A$2:$A$23</c:f>
              <c:strCache>
                <c:ptCount val="22"/>
                <c:pt idx="0">
                  <c:v> Stockholm </c:v>
                </c:pt>
                <c:pt idx="1">
                  <c:v> Skåne </c:v>
                </c:pt>
                <c:pt idx="2">
                  <c:v> Uppsala </c:v>
                </c:pt>
                <c:pt idx="3">
                  <c:v>Sweden</c:v>
                </c:pt>
                <c:pt idx="4">
                  <c:v> Gotland </c:v>
                </c:pt>
                <c:pt idx="5">
                  <c:v> Västmanland </c:v>
                </c:pt>
                <c:pt idx="6">
                  <c:v> Västra Götaland </c:v>
                </c:pt>
                <c:pt idx="7">
                  <c:v> Blekinge </c:v>
                </c:pt>
                <c:pt idx="8">
                  <c:v> Halland </c:v>
                </c:pt>
                <c:pt idx="9">
                  <c:v> Södermanland </c:v>
                </c:pt>
                <c:pt idx="10">
                  <c:v> Östergötland </c:v>
                </c:pt>
                <c:pt idx="11">
                  <c:v> Kalmar </c:v>
                </c:pt>
                <c:pt idx="12">
                  <c:v> Kronoberg </c:v>
                </c:pt>
                <c:pt idx="13">
                  <c:v> Örebro </c:v>
                </c:pt>
                <c:pt idx="14">
                  <c:v> Värmland </c:v>
                </c:pt>
                <c:pt idx="15">
                  <c:v> Jönköping </c:v>
                </c:pt>
                <c:pt idx="16">
                  <c:v> Västernorrland </c:v>
                </c:pt>
                <c:pt idx="17">
                  <c:v> Norrbotten </c:v>
                </c:pt>
                <c:pt idx="18">
                  <c:v> Dalarna </c:v>
                </c:pt>
                <c:pt idx="19">
                  <c:v> Gävleborg </c:v>
                </c:pt>
                <c:pt idx="20">
                  <c:v> Jämtland </c:v>
                </c:pt>
                <c:pt idx="21">
                  <c:v> Västerbotten </c:v>
                </c:pt>
              </c:strCache>
            </c:strRef>
          </c:cat>
          <c:val>
            <c:numRef>
              <c:f>Blad14!$C$2:$C$23</c:f>
              <c:numCache>
                <c:formatCode>0.000</c:formatCode>
                <c:ptCount val="22"/>
                <c:pt idx="0">
                  <c:v>368.00977524275902</c:v>
                </c:pt>
                <c:pt idx="1">
                  <c:v>374.30804504515902</c:v>
                </c:pt>
                <c:pt idx="2">
                  <c:v>341.37091090921302</c:v>
                </c:pt>
                <c:pt idx="3">
                  <c:v>342.693979516095</c:v>
                </c:pt>
                <c:pt idx="4">
                  <c:v>344.05408710539598</c:v>
                </c:pt>
                <c:pt idx="5">
                  <c:v>339.04318096665401</c:v>
                </c:pt>
                <c:pt idx="6">
                  <c:v>348.02839456726798</c:v>
                </c:pt>
                <c:pt idx="7">
                  <c:v>341.33867314447002</c:v>
                </c:pt>
                <c:pt idx="8">
                  <c:v>342.37922371726597</c:v>
                </c:pt>
                <c:pt idx="9">
                  <c:v>325.54609552167102</c:v>
                </c:pt>
                <c:pt idx="10">
                  <c:v>322.48307913615997</c:v>
                </c:pt>
                <c:pt idx="11">
                  <c:v>330.89557607001598</c:v>
                </c:pt>
                <c:pt idx="12">
                  <c:v>333.54672462302398</c:v>
                </c:pt>
                <c:pt idx="13">
                  <c:v>310.54737860854101</c:v>
                </c:pt>
                <c:pt idx="14">
                  <c:v>314.02519408232001</c:v>
                </c:pt>
                <c:pt idx="15">
                  <c:v>307.71771311291701</c:v>
                </c:pt>
                <c:pt idx="16">
                  <c:v>317.01662527223198</c:v>
                </c:pt>
                <c:pt idx="17">
                  <c:v>306.31804598671999</c:v>
                </c:pt>
                <c:pt idx="18">
                  <c:v>299.71615049447701</c:v>
                </c:pt>
                <c:pt idx="19">
                  <c:v>303.76992231697102</c:v>
                </c:pt>
                <c:pt idx="20">
                  <c:v>284.58570058874301</c:v>
                </c:pt>
                <c:pt idx="21">
                  <c:v>266.75428584604401</c:v>
                </c:pt>
              </c:numCache>
            </c:numRef>
          </c:val>
        </c:ser>
        <c:ser>
          <c:idx val="2"/>
          <c:order val="2"/>
          <c:tx>
            <c:strRef>
              <c:f>Blad14!$D$1</c:f>
              <c:strCache>
                <c:ptCount val="1"/>
                <c:pt idx="0">
                  <c:v>2014</c:v>
                </c:pt>
              </c:strCache>
            </c:strRef>
          </c:tx>
          <c:spPr>
            <a:solidFill>
              <a:srgbClr val="9BBB59"/>
            </a:solidFill>
            <a:ln w="25400">
              <a:noFill/>
            </a:ln>
          </c:spPr>
          <c:invertIfNegative val="0"/>
          <c:cat>
            <c:strRef>
              <c:f>Blad14!$A$2:$A$23</c:f>
              <c:strCache>
                <c:ptCount val="22"/>
                <c:pt idx="0">
                  <c:v> Stockholm </c:v>
                </c:pt>
                <c:pt idx="1">
                  <c:v> Skåne </c:v>
                </c:pt>
                <c:pt idx="2">
                  <c:v> Uppsala </c:v>
                </c:pt>
                <c:pt idx="3">
                  <c:v>Sweden</c:v>
                </c:pt>
                <c:pt idx="4">
                  <c:v> Gotland </c:v>
                </c:pt>
                <c:pt idx="5">
                  <c:v> Västmanland </c:v>
                </c:pt>
                <c:pt idx="6">
                  <c:v> Västra Götaland </c:v>
                </c:pt>
                <c:pt idx="7">
                  <c:v> Blekinge </c:v>
                </c:pt>
                <c:pt idx="8">
                  <c:v> Halland </c:v>
                </c:pt>
                <c:pt idx="9">
                  <c:v> Södermanland </c:v>
                </c:pt>
                <c:pt idx="10">
                  <c:v> Östergötland </c:v>
                </c:pt>
                <c:pt idx="11">
                  <c:v> Kalmar </c:v>
                </c:pt>
                <c:pt idx="12">
                  <c:v> Kronoberg </c:v>
                </c:pt>
                <c:pt idx="13">
                  <c:v> Örebro </c:v>
                </c:pt>
                <c:pt idx="14">
                  <c:v> Värmland </c:v>
                </c:pt>
                <c:pt idx="15">
                  <c:v> Jönköping </c:v>
                </c:pt>
                <c:pt idx="16">
                  <c:v> Västernorrland </c:v>
                </c:pt>
                <c:pt idx="17">
                  <c:v> Norrbotten </c:v>
                </c:pt>
                <c:pt idx="18">
                  <c:v> Dalarna </c:v>
                </c:pt>
                <c:pt idx="19">
                  <c:v> Gävleborg </c:v>
                </c:pt>
                <c:pt idx="20">
                  <c:v> Jämtland </c:v>
                </c:pt>
                <c:pt idx="21">
                  <c:v> Västerbotten </c:v>
                </c:pt>
              </c:strCache>
            </c:strRef>
          </c:cat>
          <c:val>
            <c:numRef>
              <c:f>Blad14!$D$2:$D$23</c:f>
              <c:numCache>
                <c:formatCode>0.000</c:formatCode>
                <c:ptCount val="22"/>
                <c:pt idx="0">
                  <c:v>359.30925058320599</c:v>
                </c:pt>
                <c:pt idx="1">
                  <c:v>353.82699053190998</c:v>
                </c:pt>
                <c:pt idx="2">
                  <c:v>340.565761937704</c:v>
                </c:pt>
                <c:pt idx="3">
                  <c:v>327.99674521071501</c:v>
                </c:pt>
                <c:pt idx="4">
                  <c:v>327.426042231591</c:v>
                </c:pt>
                <c:pt idx="5">
                  <c:v>323.81665598678302</c:v>
                </c:pt>
                <c:pt idx="6">
                  <c:v>321.17586453707702</c:v>
                </c:pt>
                <c:pt idx="7">
                  <c:v>321.052390397821</c:v>
                </c:pt>
                <c:pt idx="8">
                  <c:v>319.67149002737602</c:v>
                </c:pt>
                <c:pt idx="9">
                  <c:v>318.77118842521998</c:v>
                </c:pt>
                <c:pt idx="10">
                  <c:v>318.02817416089601</c:v>
                </c:pt>
                <c:pt idx="11">
                  <c:v>313.51496959901499</c:v>
                </c:pt>
                <c:pt idx="12">
                  <c:v>310.16371369338901</c:v>
                </c:pt>
                <c:pt idx="13">
                  <c:v>309.259097040943</c:v>
                </c:pt>
                <c:pt idx="14">
                  <c:v>301.992221025145</c:v>
                </c:pt>
                <c:pt idx="15">
                  <c:v>299.09886148841701</c:v>
                </c:pt>
                <c:pt idx="16">
                  <c:v>297.47765902971599</c:v>
                </c:pt>
                <c:pt idx="17">
                  <c:v>296.66928590901102</c:v>
                </c:pt>
                <c:pt idx="18">
                  <c:v>295.36432437109897</c:v>
                </c:pt>
                <c:pt idx="19">
                  <c:v>289.44850163686698</c:v>
                </c:pt>
                <c:pt idx="20">
                  <c:v>274.20311400352699</c:v>
                </c:pt>
                <c:pt idx="21">
                  <c:v>260.45528355648202</c:v>
                </c:pt>
              </c:numCache>
            </c:numRef>
          </c:val>
        </c:ser>
        <c:dLbls>
          <c:showLegendKey val="0"/>
          <c:showVal val="0"/>
          <c:showCatName val="0"/>
          <c:showSerName val="0"/>
          <c:showPercent val="0"/>
          <c:showBubbleSize val="0"/>
        </c:dLbls>
        <c:gapWidth val="219"/>
        <c:overlap val="-27"/>
        <c:axId val="313951680"/>
        <c:axId val="315879264"/>
      </c:barChart>
      <c:catAx>
        <c:axId val="31395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5879264"/>
        <c:crosses val="autoZero"/>
        <c:auto val="1"/>
        <c:lblAlgn val="ctr"/>
        <c:lblOffset val="100"/>
        <c:noMultiLvlLbl val="0"/>
      </c:catAx>
      <c:valAx>
        <c:axId val="31587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 inhabitants and year</a:t>
                </a:r>
              </a:p>
            </c:rich>
          </c:tx>
          <c:layout/>
          <c:overlay val="0"/>
          <c:spPr>
            <a:noFill/>
            <a:ln w="25400">
              <a:noFill/>
            </a:ln>
          </c:spPr>
        </c:title>
        <c:numFmt formatCode="0" sourceLinked="0"/>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3951680"/>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Blad13!$C$2</c:f>
              <c:strCache>
                <c:ptCount val="1"/>
                <c:pt idx="0">
                  <c:v>Antibiotics commonly used to treat SSTI</c:v>
                </c:pt>
              </c:strCache>
            </c:strRef>
          </c:tx>
          <c:spPr>
            <a:solidFill>
              <a:srgbClr val="4F81BD"/>
            </a:solidFill>
            <a:ln w="25400">
              <a:noFill/>
            </a:ln>
          </c:spPr>
          <c:invertIfNegative val="0"/>
          <c:cat>
            <c:strRef>
              <c:f>Blad13!$B$3:$B$24</c:f>
              <c:strCache>
                <c:ptCount val="22"/>
                <c:pt idx="0">
                  <c:v> Stockholm </c:v>
                </c:pt>
                <c:pt idx="1">
                  <c:v> Skåne </c:v>
                </c:pt>
                <c:pt idx="2">
                  <c:v> Uppsala </c:v>
                </c:pt>
                <c:pt idx="3">
                  <c:v>Sweden</c:v>
                </c:pt>
                <c:pt idx="4">
                  <c:v> Västra Götaland </c:v>
                </c:pt>
                <c:pt idx="5">
                  <c:v> Södermanland </c:v>
                </c:pt>
                <c:pt idx="6">
                  <c:v> Blekinge </c:v>
                </c:pt>
                <c:pt idx="7">
                  <c:v> Östergötland </c:v>
                </c:pt>
                <c:pt idx="8">
                  <c:v> Kronoberg </c:v>
                </c:pt>
                <c:pt idx="9">
                  <c:v> Halland </c:v>
                </c:pt>
                <c:pt idx="10">
                  <c:v> Gotland </c:v>
                </c:pt>
                <c:pt idx="11">
                  <c:v> Västmanland </c:v>
                </c:pt>
                <c:pt idx="12">
                  <c:v> Kalmar </c:v>
                </c:pt>
                <c:pt idx="13">
                  <c:v> Örebro </c:v>
                </c:pt>
                <c:pt idx="14">
                  <c:v> Jönköping </c:v>
                </c:pt>
                <c:pt idx="15">
                  <c:v> Värmland </c:v>
                </c:pt>
                <c:pt idx="16">
                  <c:v> Dalarna </c:v>
                </c:pt>
                <c:pt idx="17">
                  <c:v> Västernorrland </c:v>
                </c:pt>
                <c:pt idx="18">
                  <c:v> Norrbotten </c:v>
                </c:pt>
                <c:pt idx="19">
                  <c:v> Gävleborg </c:v>
                </c:pt>
                <c:pt idx="20">
                  <c:v> Jämtland </c:v>
                </c:pt>
                <c:pt idx="21">
                  <c:v> Västerbotten </c:v>
                </c:pt>
              </c:strCache>
            </c:strRef>
          </c:cat>
          <c:val>
            <c:numRef>
              <c:f>Blad13!$C$3:$C$24</c:f>
              <c:numCache>
                <c:formatCode>General</c:formatCode>
                <c:ptCount val="22"/>
                <c:pt idx="0">
                  <c:v>54.921263664783197</c:v>
                </c:pt>
                <c:pt idx="1">
                  <c:v>54.164256409974698</c:v>
                </c:pt>
                <c:pt idx="2">
                  <c:v>57.065366836381699</c:v>
                </c:pt>
                <c:pt idx="3">
                  <c:v>53.407388637102599</c:v>
                </c:pt>
                <c:pt idx="4">
                  <c:v>53.51424446035</c:v>
                </c:pt>
                <c:pt idx="5">
                  <c:v>52.7832719071654</c:v>
                </c:pt>
                <c:pt idx="6">
                  <c:v>53.365803203781198</c:v>
                </c:pt>
                <c:pt idx="7">
                  <c:v>49.946556795965698</c:v>
                </c:pt>
                <c:pt idx="8">
                  <c:v>51.208617410075</c:v>
                </c:pt>
                <c:pt idx="9">
                  <c:v>53.187328901055899</c:v>
                </c:pt>
                <c:pt idx="10">
                  <c:v>60.600759258935298</c:v>
                </c:pt>
                <c:pt idx="11">
                  <c:v>55.860940190076199</c:v>
                </c:pt>
                <c:pt idx="12">
                  <c:v>51.656019908155699</c:v>
                </c:pt>
                <c:pt idx="13">
                  <c:v>58.883302090085699</c:v>
                </c:pt>
                <c:pt idx="14">
                  <c:v>47.688543086143</c:v>
                </c:pt>
                <c:pt idx="15">
                  <c:v>49.544400416339499</c:v>
                </c:pt>
                <c:pt idx="16">
                  <c:v>50.903374448799198</c:v>
                </c:pt>
                <c:pt idx="17">
                  <c:v>53.023670691620303</c:v>
                </c:pt>
                <c:pt idx="18">
                  <c:v>56.351128145095302</c:v>
                </c:pt>
                <c:pt idx="19">
                  <c:v>53.707234593661198</c:v>
                </c:pt>
                <c:pt idx="20">
                  <c:v>46.599346834201803</c:v>
                </c:pt>
                <c:pt idx="21">
                  <c:v>44.647507582952898</c:v>
                </c:pt>
              </c:numCache>
            </c:numRef>
          </c:val>
        </c:ser>
        <c:ser>
          <c:idx val="1"/>
          <c:order val="1"/>
          <c:tx>
            <c:strRef>
              <c:f>Blad13!$D$2</c:f>
              <c:strCache>
                <c:ptCount val="1"/>
                <c:pt idx="0">
                  <c:v>Antibiotics commonly used to treat RTI</c:v>
                </c:pt>
              </c:strCache>
            </c:strRef>
          </c:tx>
          <c:spPr>
            <a:solidFill>
              <a:srgbClr val="C0504D"/>
            </a:solidFill>
            <a:ln w="25400">
              <a:noFill/>
            </a:ln>
          </c:spPr>
          <c:invertIfNegative val="0"/>
          <c:cat>
            <c:strRef>
              <c:f>Blad13!$B$3:$B$24</c:f>
              <c:strCache>
                <c:ptCount val="22"/>
                <c:pt idx="0">
                  <c:v> Stockholm </c:v>
                </c:pt>
                <c:pt idx="1">
                  <c:v> Skåne </c:v>
                </c:pt>
                <c:pt idx="2">
                  <c:v> Uppsala </c:v>
                </c:pt>
                <c:pt idx="3">
                  <c:v>Sweden</c:v>
                </c:pt>
                <c:pt idx="4">
                  <c:v> Västra Götaland </c:v>
                </c:pt>
                <c:pt idx="5">
                  <c:v> Södermanland </c:v>
                </c:pt>
                <c:pt idx="6">
                  <c:v> Blekinge </c:v>
                </c:pt>
                <c:pt idx="7">
                  <c:v> Östergötland </c:v>
                </c:pt>
                <c:pt idx="8">
                  <c:v> Kronoberg </c:v>
                </c:pt>
                <c:pt idx="9">
                  <c:v> Halland </c:v>
                </c:pt>
                <c:pt idx="10">
                  <c:v> Gotland </c:v>
                </c:pt>
                <c:pt idx="11">
                  <c:v> Västmanland </c:v>
                </c:pt>
                <c:pt idx="12">
                  <c:v> Kalmar </c:v>
                </c:pt>
                <c:pt idx="13">
                  <c:v> Örebro </c:v>
                </c:pt>
                <c:pt idx="14">
                  <c:v> Jönköping </c:v>
                </c:pt>
                <c:pt idx="15">
                  <c:v> Värmland </c:v>
                </c:pt>
                <c:pt idx="16">
                  <c:v> Dalarna </c:v>
                </c:pt>
                <c:pt idx="17">
                  <c:v> Västernorrland </c:v>
                </c:pt>
                <c:pt idx="18">
                  <c:v> Norrbotten </c:v>
                </c:pt>
                <c:pt idx="19">
                  <c:v> Gävleborg </c:v>
                </c:pt>
                <c:pt idx="20">
                  <c:v> Jämtland </c:v>
                </c:pt>
                <c:pt idx="21">
                  <c:v> Västerbotten </c:v>
                </c:pt>
              </c:strCache>
            </c:strRef>
          </c:cat>
          <c:val>
            <c:numRef>
              <c:f>Blad13!$D$3:$D$24</c:f>
              <c:numCache>
                <c:formatCode>General</c:formatCode>
                <c:ptCount val="22"/>
                <c:pt idx="0">
                  <c:v>196.28745072911201</c:v>
                </c:pt>
                <c:pt idx="1">
                  <c:v>183.83227282038899</c:v>
                </c:pt>
                <c:pt idx="2">
                  <c:v>174.707147426342</c:v>
                </c:pt>
                <c:pt idx="3">
                  <c:v>165.79207337708399</c:v>
                </c:pt>
                <c:pt idx="4">
                  <c:v>162.95065767477101</c:v>
                </c:pt>
                <c:pt idx="5">
                  <c:v>162.24794555587999</c:v>
                </c:pt>
                <c:pt idx="6">
                  <c:v>159.22019940166399</c:v>
                </c:pt>
                <c:pt idx="7">
                  <c:v>158.42712539511399</c:v>
                </c:pt>
                <c:pt idx="8">
                  <c:v>158.322468956379</c:v>
                </c:pt>
                <c:pt idx="9">
                  <c:v>154.52027115108899</c:v>
                </c:pt>
                <c:pt idx="10">
                  <c:v>151.991742621718</c:v>
                </c:pt>
                <c:pt idx="11">
                  <c:v>151.83706871926299</c:v>
                </c:pt>
                <c:pt idx="12">
                  <c:v>149.34537400480599</c:v>
                </c:pt>
                <c:pt idx="13">
                  <c:v>147.15744844864099</c:v>
                </c:pt>
                <c:pt idx="14">
                  <c:v>146.60864213811601</c:v>
                </c:pt>
                <c:pt idx="15">
                  <c:v>141.79646841845801</c:v>
                </c:pt>
                <c:pt idx="16">
                  <c:v>135.10414676094001</c:v>
                </c:pt>
                <c:pt idx="17">
                  <c:v>134.84282858983499</c:v>
                </c:pt>
                <c:pt idx="18">
                  <c:v>131.721162943601</c:v>
                </c:pt>
                <c:pt idx="19">
                  <c:v>128.43112566104301</c:v>
                </c:pt>
                <c:pt idx="20">
                  <c:v>119.523015000672</c:v>
                </c:pt>
                <c:pt idx="21">
                  <c:v>112.641318667851</c:v>
                </c:pt>
              </c:numCache>
            </c:numRef>
          </c:val>
        </c:ser>
        <c:ser>
          <c:idx val="2"/>
          <c:order val="2"/>
          <c:tx>
            <c:strRef>
              <c:f>Blad13!$E$2</c:f>
              <c:strCache>
                <c:ptCount val="1"/>
                <c:pt idx="0">
                  <c:v>Antibiotics commonly used to treat UTI</c:v>
                </c:pt>
              </c:strCache>
            </c:strRef>
          </c:tx>
          <c:spPr>
            <a:solidFill>
              <a:srgbClr val="9BBB59"/>
            </a:solidFill>
            <a:ln w="25400">
              <a:noFill/>
            </a:ln>
          </c:spPr>
          <c:invertIfNegative val="0"/>
          <c:cat>
            <c:strRef>
              <c:f>Blad13!$B$3:$B$24</c:f>
              <c:strCache>
                <c:ptCount val="22"/>
                <c:pt idx="0">
                  <c:v> Stockholm </c:v>
                </c:pt>
                <c:pt idx="1">
                  <c:v> Skåne </c:v>
                </c:pt>
                <c:pt idx="2">
                  <c:v> Uppsala </c:v>
                </c:pt>
                <c:pt idx="3">
                  <c:v>Sweden</c:v>
                </c:pt>
                <c:pt idx="4">
                  <c:v> Västra Götaland </c:v>
                </c:pt>
                <c:pt idx="5">
                  <c:v> Södermanland </c:v>
                </c:pt>
                <c:pt idx="6">
                  <c:v> Blekinge </c:v>
                </c:pt>
                <c:pt idx="7">
                  <c:v> Östergötland </c:v>
                </c:pt>
                <c:pt idx="8">
                  <c:v> Kronoberg </c:v>
                </c:pt>
                <c:pt idx="9">
                  <c:v> Halland </c:v>
                </c:pt>
                <c:pt idx="10">
                  <c:v> Gotland </c:v>
                </c:pt>
                <c:pt idx="11">
                  <c:v> Västmanland </c:v>
                </c:pt>
                <c:pt idx="12">
                  <c:v> Kalmar </c:v>
                </c:pt>
                <c:pt idx="13">
                  <c:v> Örebro </c:v>
                </c:pt>
                <c:pt idx="14">
                  <c:v> Jönköping </c:v>
                </c:pt>
                <c:pt idx="15">
                  <c:v> Värmland </c:v>
                </c:pt>
                <c:pt idx="16">
                  <c:v> Dalarna </c:v>
                </c:pt>
                <c:pt idx="17">
                  <c:v> Västernorrland </c:v>
                </c:pt>
                <c:pt idx="18">
                  <c:v> Norrbotten </c:v>
                </c:pt>
                <c:pt idx="19">
                  <c:v> Gävleborg </c:v>
                </c:pt>
                <c:pt idx="20">
                  <c:v> Jämtland </c:v>
                </c:pt>
                <c:pt idx="21">
                  <c:v> Västerbotten </c:v>
                </c:pt>
              </c:strCache>
            </c:strRef>
          </c:cat>
          <c:val>
            <c:numRef>
              <c:f>Blad13!$E$3:$E$24</c:f>
              <c:numCache>
                <c:formatCode>General</c:formatCode>
                <c:ptCount val="22"/>
                <c:pt idx="0">
                  <c:v>86.592863199142698</c:v>
                </c:pt>
                <c:pt idx="1">
                  <c:v>93.896798368063301</c:v>
                </c:pt>
                <c:pt idx="2">
                  <c:v>85.9121051519476</c:v>
                </c:pt>
                <c:pt idx="3">
                  <c:v>88.9169614003888</c:v>
                </c:pt>
                <c:pt idx="4">
                  <c:v>85.394939210592099</c:v>
                </c:pt>
                <c:pt idx="5">
                  <c:v>86.922530974280306</c:v>
                </c:pt>
                <c:pt idx="6">
                  <c:v>89.095753386096902</c:v>
                </c:pt>
                <c:pt idx="7">
                  <c:v>93.290365606329104</c:v>
                </c:pt>
                <c:pt idx="8">
                  <c:v>82.861356301694798</c:v>
                </c:pt>
                <c:pt idx="9">
                  <c:v>91.441793768739402</c:v>
                </c:pt>
                <c:pt idx="10">
                  <c:v>96.464372561711698</c:v>
                </c:pt>
                <c:pt idx="11">
                  <c:v>98.130119588965997</c:v>
                </c:pt>
                <c:pt idx="12">
                  <c:v>95.016974952324802</c:v>
                </c:pt>
                <c:pt idx="13">
                  <c:v>85.183692776677901</c:v>
                </c:pt>
                <c:pt idx="14">
                  <c:v>88.496197635060895</c:v>
                </c:pt>
                <c:pt idx="15">
                  <c:v>90.992093201614196</c:v>
                </c:pt>
                <c:pt idx="16">
                  <c:v>91.6066039538632</c:v>
                </c:pt>
                <c:pt idx="17">
                  <c:v>91.738383521366401</c:v>
                </c:pt>
                <c:pt idx="18">
                  <c:v>90.732692955307201</c:v>
                </c:pt>
                <c:pt idx="19">
                  <c:v>90.009713278411297</c:v>
                </c:pt>
                <c:pt idx="20">
                  <c:v>93.768039158317606</c:v>
                </c:pt>
                <c:pt idx="21">
                  <c:v>78.893348448175502</c:v>
                </c:pt>
              </c:numCache>
            </c:numRef>
          </c:val>
        </c:ser>
        <c:ser>
          <c:idx val="3"/>
          <c:order val="3"/>
          <c:tx>
            <c:strRef>
              <c:f>Blad13!$F$2</c:f>
              <c:strCache>
                <c:ptCount val="1"/>
                <c:pt idx="0">
                  <c:v>Other antibiotics</c:v>
                </c:pt>
              </c:strCache>
            </c:strRef>
          </c:tx>
          <c:spPr>
            <a:solidFill>
              <a:srgbClr val="8064A2"/>
            </a:solidFill>
            <a:ln w="25400">
              <a:noFill/>
            </a:ln>
          </c:spPr>
          <c:invertIfNegative val="0"/>
          <c:cat>
            <c:strRef>
              <c:f>Blad13!$B$3:$B$24</c:f>
              <c:strCache>
                <c:ptCount val="22"/>
                <c:pt idx="0">
                  <c:v> Stockholm </c:v>
                </c:pt>
                <c:pt idx="1">
                  <c:v> Skåne </c:v>
                </c:pt>
                <c:pt idx="2">
                  <c:v> Uppsala </c:v>
                </c:pt>
                <c:pt idx="3">
                  <c:v>Sweden</c:v>
                </c:pt>
                <c:pt idx="4">
                  <c:v> Västra Götaland </c:v>
                </c:pt>
                <c:pt idx="5">
                  <c:v> Södermanland </c:v>
                </c:pt>
                <c:pt idx="6">
                  <c:v> Blekinge </c:v>
                </c:pt>
                <c:pt idx="7">
                  <c:v> Östergötland </c:v>
                </c:pt>
                <c:pt idx="8">
                  <c:v> Kronoberg </c:v>
                </c:pt>
                <c:pt idx="9">
                  <c:v> Halland </c:v>
                </c:pt>
                <c:pt idx="10">
                  <c:v> Gotland </c:v>
                </c:pt>
                <c:pt idx="11">
                  <c:v> Västmanland </c:v>
                </c:pt>
                <c:pt idx="12">
                  <c:v> Kalmar </c:v>
                </c:pt>
                <c:pt idx="13">
                  <c:v> Örebro </c:v>
                </c:pt>
                <c:pt idx="14">
                  <c:v> Jönköping </c:v>
                </c:pt>
                <c:pt idx="15">
                  <c:v> Värmland </c:v>
                </c:pt>
                <c:pt idx="16">
                  <c:v> Dalarna </c:v>
                </c:pt>
                <c:pt idx="17">
                  <c:v> Västernorrland </c:v>
                </c:pt>
                <c:pt idx="18">
                  <c:v> Norrbotten </c:v>
                </c:pt>
                <c:pt idx="19">
                  <c:v> Gävleborg </c:v>
                </c:pt>
                <c:pt idx="20">
                  <c:v> Jämtland </c:v>
                </c:pt>
                <c:pt idx="21">
                  <c:v> Västerbotten </c:v>
                </c:pt>
              </c:strCache>
            </c:strRef>
          </c:cat>
          <c:val>
            <c:numRef>
              <c:f>Blad13!$F$3:$F$24</c:f>
              <c:numCache>
                <c:formatCode>General</c:formatCode>
                <c:ptCount val="22"/>
                <c:pt idx="0">
                  <c:v>21.507672990168118</c:v>
                </c:pt>
                <c:pt idx="1">
                  <c:v>21.933662933482978</c:v>
                </c:pt>
                <c:pt idx="2">
                  <c:v>22.881142523032679</c:v>
                </c:pt>
                <c:pt idx="3">
                  <c:v>19.880321796139611</c:v>
                </c:pt>
                <c:pt idx="4">
                  <c:v>19.316023191363882</c:v>
                </c:pt>
                <c:pt idx="5">
                  <c:v>16.817439987894289</c:v>
                </c:pt>
                <c:pt idx="6">
                  <c:v>19.370634406278924</c:v>
                </c:pt>
                <c:pt idx="7">
                  <c:v>16.364126363487216</c:v>
                </c:pt>
                <c:pt idx="8">
                  <c:v>17.771271025240196</c:v>
                </c:pt>
                <c:pt idx="9">
                  <c:v>20.522096206491753</c:v>
                </c:pt>
                <c:pt idx="10">
                  <c:v>18.369167789226012</c:v>
                </c:pt>
                <c:pt idx="11">
                  <c:v>17.988527488477857</c:v>
                </c:pt>
                <c:pt idx="12">
                  <c:v>17.496600733728485</c:v>
                </c:pt>
                <c:pt idx="13">
                  <c:v>18.034653725538419</c:v>
                </c:pt>
                <c:pt idx="14">
                  <c:v>16.305478629097109</c:v>
                </c:pt>
                <c:pt idx="15">
                  <c:v>19.659258988733299</c:v>
                </c:pt>
                <c:pt idx="16">
                  <c:v>17.750199207496578</c:v>
                </c:pt>
                <c:pt idx="17">
                  <c:v>17.872776226894288</c:v>
                </c:pt>
                <c:pt idx="18">
                  <c:v>17.864301865007533</c:v>
                </c:pt>
                <c:pt idx="19">
                  <c:v>17.300428103751457</c:v>
                </c:pt>
                <c:pt idx="20">
                  <c:v>14.312713010335571</c:v>
                </c:pt>
                <c:pt idx="21">
                  <c:v>24.273108857502621</c:v>
                </c:pt>
              </c:numCache>
            </c:numRef>
          </c:val>
        </c:ser>
        <c:dLbls>
          <c:showLegendKey val="0"/>
          <c:showVal val="0"/>
          <c:showCatName val="0"/>
          <c:showSerName val="0"/>
          <c:showPercent val="0"/>
          <c:showBubbleSize val="0"/>
        </c:dLbls>
        <c:gapWidth val="219"/>
        <c:overlap val="-27"/>
        <c:axId val="315880048"/>
        <c:axId val="315880440"/>
      </c:barChart>
      <c:catAx>
        <c:axId val="31588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5880440"/>
        <c:crosses val="autoZero"/>
        <c:auto val="1"/>
        <c:lblAlgn val="ctr"/>
        <c:lblOffset val="100"/>
        <c:noMultiLvlLbl val="0"/>
      </c:catAx>
      <c:valAx>
        <c:axId val="315880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 inhabitants</a:t>
                </a:r>
              </a:p>
            </c:rich>
          </c:tx>
          <c:layout/>
          <c:overlay val="0"/>
          <c:spPr>
            <a:noFill/>
            <a:ln w="25400">
              <a:noFill/>
            </a:ln>
          </c:spPr>
        </c:title>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5880048"/>
        <c:crosses val="autoZero"/>
        <c:crossBetween val="between"/>
      </c:valAx>
      <c:spPr>
        <a:noFill/>
        <a:ln w="25400">
          <a:noFill/>
        </a:ln>
      </c:spPr>
    </c:plotArea>
    <c:legend>
      <c:legendPos val="b"/>
      <c:layout>
        <c:manualLayout>
          <c:xMode val="edge"/>
          <c:yMode val="edge"/>
          <c:x val="0"/>
          <c:y val="0.90298036441761453"/>
          <c:w val="0.68813724575676094"/>
          <c:h val="7.7266374192845461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Blad16!$B$2</c:f>
              <c:strCache>
                <c:ptCount val="1"/>
                <c:pt idx="0">
                  <c:v>2013</c:v>
                </c:pt>
              </c:strCache>
            </c:strRef>
          </c:tx>
          <c:spPr>
            <a:solidFill>
              <a:srgbClr val="4F81BD"/>
            </a:solidFill>
            <a:ln w="25400">
              <a:noFill/>
            </a:ln>
          </c:spPr>
          <c:invertIfNegative val="0"/>
          <c:cat>
            <c:strRef>
              <c:f>Blad16!$A$3:$A$24</c:f>
              <c:strCache>
                <c:ptCount val="22"/>
                <c:pt idx="0">
                  <c:v> Kronoberg </c:v>
                </c:pt>
                <c:pt idx="1">
                  <c:v> Stockholm </c:v>
                </c:pt>
                <c:pt idx="2">
                  <c:v> Uppsala </c:v>
                </c:pt>
                <c:pt idx="3">
                  <c:v> Gotland </c:v>
                </c:pt>
                <c:pt idx="4">
                  <c:v> Södermanland </c:v>
                </c:pt>
                <c:pt idx="5">
                  <c:v> Halland </c:v>
                </c:pt>
                <c:pt idx="6">
                  <c:v>Sweden</c:v>
                </c:pt>
                <c:pt idx="7">
                  <c:v> Norrbotten </c:v>
                </c:pt>
                <c:pt idx="8">
                  <c:v> Jämtland </c:v>
                </c:pt>
                <c:pt idx="9">
                  <c:v> Skåne </c:v>
                </c:pt>
                <c:pt idx="10">
                  <c:v> Östergötland </c:v>
                </c:pt>
                <c:pt idx="11">
                  <c:v> Gävleborg </c:v>
                </c:pt>
                <c:pt idx="12">
                  <c:v> Västra Götaland </c:v>
                </c:pt>
                <c:pt idx="13">
                  <c:v> Örebro </c:v>
                </c:pt>
                <c:pt idx="14">
                  <c:v> Västerbotten </c:v>
                </c:pt>
                <c:pt idx="15">
                  <c:v> Västernorrland </c:v>
                </c:pt>
                <c:pt idx="16">
                  <c:v> Kalmar </c:v>
                </c:pt>
                <c:pt idx="17">
                  <c:v> Dalarna </c:v>
                </c:pt>
                <c:pt idx="18">
                  <c:v> Blekinge </c:v>
                </c:pt>
                <c:pt idx="19">
                  <c:v> Jönköping </c:v>
                </c:pt>
                <c:pt idx="20">
                  <c:v> Västmanland </c:v>
                </c:pt>
                <c:pt idx="21">
                  <c:v> Värmland </c:v>
                </c:pt>
              </c:strCache>
            </c:strRef>
          </c:cat>
          <c:val>
            <c:numRef>
              <c:f>Blad16!$B$3:$B$24</c:f>
              <c:numCache>
                <c:formatCode>0%</c:formatCode>
                <c:ptCount val="22"/>
                <c:pt idx="0">
                  <c:v>0.65821501014198736</c:v>
                </c:pt>
                <c:pt idx="1">
                  <c:v>0.66773079049198414</c:v>
                </c:pt>
                <c:pt idx="2">
                  <c:v>0.68834824570222175</c:v>
                </c:pt>
                <c:pt idx="3">
                  <c:v>0.6898148148148151</c:v>
                </c:pt>
                <c:pt idx="4">
                  <c:v>0.70579772694576293</c:v>
                </c:pt>
                <c:pt idx="5">
                  <c:v>0.69307058217413653</c:v>
                </c:pt>
                <c:pt idx="6">
                  <c:v>0.70323166714101393</c:v>
                </c:pt>
                <c:pt idx="7">
                  <c:v>0.71669575334496871</c:v>
                </c:pt>
                <c:pt idx="8">
                  <c:v>0.73595166163142067</c:v>
                </c:pt>
                <c:pt idx="9">
                  <c:v>0.7118895038353239</c:v>
                </c:pt>
                <c:pt idx="10">
                  <c:v>0.71671583087512292</c:v>
                </c:pt>
                <c:pt idx="11">
                  <c:v>0.72184844192634545</c:v>
                </c:pt>
                <c:pt idx="12">
                  <c:v>0.70750649057455695</c:v>
                </c:pt>
                <c:pt idx="13">
                  <c:v>0.72922416436675841</c:v>
                </c:pt>
                <c:pt idx="14">
                  <c:v>0.71615263983272248</c:v>
                </c:pt>
                <c:pt idx="15">
                  <c:v>0.73691983122362892</c:v>
                </c:pt>
                <c:pt idx="16">
                  <c:v>0.73791348600508888</c:v>
                </c:pt>
                <c:pt idx="17">
                  <c:v>0.73586933161401258</c:v>
                </c:pt>
                <c:pt idx="18">
                  <c:v>0.71887436043206365</c:v>
                </c:pt>
                <c:pt idx="19">
                  <c:v>0.74910934502603432</c:v>
                </c:pt>
                <c:pt idx="20">
                  <c:v>0.76486207405222018</c:v>
                </c:pt>
                <c:pt idx="21">
                  <c:v>0.82109751575824974</c:v>
                </c:pt>
              </c:numCache>
            </c:numRef>
          </c:val>
        </c:ser>
        <c:ser>
          <c:idx val="1"/>
          <c:order val="1"/>
          <c:tx>
            <c:strRef>
              <c:f>Blad16!$C$2</c:f>
              <c:strCache>
                <c:ptCount val="1"/>
                <c:pt idx="0">
                  <c:v>2014</c:v>
                </c:pt>
              </c:strCache>
            </c:strRef>
          </c:tx>
          <c:spPr>
            <a:solidFill>
              <a:srgbClr val="C0504D"/>
            </a:solidFill>
            <a:ln w="25400">
              <a:noFill/>
            </a:ln>
          </c:spPr>
          <c:invertIfNegative val="0"/>
          <c:cat>
            <c:strRef>
              <c:f>Blad16!$A$3:$A$24</c:f>
              <c:strCache>
                <c:ptCount val="22"/>
                <c:pt idx="0">
                  <c:v> Kronoberg </c:v>
                </c:pt>
                <c:pt idx="1">
                  <c:v> Stockholm </c:v>
                </c:pt>
                <c:pt idx="2">
                  <c:v> Uppsala </c:v>
                </c:pt>
                <c:pt idx="3">
                  <c:v> Gotland </c:v>
                </c:pt>
                <c:pt idx="4">
                  <c:v> Södermanland </c:v>
                </c:pt>
                <c:pt idx="5">
                  <c:v> Halland </c:v>
                </c:pt>
                <c:pt idx="6">
                  <c:v>Sweden</c:v>
                </c:pt>
                <c:pt idx="7">
                  <c:v> Norrbotten </c:v>
                </c:pt>
                <c:pt idx="8">
                  <c:v> Jämtland </c:v>
                </c:pt>
                <c:pt idx="9">
                  <c:v> Skåne </c:v>
                </c:pt>
                <c:pt idx="10">
                  <c:v> Östergötland </c:v>
                </c:pt>
                <c:pt idx="11">
                  <c:v> Gävleborg </c:v>
                </c:pt>
                <c:pt idx="12">
                  <c:v> Västra Götaland </c:v>
                </c:pt>
                <c:pt idx="13">
                  <c:v> Örebro </c:v>
                </c:pt>
                <c:pt idx="14">
                  <c:v> Västerbotten </c:v>
                </c:pt>
                <c:pt idx="15">
                  <c:v> Västernorrland </c:v>
                </c:pt>
                <c:pt idx="16">
                  <c:v> Kalmar </c:v>
                </c:pt>
                <c:pt idx="17">
                  <c:v> Dalarna </c:v>
                </c:pt>
                <c:pt idx="18">
                  <c:v> Blekinge </c:v>
                </c:pt>
                <c:pt idx="19">
                  <c:v> Jönköping </c:v>
                </c:pt>
                <c:pt idx="20">
                  <c:v> Västmanland </c:v>
                </c:pt>
                <c:pt idx="21">
                  <c:v> Värmland </c:v>
                </c:pt>
              </c:strCache>
            </c:strRef>
          </c:cat>
          <c:val>
            <c:numRef>
              <c:f>Blad16!$C$3:$C$24</c:f>
              <c:numCache>
                <c:formatCode>0%</c:formatCode>
                <c:ptCount val="22"/>
                <c:pt idx="0">
                  <c:v>0.65359926639156307</c:v>
                </c:pt>
                <c:pt idx="1">
                  <c:v>0.65485162033009003</c:v>
                </c:pt>
                <c:pt idx="2">
                  <c:v>0.66239734063355482</c:v>
                </c:pt>
                <c:pt idx="3">
                  <c:v>0.67208121827411227</c:v>
                </c:pt>
                <c:pt idx="4">
                  <c:v>0.67261219792865334</c:v>
                </c:pt>
                <c:pt idx="5">
                  <c:v>0.67472776127846079</c:v>
                </c:pt>
                <c:pt idx="6">
                  <c:v>0.68670868245880867</c:v>
                </c:pt>
                <c:pt idx="7">
                  <c:v>0.68674698795180777</c:v>
                </c:pt>
                <c:pt idx="8">
                  <c:v>0.69255874673629281</c:v>
                </c:pt>
                <c:pt idx="9">
                  <c:v>0.69412363266344512</c:v>
                </c:pt>
                <c:pt idx="10">
                  <c:v>0.69474313022700152</c:v>
                </c:pt>
                <c:pt idx="11">
                  <c:v>0.69654022509378877</c:v>
                </c:pt>
                <c:pt idx="12">
                  <c:v>0.69666732206055815</c:v>
                </c:pt>
                <c:pt idx="13">
                  <c:v>0.70137848366796507</c:v>
                </c:pt>
                <c:pt idx="14">
                  <c:v>0.70868644067796571</c:v>
                </c:pt>
                <c:pt idx="15">
                  <c:v>0.71822660098522118</c:v>
                </c:pt>
                <c:pt idx="16">
                  <c:v>0.72040498442367618</c:v>
                </c:pt>
                <c:pt idx="17">
                  <c:v>0.73381452318460239</c:v>
                </c:pt>
                <c:pt idx="18">
                  <c:v>0.734360834088848</c:v>
                </c:pt>
                <c:pt idx="19">
                  <c:v>0.74216268471205615</c:v>
                </c:pt>
                <c:pt idx="20">
                  <c:v>0.74301581958936358</c:v>
                </c:pt>
                <c:pt idx="21">
                  <c:v>0.80128579777907638</c:v>
                </c:pt>
              </c:numCache>
            </c:numRef>
          </c:val>
        </c:ser>
        <c:dLbls>
          <c:showLegendKey val="0"/>
          <c:showVal val="0"/>
          <c:showCatName val="0"/>
          <c:showSerName val="0"/>
          <c:showPercent val="0"/>
          <c:showBubbleSize val="0"/>
        </c:dLbls>
        <c:gapWidth val="182"/>
        <c:axId val="315881224"/>
        <c:axId val="315881616"/>
      </c:barChart>
      <c:catAx>
        <c:axId val="315881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5881616"/>
        <c:crosses val="autoZero"/>
        <c:auto val="1"/>
        <c:lblAlgn val="ctr"/>
        <c:lblOffset val="100"/>
        <c:noMultiLvlLbl val="0"/>
      </c:catAx>
      <c:valAx>
        <c:axId val="3158816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5881224"/>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Blad15!$B$2</c:f>
              <c:strCache>
                <c:ptCount val="1"/>
                <c:pt idx="0">
                  <c:v>2013</c:v>
                </c:pt>
              </c:strCache>
            </c:strRef>
          </c:tx>
          <c:spPr>
            <a:solidFill>
              <a:srgbClr val="4F81BD"/>
            </a:solidFill>
            <a:ln w="25400">
              <a:noFill/>
            </a:ln>
          </c:spPr>
          <c:invertIfNegative val="0"/>
          <c:cat>
            <c:strRef>
              <c:f>Blad15!$A$3:$A$24</c:f>
              <c:strCache>
                <c:ptCount val="22"/>
                <c:pt idx="0">
                  <c:v> Västernorrland </c:v>
                </c:pt>
                <c:pt idx="1">
                  <c:v> Halland </c:v>
                </c:pt>
                <c:pt idx="2">
                  <c:v> Västerbotten </c:v>
                </c:pt>
                <c:pt idx="3">
                  <c:v> Örebro </c:v>
                </c:pt>
                <c:pt idx="4">
                  <c:v> Kronoberg </c:v>
                </c:pt>
                <c:pt idx="5">
                  <c:v> Södermanland </c:v>
                </c:pt>
                <c:pt idx="6">
                  <c:v> Gävleborg </c:v>
                </c:pt>
                <c:pt idx="7">
                  <c:v> Blekinge </c:v>
                </c:pt>
                <c:pt idx="8">
                  <c:v> Norrbotten </c:v>
                </c:pt>
                <c:pt idx="9">
                  <c:v> Skåne </c:v>
                </c:pt>
                <c:pt idx="10">
                  <c:v> Västmanland </c:v>
                </c:pt>
                <c:pt idx="11">
                  <c:v>Sweden</c:v>
                </c:pt>
                <c:pt idx="12">
                  <c:v> Gotland </c:v>
                </c:pt>
                <c:pt idx="13">
                  <c:v> Uppsala </c:v>
                </c:pt>
                <c:pt idx="14">
                  <c:v> Jämtland </c:v>
                </c:pt>
                <c:pt idx="15">
                  <c:v> Jönköping </c:v>
                </c:pt>
                <c:pt idx="16">
                  <c:v> Dalarna </c:v>
                </c:pt>
                <c:pt idx="17">
                  <c:v> Stockholm </c:v>
                </c:pt>
                <c:pt idx="18">
                  <c:v> Värmland </c:v>
                </c:pt>
                <c:pt idx="19">
                  <c:v> Västra Götaland </c:v>
                </c:pt>
                <c:pt idx="20">
                  <c:v> Kalmar </c:v>
                </c:pt>
                <c:pt idx="21">
                  <c:v> Östergötland </c:v>
                </c:pt>
              </c:strCache>
            </c:strRef>
          </c:cat>
          <c:val>
            <c:numRef>
              <c:f>Blad15!$B$3:$B$24</c:f>
              <c:numCache>
                <c:formatCode>0%</c:formatCode>
                <c:ptCount val="22"/>
                <c:pt idx="0">
                  <c:v>0.16012939749292335</c:v>
                </c:pt>
                <c:pt idx="1">
                  <c:v>0.1495966756294306</c:v>
                </c:pt>
                <c:pt idx="2">
                  <c:v>0.15483377263838072</c:v>
                </c:pt>
                <c:pt idx="3">
                  <c:v>0.14921520753400758</c:v>
                </c:pt>
                <c:pt idx="4">
                  <c:v>0.1533055128486713</c:v>
                </c:pt>
                <c:pt idx="5">
                  <c:v>0.14253746524716865</c:v>
                </c:pt>
                <c:pt idx="6">
                  <c:v>0.14892435808466364</c:v>
                </c:pt>
                <c:pt idx="7">
                  <c:v>0.1353583799626962</c:v>
                </c:pt>
                <c:pt idx="8">
                  <c:v>0.13766759044266325</c:v>
                </c:pt>
                <c:pt idx="9">
                  <c:v>0.13622484484399194</c:v>
                </c:pt>
                <c:pt idx="10">
                  <c:v>0.14263467119699857</c:v>
                </c:pt>
                <c:pt idx="11">
                  <c:v>0.13415198433885039</c:v>
                </c:pt>
                <c:pt idx="12">
                  <c:v>0.12669962917181674</c:v>
                </c:pt>
                <c:pt idx="13">
                  <c:v>0.1303405396155379</c:v>
                </c:pt>
                <c:pt idx="14">
                  <c:v>0.1258795934323694</c:v>
                </c:pt>
                <c:pt idx="15">
                  <c:v>0.13421166040756044</c:v>
                </c:pt>
                <c:pt idx="16">
                  <c:v>0.12806260513420589</c:v>
                </c:pt>
                <c:pt idx="17">
                  <c:v>0.13199629690514716</c:v>
                </c:pt>
                <c:pt idx="18">
                  <c:v>0.12199228340933009</c:v>
                </c:pt>
                <c:pt idx="19">
                  <c:v>0.12336337760910808</c:v>
                </c:pt>
                <c:pt idx="20">
                  <c:v>0.12091286307053936</c:v>
                </c:pt>
                <c:pt idx="21">
                  <c:v>0.12791135270750559</c:v>
                </c:pt>
              </c:numCache>
            </c:numRef>
          </c:val>
        </c:ser>
        <c:ser>
          <c:idx val="1"/>
          <c:order val="1"/>
          <c:tx>
            <c:strRef>
              <c:f>Blad15!$C$2</c:f>
              <c:strCache>
                <c:ptCount val="1"/>
                <c:pt idx="0">
                  <c:v>2014</c:v>
                </c:pt>
              </c:strCache>
            </c:strRef>
          </c:tx>
          <c:spPr>
            <a:solidFill>
              <a:srgbClr val="C0504D"/>
            </a:solidFill>
            <a:ln w="25400">
              <a:noFill/>
            </a:ln>
          </c:spPr>
          <c:invertIfNegative val="0"/>
          <c:cat>
            <c:strRef>
              <c:f>Blad15!$A$3:$A$24</c:f>
              <c:strCache>
                <c:ptCount val="22"/>
                <c:pt idx="0">
                  <c:v> Västernorrland </c:v>
                </c:pt>
                <c:pt idx="1">
                  <c:v> Halland </c:v>
                </c:pt>
                <c:pt idx="2">
                  <c:v> Västerbotten </c:v>
                </c:pt>
                <c:pt idx="3">
                  <c:v> Örebro </c:v>
                </c:pt>
                <c:pt idx="4">
                  <c:v> Kronoberg </c:v>
                </c:pt>
                <c:pt idx="5">
                  <c:v> Södermanland </c:v>
                </c:pt>
                <c:pt idx="6">
                  <c:v> Gävleborg </c:v>
                </c:pt>
                <c:pt idx="7">
                  <c:v> Blekinge </c:v>
                </c:pt>
                <c:pt idx="8">
                  <c:v> Norrbotten </c:v>
                </c:pt>
                <c:pt idx="9">
                  <c:v> Skåne </c:v>
                </c:pt>
                <c:pt idx="10">
                  <c:v> Västmanland </c:v>
                </c:pt>
                <c:pt idx="11">
                  <c:v>Sweden</c:v>
                </c:pt>
                <c:pt idx="12">
                  <c:v> Gotland </c:v>
                </c:pt>
                <c:pt idx="13">
                  <c:v> Uppsala </c:v>
                </c:pt>
                <c:pt idx="14">
                  <c:v> Jämtland </c:v>
                </c:pt>
                <c:pt idx="15">
                  <c:v> Jönköping </c:v>
                </c:pt>
                <c:pt idx="16">
                  <c:v> Dalarna </c:v>
                </c:pt>
                <c:pt idx="17">
                  <c:v> Stockholm </c:v>
                </c:pt>
                <c:pt idx="18">
                  <c:v> Värmland </c:v>
                </c:pt>
                <c:pt idx="19">
                  <c:v> Västra Götaland </c:v>
                </c:pt>
                <c:pt idx="20">
                  <c:v> Kalmar </c:v>
                </c:pt>
                <c:pt idx="21">
                  <c:v> Östergötland </c:v>
                </c:pt>
              </c:strCache>
            </c:strRef>
          </c:cat>
          <c:val>
            <c:numRef>
              <c:f>Blad15!$C$3:$C$24</c:f>
              <c:numCache>
                <c:formatCode>0%</c:formatCode>
                <c:ptCount val="22"/>
                <c:pt idx="0">
                  <c:v>0.16431214261688509</c:v>
                </c:pt>
                <c:pt idx="1">
                  <c:v>0.15495363591996089</c:v>
                </c:pt>
                <c:pt idx="2">
                  <c:v>0.15253029223093353</c:v>
                </c:pt>
                <c:pt idx="3">
                  <c:v>0.15018945918015841</c:v>
                </c:pt>
                <c:pt idx="4">
                  <c:v>0.14818081587651588</c:v>
                </c:pt>
                <c:pt idx="5">
                  <c:v>0.14598137288720234</c:v>
                </c:pt>
                <c:pt idx="6">
                  <c:v>0.14463070772252218</c:v>
                </c:pt>
                <c:pt idx="7">
                  <c:v>0.14090610636900847</c:v>
                </c:pt>
                <c:pt idx="8">
                  <c:v>0.13950426026336152</c:v>
                </c:pt>
                <c:pt idx="9">
                  <c:v>0.1364363019028082</c:v>
                </c:pt>
                <c:pt idx="10">
                  <c:v>0.13524477447744779</c:v>
                </c:pt>
                <c:pt idx="11">
                  <c:v>0.13220889155106944</c:v>
                </c:pt>
                <c:pt idx="12">
                  <c:v>0.13054745707806928</c:v>
                </c:pt>
                <c:pt idx="13">
                  <c:v>0.13029553882458675</c:v>
                </c:pt>
                <c:pt idx="14">
                  <c:v>0.13000779423226816</c:v>
                </c:pt>
                <c:pt idx="15">
                  <c:v>0.12922073928285874</c:v>
                </c:pt>
                <c:pt idx="16">
                  <c:v>0.12732268093413324</c:v>
                </c:pt>
                <c:pt idx="17">
                  <c:v>0.12564771284444609</c:v>
                </c:pt>
                <c:pt idx="18">
                  <c:v>0.12419894120925076</c:v>
                </c:pt>
                <c:pt idx="19">
                  <c:v>0.12374326964311232</c:v>
                </c:pt>
                <c:pt idx="20">
                  <c:v>0.12205797340820891</c:v>
                </c:pt>
                <c:pt idx="21">
                  <c:v>0.11596511822907958</c:v>
                </c:pt>
              </c:numCache>
            </c:numRef>
          </c:val>
        </c:ser>
        <c:dLbls>
          <c:showLegendKey val="0"/>
          <c:showVal val="0"/>
          <c:showCatName val="0"/>
          <c:showSerName val="0"/>
          <c:showPercent val="0"/>
          <c:showBubbleSize val="0"/>
        </c:dLbls>
        <c:gapWidth val="182"/>
        <c:axId val="315882400"/>
        <c:axId val="315882792"/>
      </c:barChart>
      <c:catAx>
        <c:axId val="315882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5882792"/>
        <c:crosses val="autoZero"/>
        <c:auto val="1"/>
        <c:lblAlgn val="ctr"/>
        <c:lblOffset val="100"/>
        <c:noMultiLvlLbl val="0"/>
      </c:catAx>
      <c:valAx>
        <c:axId val="31588279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5882400"/>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Totalt!$A$4</c:f>
              <c:strCache>
                <c:ptCount val="1"/>
                <c:pt idx="0">
                  <c:v>Penicillin V (J01CE02)</c:v>
                </c:pt>
              </c:strCache>
            </c:strRef>
          </c:tx>
          <c:spPr>
            <a:solidFill>
              <a:srgbClr val="0070C0"/>
            </a:solidFill>
            <a:ln>
              <a:solidFill>
                <a:srgbClr val="0070C0"/>
              </a:solidFill>
            </a:ln>
            <a:effectLst/>
          </c:spPr>
          <c:invertIfNegative val="0"/>
          <c:cat>
            <c:strRef>
              <c:f>Totalt!$B$2:$G$2</c:f>
              <c:strCache>
                <c:ptCount val="6"/>
                <c:pt idx="0">
                  <c:v>2009</c:v>
                </c:pt>
                <c:pt idx="1">
                  <c:v>2010</c:v>
                </c:pt>
                <c:pt idx="2">
                  <c:v>2011</c:v>
                </c:pt>
                <c:pt idx="3">
                  <c:v>2012</c:v>
                </c:pt>
                <c:pt idx="4">
                  <c:v>2013</c:v>
                </c:pt>
                <c:pt idx="5">
                  <c:v>2014</c:v>
                </c:pt>
              </c:strCache>
            </c:strRef>
          </c:cat>
          <c:val>
            <c:numRef>
              <c:f>Totalt!$B$4:$G$4</c:f>
              <c:numCache>
                <c:formatCode>#,##0.00</c:formatCode>
                <c:ptCount val="6"/>
                <c:pt idx="0">
                  <c:v>20.97</c:v>
                </c:pt>
                <c:pt idx="1">
                  <c:v>20.12</c:v>
                </c:pt>
                <c:pt idx="2">
                  <c:v>20.28</c:v>
                </c:pt>
                <c:pt idx="3">
                  <c:v>19.75</c:v>
                </c:pt>
                <c:pt idx="4">
                  <c:v>18.53</c:v>
                </c:pt>
                <c:pt idx="5">
                  <c:v>17.09</c:v>
                </c:pt>
              </c:numCache>
            </c:numRef>
          </c:val>
        </c:ser>
        <c:ser>
          <c:idx val="2"/>
          <c:order val="1"/>
          <c:tx>
            <c:strRef>
              <c:f>Totalt!$A$5</c:f>
              <c:strCache>
                <c:ptCount val="1"/>
                <c:pt idx="0">
                  <c:v>Amoxicillin  (J01CA04)</c:v>
                </c:pt>
              </c:strCache>
            </c:strRef>
          </c:tx>
          <c:spPr>
            <a:solidFill>
              <a:srgbClr val="92D050"/>
            </a:solidFill>
            <a:ln>
              <a:solidFill>
                <a:srgbClr val="92D050"/>
              </a:solidFill>
            </a:ln>
            <a:effectLst/>
          </c:spPr>
          <c:invertIfNegative val="0"/>
          <c:cat>
            <c:strRef>
              <c:f>Totalt!$B$2:$G$2</c:f>
              <c:strCache>
                <c:ptCount val="6"/>
                <c:pt idx="0">
                  <c:v>2009</c:v>
                </c:pt>
                <c:pt idx="1">
                  <c:v>2010</c:v>
                </c:pt>
                <c:pt idx="2">
                  <c:v>2011</c:v>
                </c:pt>
                <c:pt idx="3">
                  <c:v>2012</c:v>
                </c:pt>
                <c:pt idx="4">
                  <c:v>2013</c:v>
                </c:pt>
                <c:pt idx="5">
                  <c:v>2014</c:v>
                </c:pt>
              </c:strCache>
            </c:strRef>
          </c:cat>
          <c:val>
            <c:numRef>
              <c:f>Totalt!$B$5:$G$5</c:f>
              <c:numCache>
                <c:formatCode>#,##0.00</c:formatCode>
                <c:ptCount val="6"/>
                <c:pt idx="0">
                  <c:v>3.64</c:v>
                </c:pt>
                <c:pt idx="1">
                  <c:v>3.21</c:v>
                </c:pt>
                <c:pt idx="2">
                  <c:v>3.16</c:v>
                </c:pt>
                <c:pt idx="3">
                  <c:v>3.01</c:v>
                </c:pt>
                <c:pt idx="4">
                  <c:v>2.4500000000000002</c:v>
                </c:pt>
                <c:pt idx="5">
                  <c:v>2.12</c:v>
                </c:pt>
              </c:numCache>
            </c:numRef>
          </c:val>
        </c:ser>
        <c:ser>
          <c:idx val="3"/>
          <c:order val="2"/>
          <c:tx>
            <c:strRef>
              <c:f>Totalt!$A$6</c:f>
              <c:strCache>
                <c:ptCount val="1"/>
                <c:pt idx="0">
                  <c:v>Clindamycin (J01FF01)</c:v>
                </c:pt>
              </c:strCache>
            </c:strRef>
          </c:tx>
          <c:spPr>
            <a:solidFill>
              <a:srgbClr val="FFFF00"/>
            </a:solidFill>
            <a:ln w="12700">
              <a:solidFill>
                <a:srgbClr val="FFFF00"/>
              </a:solidFill>
              <a:prstDash val="solid"/>
            </a:ln>
          </c:spPr>
          <c:invertIfNegative val="0"/>
          <c:cat>
            <c:strRef>
              <c:f>Totalt!$B$2:$G$2</c:f>
              <c:strCache>
                <c:ptCount val="6"/>
                <c:pt idx="0">
                  <c:v>2009</c:v>
                </c:pt>
                <c:pt idx="1">
                  <c:v>2010</c:v>
                </c:pt>
                <c:pt idx="2">
                  <c:v>2011</c:v>
                </c:pt>
                <c:pt idx="3">
                  <c:v>2012</c:v>
                </c:pt>
                <c:pt idx="4">
                  <c:v>2013</c:v>
                </c:pt>
                <c:pt idx="5">
                  <c:v>2014</c:v>
                </c:pt>
              </c:strCache>
            </c:strRef>
          </c:cat>
          <c:val>
            <c:numRef>
              <c:f>Totalt!$B$6:$G$6</c:f>
              <c:numCache>
                <c:formatCode>#,##0.00</c:formatCode>
                <c:ptCount val="6"/>
                <c:pt idx="0">
                  <c:v>2.89</c:v>
                </c:pt>
                <c:pt idx="1">
                  <c:v>2.66</c:v>
                </c:pt>
                <c:pt idx="2">
                  <c:v>2.75</c:v>
                </c:pt>
                <c:pt idx="3">
                  <c:v>2.64</c:v>
                </c:pt>
                <c:pt idx="4">
                  <c:v>2.38</c:v>
                </c:pt>
                <c:pt idx="5">
                  <c:v>2.04</c:v>
                </c:pt>
              </c:numCache>
            </c:numRef>
          </c:val>
        </c:ser>
        <c:ser>
          <c:idx val="4"/>
          <c:order val="3"/>
          <c:tx>
            <c:strRef>
              <c:f>Totalt!$A$7</c:f>
              <c:strCache>
                <c:ptCount val="1"/>
                <c:pt idx="0">
                  <c:v>Metronidazol (P01AB01)</c:v>
                </c:pt>
              </c:strCache>
            </c:strRef>
          </c:tx>
          <c:spPr>
            <a:solidFill>
              <a:srgbClr val="FFC000"/>
            </a:solidFill>
            <a:ln>
              <a:solidFill>
                <a:srgbClr val="FFC000"/>
              </a:solidFill>
            </a:ln>
            <a:effectLst/>
          </c:spPr>
          <c:invertIfNegative val="0"/>
          <c:cat>
            <c:strRef>
              <c:f>Totalt!$B$2:$G$2</c:f>
              <c:strCache>
                <c:ptCount val="6"/>
                <c:pt idx="0">
                  <c:v>2009</c:v>
                </c:pt>
                <c:pt idx="1">
                  <c:v>2010</c:v>
                </c:pt>
                <c:pt idx="2">
                  <c:v>2011</c:v>
                </c:pt>
                <c:pt idx="3">
                  <c:v>2012</c:v>
                </c:pt>
                <c:pt idx="4">
                  <c:v>2013</c:v>
                </c:pt>
                <c:pt idx="5">
                  <c:v>2014</c:v>
                </c:pt>
              </c:strCache>
            </c:strRef>
          </c:cat>
          <c:val>
            <c:numRef>
              <c:f>Totalt!$B$7:$G$7</c:f>
              <c:numCache>
                <c:formatCode>#,##0.00</c:formatCode>
                <c:ptCount val="6"/>
                <c:pt idx="0">
                  <c:v>2.21</c:v>
                </c:pt>
                <c:pt idx="1">
                  <c:v>2.09</c:v>
                </c:pt>
                <c:pt idx="2">
                  <c:v>2.09</c:v>
                </c:pt>
                <c:pt idx="3">
                  <c:v>2.11</c:v>
                </c:pt>
                <c:pt idx="4">
                  <c:v>1.95</c:v>
                </c:pt>
                <c:pt idx="5">
                  <c:v>1.75</c:v>
                </c:pt>
              </c:numCache>
            </c:numRef>
          </c:val>
        </c:ser>
        <c:ser>
          <c:idx val="5"/>
          <c:order val="4"/>
          <c:tx>
            <c:strRef>
              <c:f>Totalt!$A$8</c:f>
              <c:strCache>
                <c:ptCount val="1"/>
                <c:pt idx="0">
                  <c:v>Other (in the group J01)</c:v>
                </c:pt>
              </c:strCache>
            </c:strRef>
          </c:tx>
          <c:spPr>
            <a:solidFill>
              <a:srgbClr val="FF0000"/>
            </a:solidFill>
            <a:ln w="12700">
              <a:solidFill>
                <a:srgbClr val="FF0000"/>
              </a:solidFill>
              <a:prstDash val="solid"/>
            </a:ln>
          </c:spPr>
          <c:invertIfNegative val="0"/>
          <c:cat>
            <c:strRef>
              <c:f>Totalt!$B$2:$G$2</c:f>
              <c:strCache>
                <c:ptCount val="6"/>
                <c:pt idx="0">
                  <c:v>2009</c:v>
                </c:pt>
                <c:pt idx="1">
                  <c:v>2010</c:v>
                </c:pt>
                <c:pt idx="2">
                  <c:v>2011</c:v>
                </c:pt>
                <c:pt idx="3">
                  <c:v>2012</c:v>
                </c:pt>
                <c:pt idx="4">
                  <c:v>2013</c:v>
                </c:pt>
                <c:pt idx="5">
                  <c:v>2014</c:v>
                </c:pt>
              </c:strCache>
            </c:strRef>
          </c:cat>
          <c:val>
            <c:numRef>
              <c:f>Totalt!$B$8:$G$8</c:f>
              <c:numCache>
                <c:formatCode>General</c:formatCode>
                <c:ptCount val="6"/>
                <c:pt idx="0">
                  <c:v>0.60000000000000142</c:v>
                </c:pt>
                <c:pt idx="1">
                  <c:v>0.55999999999999872</c:v>
                </c:pt>
                <c:pt idx="2">
                  <c:v>0.57999999999999829</c:v>
                </c:pt>
                <c:pt idx="3">
                  <c:v>0.60000000000000142</c:v>
                </c:pt>
                <c:pt idx="4">
                  <c:v>0.51999999999999957</c:v>
                </c:pt>
                <c:pt idx="5">
                  <c:v>0.44000000000000128</c:v>
                </c:pt>
              </c:numCache>
            </c:numRef>
          </c:val>
        </c:ser>
        <c:ser>
          <c:idx val="6"/>
          <c:order val="5"/>
          <c:tx>
            <c:strRef>
              <c:f>Totalt!$A$9</c:f>
              <c:strCache>
                <c:ptCount val="1"/>
                <c:pt idx="0">
                  <c:v>Erytromycin (J01FA01)</c:v>
                </c:pt>
              </c:strCache>
            </c:strRef>
          </c:tx>
          <c:spPr>
            <a:solidFill>
              <a:srgbClr val="7030A0"/>
            </a:solidFill>
            <a:ln>
              <a:solidFill>
                <a:srgbClr val="7030A0"/>
              </a:solidFill>
            </a:ln>
            <a:effectLst/>
          </c:spPr>
          <c:invertIfNegative val="0"/>
          <c:cat>
            <c:strRef>
              <c:f>Totalt!$B$2:$G$2</c:f>
              <c:strCache>
                <c:ptCount val="6"/>
                <c:pt idx="0">
                  <c:v>2009</c:v>
                </c:pt>
                <c:pt idx="1">
                  <c:v>2010</c:v>
                </c:pt>
                <c:pt idx="2">
                  <c:v>2011</c:v>
                </c:pt>
                <c:pt idx="3">
                  <c:v>2012</c:v>
                </c:pt>
                <c:pt idx="4">
                  <c:v>2013</c:v>
                </c:pt>
                <c:pt idx="5">
                  <c:v>2014</c:v>
                </c:pt>
              </c:strCache>
            </c:strRef>
          </c:cat>
          <c:val>
            <c:numRef>
              <c:f>Totalt!$B$9:$G$9</c:f>
              <c:numCache>
                <c:formatCode>#,##0.00</c:formatCode>
                <c:ptCount val="6"/>
                <c:pt idx="0">
                  <c:v>0.38</c:v>
                </c:pt>
                <c:pt idx="1">
                  <c:v>0.33</c:v>
                </c:pt>
                <c:pt idx="2">
                  <c:v>0.25</c:v>
                </c:pt>
                <c:pt idx="3">
                  <c:v>0.23</c:v>
                </c:pt>
                <c:pt idx="4">
                  <c:v>0.16</c:v>
                </c:pt>
                <c:pt idx="5">
                  <c:v>0.16</c:v>
                </c:pt>
              </c:numCache>
            </c:numRef>
          </c:val>
        </c:ser>
        <c:dLbls>
          <c:showLegendKey val="0"/>
          <c:showVal val="0"/>
          <c:showCatName val="0"/>
          <c:showSerName val="0"/>
          <c:showPercent val="0"/>
          <c:showBubbleSize val="0"/>
        </c:dLbls>
        <c:gapWidth val="150"/>
        <c:overlap val="100"/>
        <c:axId val="316521384"/>
        <c:axId val="316521776"/>
      </c:barChart>
      <c:catAx>
        <c:axId val="31652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sv-SE"/>
          </a:p>
        </c:txPr>
        <c:crossAx val="316521776"/>
        <c:crosses val="autoZero"/>
        <c:auto val="1"/>
        <c:lblAlgn val="ctr"/>
        <c:lblOffset val="100"/>
        <c:noMultiLvlLbl val="0"/>
      </c:catAx>
      <c:valAx>
        <c:axId val="316521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sv-SE"/>
                  <a:t>Prescriptions/1000 inhabitants</a:t>
                </a:r>
              </a:p>
            </c:rich>
          </c:tx>
          <c:layout>
            <c:manualLayout>
              <c:xMode val="edge"/>
              <c:yMode val="edge"/>
              <c:x val="2.0865936358894104E-3"/>
              <c:y val="0.33615258429234807"/>
            </c:manualLayout>
          </c:layout>
          <c:overlay val="0"/>
          <c:spPr>
            <a:noFill/>
            <a:ln w="25400">
              <a:noFill/>
            </a:ln>
          </c:spPr>
        </c:title>
        <c:numFmt formatCode="#,##0" sourceLinked="0"/>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sv-SE"/>
          </a:p>
        </c:txPr>
        <c:crossAx val="316521384"/>
        <c:crosses val="autoZero"/>
        <c:crossBetween val="between"/>
      </c:valAx>
      <c:spPr>
        <a:noFill/>
        <a:ln w="25400">
          <a:noFill/>
        </a:ln>
      </c:spPr>
    </c:plotArea>
    <c:legend>
      <c:legendPos val="b"/>
      <c:layout>
        <c:manualLayout>
          <c:xMode val="edge"/>
          <c:yMode val="edge"/>
          <c:x val="6.1066936079687988E-2"/>
          <c:y val="0.92406209916069937"/>
          <c:w val="0.57179007553633265"/>
          <c:h val="6.5727966252907929E-2"/>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746465902288538"/>
          <c:y val="3.5003977724741446E-2"/>
          <c:w val="0.46709025533658005"/>
          <c:h val="0.77473348089553329"/>
        </c:manualLayout>
      </c:layout>
      <c:barChart>
        <c:barDir val="bar"/>
        <c:grouping val="stacked"/>
        <c:varyColors val="0"/>
        <c:ser>
          <c:idx val="0"/>
          <c:order val="0"/>
          <c:tx>
            <c:strRef>
              <c:f>'fig 4'!$B$3</c:f>
              <c:strCache>
                <c:ptCount val="1"/>
                <c:pt idx="0">
                  <c:v>Outpatient care</c:v>
                </c:pt>
              </c:strCache>
            </c:strRef>
          </c:tx>
          <c:spPr>
            <a:solidFill>
              <a:srgbClr val="4F81BD"/>
            </a:solidFill>
            <a:ln w="25400">
              <a:noFill/>
            </a:ln>
          </c:spPr>
          <c:invertIfNegative val="0"/>
          <c:cat>
            <c:strRef>
              <c:f>'fig 4'!$A$4:$A$17</c:f>
              <c:strCache>
                <c:ptCount val="14"/>
                <c:pt idx="0">
                  <c:v> Betalactamase sensitive penicillins (J01CE)</c:v>
                </c:pt>
                <c:pt idx="1">
                  <c:v>Tetracyclines (J01A)</c:v>
                </c:pt>
                <c:pt idx="2">
                  <c:v>Betalactamase-resistant penicillins (J01CF)</c:v>
                </c:pt>
                <c:pt idx="3">
                  <c:v>Penicillins with extended spectrum (J01CA) excl. pivmecillinam (J01CA08)</c:v>
                </c:pt>
                <c:pt idx="4">
                  <c:v>Fluoroquinolones (J01MA)</c:v>
                </c:pt>
                <c:pt idx="5">
                  <c:v>Pivmecillinam (J01CA08)</c:v>
                </c:pt>
                <c:pt idx="6">
                  <c:v>Nitrofurantoin (J01XE)</c:v>
                </c:pt>
                <c:pt idx="7">
                  <c:v>Lincosamides (J01FF)</c:v>
                </c:pt>
                <c:pt idx="8">
                  <c:v>Combinations of penicillins (J01CR)</c:v>
                </c:pt>
                <c:pt idx="9">
                  <c:v>Trimethoprim with sulphonamides (J01EE)</c:v>
                </c:pt>
                <c:pt idx="10">
                  <c:v>Macrolides (J01FA)</c:v>
                </c:pt>
                <c:pt idx="11">
                  <c:v>Cephalosporins (J01DB-DE)</c:v>
                </c:pt>
                <c:pt idx="12">
                  <c:v>Trimethoprim (J01EA)</c:v>
                </c:pt>
                <c:pt idx="13">
                  <c:v>Carbapenems (J01DH)</c:v>
                </c:pt>
              </c:strCache>
            </c:strRef>
          </c:cat>
          <c:val>
            <c:numRef>
              <c:f>'fig 4'!$B$4:$B$17</c:f>
              <c:numCache>
                <c:formatCode>General</c:formatCode>
                <c:ptCount val="14"/>
                <c:pt idx="0">
                  <c:v>3.2070509009584698</c:v>
                </c:pt>
                <c:pt idx="1">
                  <c:v>2.6562131715408901</c:v>
                </c:pt>
                <c:pt idx="2">
                  <c:v>1.56119240932308</c:v>
                </c:pt>
                <c:pt idx="3">
                  <c:v>0.75983225550130506</c:v>
                </c:pt>
                <c:pt idx="4">
                  <c:v>0.69319738676957399</c:v>
                </c:pt>
                <c:pt idx="5">
                  <c:v>0.55369573999063504</c:v>
                </c:pt>
                <c:pt idx="6">
                  <c:v>0.37874214072444801</c:v>
                </c:pt>
                <c:pt idx="7">
                  <c:v>0.316463219422147</c:v>
                </c:pt>
                <c:pt idx="8">
                  <c:v>0.24862505570996801</c:v>
                </c:pt>
                <c:pt idx="9">
                  <c:v>0.249773152031152</c:v>
                </c:pt>
                <c:pt idx="10">
                  <c:v>0.249586421943369</c:v>
                </c:pt>
                <c:pt idx="11" formatCode="0.00">
                  <c:v>0.14447937165427674</c:v>
                </c:pt>
                <c:pt idx="12">
                  <c:v>0.15302562792622201</c:v>
                </c:pt>
                <c:pt idx="13">
                  <c:v>3.1374495247006801E-4</c:v>
                </c:pt>
              </c:numCache>
            </c:numRef>
          </c:val>
        </c:ser>
        <c:ser>
          <c:idx val="1"/>
          <c:order val="1"/>
          <c:tx>
            <c:strRef>
              <c:f>'fig 4'!$C$3</c:f>
              <c:strCache>
                <c:ptCount val="1"/>
                <c:pt idx="0">
                  <c:v>Hospital care</c:v>
                </c:pt>
              </c:strCache>
            </c:strRef>
          </c:tx>
          <c:spPr>
            <a:solidFill>
              <a:srgbClr val="C0504D"/>
            </a:solidFill>
            <a:ln w="25400">
              <a:noFill/>
            </a:ln>
          </c:spPr>
          <c:invertIfNegative val="0"/>
          <c:cat>
            <c:strRef>
              <c:f>'fig 4'!$A$4:$A$17</c:f>
              <c:strCache>
                <c:ptCount val="14"/>
                <c:pt idx="0">
                  <c:v> Betalactamase sensitive penicillins (J01CE)</c:v>
                </c:pt>
                <c:pt idx="1">
                  <c:v>Tetracyclines (J01A)</c:v>
                </c:pt>
                <c:pt idx="2">
                  <c:v>Betalactamase-resistant penicillins (J01CF)</c:v>
                </c:pt>
                <c:pt idx="3">
                  <c:v>Penicillins with extended spectrum (J01CA) excl. pivmecillinam (J01CA08)</c:v>
                </c:pt>
                <c:pt idx="4">
                  <c:v>Fluoroquinolones (J01MA)</c:v>
                </c:pt>
                <c:pt idx="5">
                  <c:v>Pivmecillinam (J01CA08)</c:v>
                </c:pt>
                <c:pt idx="6">
                  <c:v>Nitrofurantoin (J01XE)</c:v>
                </c:pt>
                <c:pt idx="7">
                  <c:v>Lincosamides (J01FF)</c:v>
                </c:pt>
                <c:pt idx="8">
                  <c:v>Combinations of penicillins (J01CR)</c:v>
                </c:pt>
                <c:pt idx="9">
                  <c:v>Trimethoprim with sulphonamides (J01EE)</c:v>
                </c:pt>
                <c:pt idx="10">
                  <c:v>Macrolides (J01FA)</c:v>
                </c:pt>
                <c:pt idx="11">
                  <c:v>Cephalosporins (J01DB-DE)</c:v>
                </c:pt>
                <c:pt idx="12">
                  <c:v>Trimethoprim (J01EA)</c:v>
                </c:pt>
                <c:pt idx="13">
                  <c:v>Carbapenems (J01DH)</c:v>
                </c:pt>
              </c:strCache>
            </c:strRef>
          </c:cat>
          <c:val>
            <c:numRef>
              <c:f>'fig 4'!$C$4:$C$17</c:f>
              <c:numCache>
                <c:formatCode>General</c:formatCode>
                <c:ptCount val="14"/>
                <c:pt idx="0">
                  <c:v>0.18696478576648101</c:v>
                </c:pt>
                <c:pt idx="1">
                  <c:v>0.17893390209389501</c:v>
                </c:pt>
                <c:pt idx="2">
                  <c:v>0.30953497811097003</c:v>
                </c:pt>
                <c:pt idx="3">
                  <c:v>0.13122059518107701</c:v>
                </c:pt>
                <c:pt idx="4">
                  <c:v>0.15761591184412799</c:v>
                </c:pt>
                <c:pt idx="5">
                  <c:v>8.4167084387273994E-2</c:v>
                </c:pt>
                <c:pt idx="6">
                  <c:v>2.6653975898751899E-2</c:v>
                </c:pt>
                <c:pt idx="7">
                  <c:v>3.8873251572809603E-2</c:v>
                </c:pt>
                <c:pt idx="8">
                  <c:v>0.10477981442013</c:v>
                </c:pt>
                <c:pt idx="9">
                  <c:v>4.7181190360337001E-2</c:v>
                </c:pt>
                <c:pt idx="10">
                  <c:v>2.0343660171510802E-2</c:v>
                </c:pt>
                <c:pt idx="11" formatCode="0.00">
                  <c:v>0.12420461961760762</c:v>
                </c:pt>
                <c:pt idx="12">
                  <c:v>1.23837646676404E-2</c:v>
                </c:pt>
                <c:pt idx="13">
                  <c:v>6.5460775182791905E-2</c:v>
                </c:pt>
              </c:numCache>
            </c:numRef>
          </c:val>
        </c:ser>
        <c:dLbls>
          <c:showLegendKey val="0"/>
          <c:showVal val="0"/>
          <c:showCatName val="0"/>
          <c:showSerName val="0"/>
          <c:showPercent val="0"/>
          <c:showBubbleSize val="0"/>
        </c:dLbls>
        <c:gapWidth val="150"/>
        <c:overlap val="100"/>
        <c:axId val="196225040"/>
        <c:axId val="196223080"/>
      </c:barChart>
      <c:catAx>
        <c:axId val="196225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196223080"/>
        <c:crosses val="autoZero"/>
        <c:auto val="1"/>
        <c:lblAlgn val="ctr"/>
        <c:lblOffset val="100"/>
        <c:noMultiLvlLbl val="0"/>
      </c:catAx>
      <c:valAx>
        <c:axId val="19622308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b="0"/>
                </a:pPr>
                <a:r>
                  <a:rPr lang="sv-SE" b="0"/>
                  <a:t>DDD/1000 inhabitants and day</a:t>
                </a:r>
              </a:p>
            </c:rich>
          </c:tx>
          <c:layout>
            <c:manualLayout>
              <c:xMode val="edge"/>
              <c:yMode val="edge"/>
              <c:x val="0.61788842868629867"/>
              <c:y val="0.8595016751938267"/>
            </c:manualLayout>
          </c:layout>
          <c:overlay val="0"/>
        </c:title>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6225040"/>
        <c:crosses val="autoZero"/>
        <c:crossBetween val="between"/>
      </c:valAx>
      <c:spPr>
        <a:noFill/>
        <a:ln w="25400">
          <a:noFill/>
        </a:ln>
      </c:spPr>
    </c:plotArea>
    <c:legend>
      <c:legendPos val="b"/>
      <c:layout>
        <c:manualLayout>
          <c:xMode val="edge"/>
          <c:yMode val="edge"/>
          <c:x val="0.66136573968716328"/>
          <c:y val="8.1796872165172951E-2"/>
          <c:w val="0.28998513191631392"/>
          <c:h val="5.1843680830218807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Län!$B$2</c:f>
              <c:strCache>
                <c:ptCount val="1"/>
                <c:pt idx="0">
                  <c:v>2009</c:v>
                </c:pt>
              </c:strCache>
            </c:strRef>
          </c:tx>
          <c:spPr>
            <a:solidFill>
              <a:srgbClr val="5B9BD5"/>
            </a:solidFill>
            <a:ln w="25400">
              <a:noFill/>
            </a:ln>
          </c:spPr>
          <c:invertIfNegative val="0"/>
          <c:cat>
            <c:strRef>
              <c:f>Län!$A$3:$A$23</c:f>
              <c:strCache>
                <c:ptCount val="21"/>
                <c:pt idx="0">
                  <c:v>Stockholm</c:v>
                </c:pt>
                <c:pt idx="1">
                  <c:v>Skåne</c:v>
                </c:pt>
                <c:pt idx="2">
                  <c:v>Södermanland</c:v>
                </c:pt>
                <c:pt idx="3">
                  <c:v>Västmanland</c:v>
                </c:pt>
                <c:pt idx="4">
                  <c:v>Östergötland</c:v>
                </c:pt>
                <c:pt idx="5">
                  <c:v>Jämtland</c:v>
                </c:pt>
                <c:pt idx="6">
                  <c:v>Blekinge</c:v>
                </c:pt>
                <c:pt idx="7">
                  <c:v>Kalmar</c:v>
                </c:pt>
                <c:pt idx="8">
                  <c:v>Västra Götaland</c:v>
                </c:pt>
                <c:pt idx="9">
                  <c:v>Uppsala</c:v>
                </c:pt>
                <c:pt idx="10">
                  <c:v>Jönköping</c:v>
                </c:pt>
                <c:pt idx="11">
                  <c:v>Dalarna</c:v>
                </c:pt>
                <c:pt idx="12">
                  <c:v>Halland</c:v>
                </c:pt>
                <c:pt idx="13">
                  <c:v>Gotland</c:v>
                </c:pt>
                <c:pt idx="14">
                  <c:v>Kronoberg</c:v>
                </c:pt>
                <c:pt idx="15">
                  <c:v>Värmland</c:v>
                </c:pt>
                <c:pt idx="16">
                  <c:v>Gävleborg</c:v>
                </c:pt>
                <c:pt idx="17">
                  <c:v>Västernorrland</c:v>
                </c:pt>
                <c:pt idx="18">
                  <c:v>Norrbotten</c:v>
                </c:pt>
                <c:pt idx="19">
                  <c:v>Örebro</c:v>
                </c:pt>
                <c:pt idx="20">
                  <c:v>Västerbotten</c:v>
                </c:pt>
              </c:strCache>
            </c:strRef>
          </c:cat>
          <c:val>
            <c:numRef>
              <c:f>Län!$B$3:$B$23</c:f>
              <c:numCache>
                <c:formatCode>#,##0.00</c:formatCode>
                <c:ptCount val="21"/>
                <c:pt idx="0">
                  <c:v>37.43</c:v>
                </c:pt>
                <c:pt idx="1">
                  <c:v>35.47</c:v>
                </c:pt>
                <c:pt idx="2">
                  <c:v>31.26</c:v>
                </c:pt>
                <c:pt idx="3">
                  <c:v>29.31</c:v>
                </c:pt>
                <c:pt idx="4">
                  <c:v>26.9</c:v>
                </c:pt>
                <c:pt idx="5">
                  <c:v>27.1</c:v>
                </c:pt>
                <c:pt idx="6">
                  <c:v>32</c:v>
                </c:pt>
                <c:pt idx="7">
                  <c:v>29.64</c:v>
                </c:pt>
                <c:pt idx="8">
                  <c:v>29.54</c:v>
                </c:pt>
                <c:pt idx="9">
                  <c:v>25.73</c:v>
                </c:pt>
                <c:pt idx="10">
                  <c:v>28.29</c:v>
                </c:pt>
                <c:pt idx="11">
                  <c:v>22.03</c:v>
                </c:pt>
                <c:pt idx="12">
                  <c:v>23.5</c:v>
                </c:pt>
                <c:pt idx="13">
                  <c:v>29.02</c:v>
                </c:pt>
                <c:pt idx="14">
                  <c:v>28.9</c:v>
                </c:pt>
                <c:pt idx="15">
                  <c:v>22.05</c:v>
                </c:pt>
                <c:pt idx="16">
                  <c:v>25.74</c:v>
                </c:pt>
                <c:pt idx="17">
                  <c:v>22.55</c:v>
                </c:pt>
                <c:pt idx="18">
                  <c:v>28.75</c:v>
                </c:pt>
                <c:pt idx="19">
                  <c:v>19.16</c:v>
                </c:pt>
                <c:pt idx="20">
                  <c:v>14.18</c:v>
                </c:pt>
              </c:numCache>
            </c:numRef>
          </c:val>
        </c:ser>
        <c:ser>
          <c:idx val="1"/>
          <c:order val="1"/>
          <c:tx>
            <c:strRef>
              <c:f>Län!$C$2</c:f>
              <c:strCache>
                <c:ptCount val="1"/>
                <c:pt idx="0">
                  <c:v>2010</c:v>
                </c:pt>
              </c:strCache>
            </c:strRef>
          </c:tx>
          <c:spPr>
            <a:solidFill>
              <a:srgbClr val="ED7D31"/>
            </a:solidFill>
            <a:ln w="25400">
              <a:noFill/>
            </a:ln>
          </c:spPr>
          <c:invertIfNegative val="0"/>
          <c:cat>
            <c:strRef>
              <c:f>Län!$A$3:$A$23</c:f>
              <c:strCache>
                <c:ptCount val="21"/>
                <c:pt idx="0">
                  <c:v>Stockholm</c:v>
                </c:pt>
                <c:pt idx="1">
                  <c:v>Skåne</c:v>
                </c:pt>
                <c:pt idx="2">
                  <c:v>Södermanland</c:v>
                </c:pt>
                <c:pt idx="3">
                  <c:v>Västmanland</c:v>
                </c:pt>
                <c:pt idx="4">
                  <c:v>Östergötland</c:v>
                </c:pt>
                <c:pt idx="5">
                  <c:v>Jämtland</c:v>
                </c:pt>
                <c:pt idx="6">
                  <c:v>Blekinge</c:v>
                </c:pt>
                <c:pt idx="7">
                  <c:v>Kalmar</c:v>
                </c:pt>
                <c:pt idx="8">
                  <c:v>Västra Götaland</c:v>
                </c:pt>
                <c:pt idx="9">
                  <c:v>Uppsala</c:v>
                </c:pt>
                <c:pt idx="10">
                  <c:v>Jönköping</c:v>
                </c:pt>
                <c:pt idx="11">
                  <c:v>Dalarna</c:v>
                </c:pt>
                <c:pt idx="12">
                  <c:v>Halland</c:v>
                </c:pt>
                <c:pt idx="13">
                  <c:v>Gotland</c:v>
                </c:pt>
                <c:pt idx="14">
                  <c:v>Kronoberg</c:v>
                </c:pt>
                <c:pt idx="15">
                  <c:v>Värmland</c:v>
                </c:pt>
                <c:pt idx="16">
                  <c:v>Gävleborg</c:v>
                </c:pt>
                <c:pt idx="17">
                  <c:v>Västernorrland</c:v>
                </c:pt>
                <c:pt idx="18">
                  <c:v>Norrbotten</c:v>
                </c:pt>
                <c:pt idx="19">
                  <c:v>Örebro</c:v>
                </c:pt>
                <c:pt idx="20">
                  <c:v>Västerbotten</c:v>
                </c:pt>
              </c:strCache>
            </c:strRef>
          </c:cat>
          <c:val>
            <c:numRef>
              <c:f>Län!$C$3:$C$23</c:f>
              <c:numCache>
                <c:formatCode>#,##0.00</c:formatCode>
                <c:ptCount val="21"/>
                <c:pt idx="0">
                  <c:v>34.61</c:v>
                </c:pt>
                <c:pt idx="1">
                  <c:v>33.65</c:v>
                </c:pt>
                <c:pt idx="2">
                  <c:v>27.49</c:v>
                </c:pt>
                <c:pt idx="3">
                  <c:v>28.9</c:v>
                </c:pt>
                <c:pt idx="4">
                  <c:v>25.24</c:v>
                </c:pt>
                <c:pt idx="5">
                  <c:v>25.53</c:v>
                </c:pt>
                <c:pt idx="6">
                  <c:v>29.2</c:v>
                </c:pt>
                <c:pt idx="7">
                  <c:v>28.37</c:v>
                </c:pt>
                <c:pt idx="8">
                  <c:v>28.47</c:v>
                </c:pt>
                <c:pt idx="9">
                  <c:v>24.82</c:v>
                </c:pt>
                <c:pt idx="10">
                  <c:v>25.11</c:v>
                </c:pt>
                <c:pt idx="11">
                  <c:v>21.37</c:v>
                </c:pt>
                <c:pt idx="12">
                  <c:v>23.09</c:v>
                </c:pt>
                <c:pt idx="13">
                  <c:v>28.33</c:v>
                </c:pt>
                <c:pt idx="14">
                  <c:v>27.93</c:v>
                </c:pt>
                <c:pt idx="15">
                  <c:v>20.399999999999999</c:v>
                </c:pt>
                <c:pt idx="16">
                  <c:v>25.47</c:v>
                </c:pt>
                <c:pt idx="17">
                  <c:v>20.98</c:v>
                </c:pt>
                <c:pt idx="18">
                  <c:v>25.31</c:v>
                </c:pt>
                <c:pt idx="19">
                  <c:v>18.89</c:v>
                </c:pt>
                <c:pt idx="20">
                  <c:v>13.14</c:v>
                </c:pt>
              </c:numCache>
            </c:numRef>
          </c:val>
        </c:ser>
        <c:ser>
          <c:idx val="2"/>
          <c:order val="2"/>
          <c:tx>
            <c:strRef>
              <c:f>Län!$D$2</c:f>
              <c:strCache>
                <c:ptCount val="1"/>
                <c:pt idx="0">
                  <c:v>2011</c:v>
                </c:pt>
              </c:strCache>
            </c:strRef>
          </c:tx>
          <c:spPr>
            <a:solidFill>
              <a:srgbClr val="A5A5A5"/>
            </a:solidFill>
            <a:ln w="25400">
              <a:noFill/>
            </a:ln>
          </c:spPr>
          <c:invertIfNegative val="0"/>
          <c:cat>
            <c:strRef>
              <c:f>Län!$A$3:$A$23</c:f>
              <c:strCache>
                <c:ptCount val="21"/>
                <c:pt idx="0">
                  <c:v>Stockholm</c:v>
                </c:pt>
                <c:pt idx="1">
                  <c:v>Skåne</c:v>
                </c:pt>
                <c:pt idx="2">
                  <c:v>Södermanland</c:v>
                </c:pt>
                <c:pt idx="3">
                  <c:v>Västmanland</c:v>
                </c:pt>
                <c:pt idx="4">
                  <c:v>Östergötland</c:v>
                </c:pt>
                <c:pt idx="5">
                  <c:v>Jämtland</c:v>
                </c:pt>
                <c:pt idx="6">
                  <c:v>Blekinge</c:v>
                </c:pt>
                <c:pt idx="7">
                  <c:v>Kalmar</c:v>
                </c:pt>
                <c:pt idx="8">
                  <c:v>Västra Götaland</c:v>
                </c:pt>
                <c:pt idx="9">
                  <c:v>Uppsala</c:v>
                </c:pt>
                <c:pt idx="10">
                  <c:v>Jönköping</c:v>
                </c:pt>
                <c:pt idx="11">
                  <c:v>Dalarna</c:v>
                </c:pt>
                <c:pt idx="12">
                  <c:v>Halland</c:v>
                </c:pt>
                <c:pt idx="13">
                  <c:v>Gotland</c:v>
                </c:pt>
                <c:pt idx="14">
                  <c:v>Kronoberg</c:v>
                </c:pt>
                <c:pt idx="15">
                  <c:v>Värmland</c:v>
                </c:pt>
                <c:pt idx="16">
                  <c:v>Gävleborg</c:v>
                </c:pt>
                <c:pt idx="17">
                  <c:v>Västernorrland</c:v>
                </c:pt>
                <c:pt idx="18">
                  <c:v>Norrbotten</c:v>
                </c:pt>
                <c:pt idx="19">
                  <c:v>Örebro</c:v>
                </c:pt>
                <c:pt idx="20">
                  <c:v>Västerbotten</c:v>
                </c:pt>
              </c:strCache>
            </c:strRef>
          </c:cat>
          <c:val>
            <c:numRef>
              <c:f>Län!$D$3:$D$23</c:f>
              <c:numCache>
                <c:formatCode>#,##0.00</c:formatCode>
                <c:ptCount val="21"/>
                <c:pt idx="0">
                  <c:v>34.520000000000003</c:v>
                </c:pt>
                <c:pt idx="1">
                  <c:v>35.92</c:v>
                </c:pt>
                <c:pt idx="2">
                  <c:v>26.7</c:v>
                </c:pt>
                <c:pt idx="3">
                  <c:v>31.87</c:v>
                </c:pt>
                <c:pt idx="4">
                  <c:v>26.17</c:v>
                </c:pt>
                <c:pt idx="5">
                  <c:v>26.39</c:v>
                </c:pt>
                <c:pt idx="6">
                  <c:v>30.54</c:v>
                </c:pt>
                <c:pt idx="7">
                  <c:v>31.39</c:v>
                </c:pt>
                <c:pt idx="8">
                  <c:v>28.93</c:v>
                </c:pt>
                <c:pt idx="9">
                  <c:v>26.98</c:v>
                </c:pt>
                <c:pt idx="10">
                  <c:v>25.78</c:v>
                </c:pt>
                <c:pt idx="11">
                  <c:v>22.2</c:v>
                </c:pt>
                <c:pt idx="12">
                  <c:v>22.88</c:v>
                </c:pt>
                <c:pt idx="13">
                  <c:v>26.42</c:v>
                </c:pt>
                <c:pt idx="14">
                  <c:v>24.13</c:v>
                </c:pt>
                <c:pt idx="15">
                  <c:v>21.95</c:v>
                </c:pt>
                <c:pt idx="16">
                  <c:v>23.23</c:v>
                </c:pt>
                <c:pt idx="17">
                  <c:v>21.03</c:v>
                </c:pt>
                <c:pt idx="18">
                  <c:v>23.98</c:v>
                </c:pt>
                <c:pt idx="19">
                  <c:v>21</c:v>
                </c:pt>
                <c:pt idx="20">
                  <c:v>15.33</c:v>
                </c:pt>
              </c:numCache>
            </c:numRef>
          </c:val>
        </c:ser>
        <c:ser>
          <c:idx val="3"/>
          <c:order val="3"/>
          <c:tx>
            <c:strRef>
              <c:f>Län!$E$2</c:f>
              <c:strCache>
                <c:ptCount val="1"/>
                <c:pt idx="0">
                  <c:v>2012</c:v>
                </c:pt>
              </c:strCache>
            </c:strRef>
          </c:tx>
          <c:spPr>
            <a:solidFill>
              <a:srgbClr val="FFC000"/>
            </a:solidFill>
            <a:ln w="25400">
              <a:noFill/>
            </a:ln>
          </c:spPr>
          <c:invertIfNegative val="0"/>
          <c:cat>
            <c:strRef>
              <c:f>Län!$A$3:$A$23</c:f>
              <c:strCache>
                <c:ptCount val="21"/>
                <c:pt idx="0">
                  <c:v>Stockholm</c:v>
                </c:pt>
                <c:pt idx="1">
                  <c:v>Skåne</c:v>
                </c:pt>
                <c:pt idx="2">
                  <c:v>Södermanland</c:v>
                </c:pt>
                <c:pt idx="3">
                  <c:v>Västmanland</c:v>
                </c:pt>
                <c:pt idx="4">
                  <c:v>Östergötland</c:v>
                </c:pt>
                <c:pt idx="5">
                  <c:v>Jämtland</c:v>
                </c:pt>
                <c:pt idx="6">
                  <c:v>Blekinge</c:v>
                </c:pt>
                <c:pt idx="7">
                  <c:v>Kalmar</c:v>
                </c:pt>
                <c:pt idx="8">
                  <c:v>Västra Götaland</c:v>
                </c:pt>
                <c:pt idx="9">
                  <c:v>Uppsala</c:v>
                </c:pt>
                <c:pt idx="10">
                  <c:v>Jönköping</c:v>
                </c:pt>
                <c:pt idx="11">
                  <c:v>Dalarna</c:v>
                </c:pt>
                <c:pt idx="12">
                  <c:v>Halland</c:v>
                </c:pt>
                <c:pt idx="13">
                  <c:v>Gotland</c:v>
                </c:pt>
                <c:pt idx="14">
                  <c:v>Kronoberg</c:v>
                </c:pt>
                <c:pt idx="15">
                  <c:v>Värmland</c:v>
                </c:pt>
                <c:pt idx="16">
                  <c:v>Gävleborg</c:v>
                </c:pt>
                <c:pt idx="17">
                  <c:v>Västernorrland</c:v>
                </c:pt>
                <c:pt idx="18">
                  <c:v>Norrbotten</c:v>
                </c:pt>
                <c:pt idx="19">
                  <c:v>Örebro</c:v>
                </c:pt>
                <c:pt idx="20">
                  <c:v>Västerbotten</c:v>
                </c:pt>
              </c:strCache>
            </c:strRef>
          </c:cat>
          <c:val>
            <c:numRef>
              <c:f>Län!$E$3:$E$23</c:f>
              <c:numCache>
                <c:formatCode>#,##0.00</c:formatCode>
                <c:ptCount val="21"/>
                <c:pt idx="0">
                  <c:v>34.159999999999997</c:v>
                </c:pt>
                <c:pt idx="1">
                  <c:v>34.67</c:v>
                </c:pt>
                <c:pt idx="2">
                  <c:v>26.17</c:v>
                </c:pt>
                <c:pt idx="3">
                  <c:v>29.76</c:v>
                </c:pt>
                <c:pt idx="4">
                  <c:v>25.25</c:v>
                </c:pt>
                <c:pt idx="5">
                  <c:v>27.05</c:v>
                </c:pt>
                <c:pt idx="6">
                  <c:v>31.25</c:v>
                </c:pt>
                <c:pt idx="7">
                  <c:v>31.23</c:v>
                </c:pt>
                <c:pt idx="8">
                  <c:v>27.86</c:v>
                </c:pt>
                <c:pt idx="9">
                  <c:v>26.31</c:v>
                </c:pt>
                <c:pt idx="10">
                  <c:v>25.19</c:v>
                </c:pt>
                <c:pt idx="11">
                  <c:v>21.65</c:v>
                </c:pt>
                <c:pt idx="12">
                  <c:v>22.88</c:v>
                </c:pt>
                <c:pt idx="13">
                  <c:v>24.81</c:v>
                </c:pt>
                <c:pt idx="14">
                  <c:v>21.73</c:v>
                </c:pt>
                <c:pt idx="15">
                  <c:v>22.71</c:v>
                </c:pt>
                <c:pt idx="16">
                  <c:v>22.55</c:v>
                </c:pt>
                <c:pt idx="17">
                  <c:v>19.18</c:v>
                </c:pt>
                <c:pt idx="18">
                  <c:v>21.94</c:v>
                </c:pt>
                <c:pt idx="19">
                  <c:v>19.53</c:v>
                </c:pt>
                <c:pt idx="20">
                  <c:v>14.2</c:v>
                </c:pt>
              </c:numCache>
            </c:numRef>
          </c:val>
        </c:ser>
        <c:ser>
          <c:idx val="4"/>
          <c:order val="4"/>
          <c:tx>
            <c:strRef>
              <c:f>Län!$F$2</c:f>
              <c:strCache>
                <c:ptCount val="1"/>
                <c:pt idx="0">
                  <c:v>2013</c:v>
                </c:pt>
              </c:strCache>
            </c:strRef>
          </c:tx>
          <c:spPr>
            <a:solidFill>
              <a:srgbClr val="4472C4"/>
            </a:solidFill>
            <a:ln w="25400">
              <a:noFill/>
            </a:ln>
          </c:spPr>
          <c:invertIfNegative val="0"/>
          <c:cat>
            <c:strRef>
              <c:f>Län!$A$3:$A$23</c:f>
              <c:strCache>
                <c:ptCount val="21"/>
                <c:pt idx="0">
                  <c:v>Stockholm</c:v>
                </c:pt>
                <c:pt idx="1">
                  <c:v>Skåne</c:v>
                </c:pt>
                <c:pt idx="2">
                  <c:v>Södermanland</c:v>
                </c:pt>
                <c:pt idx="3">
                  <c:v>Västmanland</c:v>
                </c:pt>
                <c:pt idx="4">
                  <c:v>Östergötland</c:v>
                </c:pt>
                <c:pt idx="5">
                  <c:v>Jämtland</c:v>
                </c:pt>
                <c:pt idx="6">
                  <c:v>Blekinge</c:v>
                </c:pt>
                <c:pt idx="7">
                  <c:v>Kalmar</c:v>
                </c:pt>
                <c:pt idx="8">
                  <c:v>Västra Götaland</c:v>
                </c:pt>
                <c:pt idx="9">
                  <c:v>Uppsala</c:v>
                </c:pt>
                <c:pt idx="10">
                  <c:v>Jönköping</c:v>
                </c:pt>
                <c:pt idx="11">
                  <c:v>Dalarna</c:v>
                </c:pt>
                <c:pt idx="12">
                  <c:v>Halland</c:v>
                </c:pt>
                <c:pt idx="13">
                  <c:v>Gotland</c:v>
                </c:pt>
                <c:pt idx="14">
                  <c:v>Kronoberg</c:v>
                </c:pt>
                <c:pt idx="15">
                  <c:v>Värmland</c:v>
                </c:pt>
                <c:pt idx="16">
                  <c:v>Gävleborg</c:v>
                </c:pt>
                <c:pt idx="17">
                  <c:v>Västernorrland</c:v>
                </c:pt>
                <c:pt idx="18">
                  <c:v>Norrbotten</c:v>
                </c:pt>
                <c:pt idx="19">
                  <c:v>Örebro</c:v>
                </c:pt>
                <c:pt idx="20">
                  <c:v>Västerbotten</c:v>
                </c:pt>
              </c:strCache>
            </c:strRef>
          </c:cat>
          <c:val>
            <c:numRef>
              <c:f>Län!$F$3:$F$23</c:f>
              <c:numCache>
                <c:formatCode>#,##0.00</c:formatCode>
                <c:ptCount val="21"/>
                <c:pt idx="0">
                  <c:v>31.68</c:v>
                </c:pt>
                <c:pt idx="1">
                  <c:v>31.39</c:v>
                </c:pt>
                <c:pt idx="2">
                  <c:v>26.77</c:v>
                </c:pt>
                <c:pt idx="3">
                  <c:v>26.29</c:v>
                </c:pt>
                <c:pt idx="4">
                  <c:v>22.96</c:v>
                </c:pt>
                <c:pt idx="5">
                  <c:v>24.69</c:v>
                </c:pt>
                <c:pt idx="6">
                  <c:v>27.97</c:v>
                </c:pt>
                <c:pt idx="7">
                  <c:v>26.87</c:v>
                </c:pt>
                <c:pt idx="8">
                  <c:v>25.71</c:v>
                </c:pt>
                <c:pt idx="9">
                  <c:v>23.86</c:v>
                </c:pt>
                <c:pt idx="10">
                  <c:v>23.43</c:v>
                </c:pt>
                <c:pt idx="11">
                  <c:v>21.99</c:v>
                </c:pt>
                <c:pt idx="12">
                  <c:v>21.74</c:v>
                </c:pt>
                <c:pt idx="13">
                  <c:v>20.350000000000001</c:v>
                </c:pt>
                <c:pt idx="14">
                  <c:v>19.87</c:v>
                </c:pt>
                <c:pt idx="15">
                  <c:v>19.350000000000001</c:v>
                </c:pt>
                <c:pt idx="16">
                  <c:v>20.65</c:v>
                </c:pt>
                <c:pt idx="17">
                  <c:v>16.2</c:v>
                </c:pt>
                <c:pt idx="18">
                  <c:v>19.84</c:v>
                </c:pt>
                <c:pt idx="19">
                  <c:v>17.600000000000001</c:v>
                </c:pt>
                <c:pt idx="20">
                  <c:v>13.48</c:v>
                </c:pt>
              </c:numCache>
            </c:numRef>
          </c:val>
        </c:ser>
        <c:ser>
          <c:idx val="5"/>
          <c:order val="5"/>
          <c:tx>
            <c:strRef>
              <c:f>Län!$G$2</c:f>
              <c:strCache>
                <c:ptCount val="1"/>
                <c:pt idx="0">
                  <c:v>2014</c:v>
                </c:pt>
              </c:strCache>
            </c:strRef>
          </c:tx>
          <c:spPr>
            <a:solidFill>
              <a:srgbClr val="70AD47"/>
            </a:solidFill>
            <a:ln w="25400">
              <a:noFill/>
            </a:ln>
          </c:spPr>
          <c:invertIfNegative val="0"/>
          <c:cat>
            <c:strRef>
              <c:f>Län!$A$3:$A$23</c:f>
              <c:strCache>
                <c:ptCount val="21"/>
                <c:pt idx="0">
                  <c:v>Stockholm</c:v>
                </c:pt>
                <c:pt idx="1">
                  <c:v>Skåne</c:v>
                </c:pt>
                <c:pt idx="2">
                  <c:v>Södermanland</c:v>
                </c:pt>
                <c:pt idx="3">
                  <c:v>Västmanland</c:v>
                </c:pt>
                <c:pt idx="4">
                  <c:v>Östergötland</c:v>
                </c:pt>
                <c:pt idx="5">
                  <c:v>Jämtland</c:v>
                </c:pt>
                <c:pt idx="6">
                  <c:v>Blekinge</c:v>
                </c:pt>
                <c:pt idx="7">
                  <c:v>Kalmar</c:v>
                </c:pt>
                <c:pt idx="8">
                  <c:v>Västra Götaland</c:v>
                </c:pt>
                <c:pt idx="9">
                  <c:v>Uppsala</c:v>
                </c:pt>
                <c:pt idx="10">
                  <c:v>Jönköping</c:v>
                </c:pt>
                <c:pt idx="11">
                  <c:v>Dalarna</c:v>
                </c:pt>
                <c:pt idx="12">
                  <c:v>Halland</c:v>
                </c:pt>
                <c:pt idx="13">
                  <c:v>Gotland</c:v>
                </c:pt>
                <c:pt idx="14">
                  <c:v>Kronoberg</c:v>
                </c:pt>
                <c:pt idx="15">
                  <c:v>Värmland</c:v>
                </c:pt>
                <c:pt idx="16">
                  <c:v>Gävleborg</c:v>
                </c:pt>
                <c:pt idx="17">
                  <c:v>Västernorrland</c:v>
                </c:pt>
                <c:pt idx="18">
                  <c:v>Norrbotten</c:v>
                </c:pt>
                <c:pt idx="19">
                  <c:v>Örebro</c:v>
                </c:pt>
                <c:pt idx="20">
                  <c:v>Västerbotten</c:v>
                </c:pt>
              </c:strCache>
            </c:strRef>
          </c:cat>
          <c:val>
            <c:numRef>
              <c:f>Län!$G$3:$G$23</c:f>
              <c:numCache>
                <c:formatCode>#,##0.00</c:formatCode>
                <c:ptCount val="21"/>
                <c:pt idx="0">
                  <c:v>28.96</c:v>
                </c:pt>
                <c:pt idx="1">
                  <c:v>28.49</c:v>
                </c:pt>
                <c:pt idx="2">
                  <c:v>25.49</c:v>
                </c:pt>
                <c:pt idx="3">
                  <c:v>24.88</c:v>
                </c:pt>
                <c:pt idx="4">
                  <c:v>23.02</c:v>
                </c:pt>
                <c:pt idx="5">
                  <c:v>22.41</c:v>
                </c:pt>
                <c:pt idx="6">
                  <c:v>22.4</c:v>
                </c:pt>
                <c:pt idx="7">
                  <c:v>22.34</c:v>
                </c:pt>
                <c:pt idx="8">
                  <c:v>22.07</c:v>
                </c:pt>
                <c:pt idx="9">
                  <c:v>22.04</c:v>
                </c:pt>
                <c:pt idx="10">
                  <c:v>22</c:v>
                </c:pt>
                <c:pt idx="11">
                  <c:v>20.309999999999999</c:v>
                </c:pt>
                <c:pt idx="12">
                  <c:v>19.66</c:v>
                </c:pt>
                <c:pt idx="13">
                  <c:v>18.77</c:v>
                </c:pt>
                <c:pt idx="14">
                  <c:v>18.46</c:v>
                </c:pt>
                <c:pt idx="15">
                  <c:v>18.04</c:v>
                </c:pt>
                <c:pt idx="16">
                  <c:v>17.82</c:v>
                </c:pt>
                <c:pt idx="17">
                  <c:v>17.34</c:v>
                </c:pt>
                <c:pt idx="18">
                  <c:v>17.329999999999998</c:v>
                </c:pt>
                <c:pt idx="19">
                  <c:v>15.32</c:v>
                </c:pt>
                <c:pt idx="20">
                  <c:v>14.09</c:v>
                </c:pt>
              </c:numCache>
            </c:numRef>
          </c:val>
        </c:ser>
        <c:dLbls>
          <c:showLegendKey val="0"/>
          <c:showVal val="0"/>
          <c:showCatName val="0"/>
          <c:showSerName val="0"/>
          <c:showPercent val="0"/>
          <c:showBubbleSize val="0"/>
        </c:dLbls>
        <c:gapWidth val="219"/>
        <c:overlap val="-27"/>
        <c:axId val="315776104"/>
        <c:axId val="316715992"/>
      </c:barChart>
      <c:catAx>
        <c:axId val="31577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sz="900" b="0" i="0" u="none" strike="noStrike" baseline="0">
                <a:solidFill>
                  <a:srgbClr val="333333"/>
                </a:solidFill>
                <a:latin typeface="Calibri"/>
                <a:ea typeface="Calibri"/>
                <a:cs typeface="Calibri"/>
              </a:defRPr>
            </a:pPr>
            <a:endParaRPr lang="sv-SE"/>
          </a:p>
        </c:txPr>
        <c:crossAx val="316715992"/>
        <c:crosses val="autoZero"/>
        <c:auto val="1"/>
        <c:lblAlgn val="ctr"/>
        <c:lblOffset val="100"/>
        <c:noMultiLvlLbl val="0"/>
      </c:catAx>
      <c:valAx>
        <c:axId val="31671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sv-SE"/>
                  <a:t>Perscriptions/ 1000 inhabitants</a:t>
                </a:r>
              </a:p>
            </c:rich>
          </c:tx>
          <c:layout>
            <c:manualLayout>
              <c:xMode val="edge"/>
              <c:yMode val="edge"/>
              <c:x val="2.9928918817807705E-3"/>
              <c:y val="0.28612408264585149"/>
            </c:manualLayout>
          </c:layout>
          <c:overlay val="0"/>
          <c:spPr>
            <a:noFill/>
            <a:ln w="25400">
              <a:noFill/>
            </a:ln>
          </c:spPr>
        </c:title>
        <c:numFmt formatCode="#,##0" sourceLinked="0"/>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sv-SE"/>
          </a:p>
        </c:txPr>
        <c:crossAx val="315776104"/>
        <c:crosses val="autoZero"/>
        <c:crossBetween val="between"/>
      </c:valAx>
      <c:spPr>
        <a:noFill/>
        <a:ln w="25400">
          <a:noFill/>
        </a:ln>
      </c:spPr>
    </c:plotArea>
    <c:legend>
      <c:legendPos val="b"/>
      <c:layout>
        <c:manualLayout>
          <c:xMode val="edge"/>
          <c:yMode val="edge"/>
          <c:x val="0.27337046964874068"/>
          <c:y val="0.94730730533683294"/>
          <c:w val="0.32914558552521361"/>
          <c:h val="4.4359361329833771E-2"/>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938102092803404E-2"/>
          <c:y val="2.300268145073318E-2"/>
          <c:w val="0.75985148408887926"/>
          <c:h val="0.88457198464402242"/>
        </c:manualLayout>
      </c:layout>
      <c:barChart>
        <c:barDir val="col"/>
        <c:grouping val="clustered"/>
        <c:varyColors val="0"/>
        <c:ser>
          <c:idx val="0"/>
          <c:order val="0"/>
          <c:tx>
            <c:strRef>
              <c:f>Blad1!$A$3</c:f>
              <c:strCache>
                <c:ptCount val="1"/>
                <c:pt idx="0">
                  <c:v>1 Oct 2009-30 Sep 2010</c:v>
                </c:pt>
              </c:strCache>
            </c:strRef>
          </c:tx>
          <c:spPr>
            <a:solidFill>
              <a:schemeClr val="accent1"/>
            </a:solidFill>
            <a:ln>
              <a:noFill/>
            </a:ln>
            <a:effectLst/>
          </c:spPr>
          <c:invertIfNegative val="0"/>
          <c:cat>
            <c:strRef>
              <c:f>Blad1!$B$2:$E$2</c:f>
              <c:strCache>
                <c:ptCount val="4"/>
                <c:pt idx="0">
                  <c:v>Sweden</c:v>
                </c:pt>
                <c:pt idx="1">
                  <c:v>Norway</c:v>
                </c:pt>
                <c:pt idx="2">
                  <c:v>Finland</c:v>
                </c:pt>
                <c:pt idx="3">
                  <c:v>Danmark</c:v>
                </c:pt>
              </c:strCache>
            </c:strRef>
          </c:cat>
          <c:val>
            <c:numRef>
              <c:f>Blad1!$B$3:$E$3</c:f>
              <c:numCache>
                <c:formatCode>0</c:formatCode>
                <c:ptCount val="4"/>
                <c:pt idx="0">
                  <c:v>384.13015407667416</c:v>
                </c:pt>
                <c:pt idx="1">
                  <c:v>438.26374589066825</c:v>
                </c:pt>
                <c:pt idx="2">
                  <c:v>587.46255812624861</c:v>
                </c:pt>
                <c:pt idx="3">
                  <c:v>594.57998229208522</c:v>
                </c:pt>
              </c:numCache>
            </c:numRef>
          </c:val>
        </c:ser>
        <c:ser>
          <c:idx val="1"/>
          <c:order val="1"/>
          <c:tx>
            <c:strRef>
              <c:f>Blad1!$A$4</c:f>
              <c:strCache>
                <c:ptCount val="1"/>
                <c:pt idx="0">
                  <c:v>1 Oct 2010-30 Sep 2011</c:v>
                </c:pt>
              </c:strCache>
            </c:strRef>
          </c:tx>
          <c:spPr>
            <a:solidFill>
              <a:schemeClr val="accent2"/>
            </a:solidFill>
            <a:ln>
              <a:noFill/>
            </a:ln>
            <a:effectLst/>
          </c:spPr>
          <c:invertIfNegative val="0"/>
          <c:cat>
            <c:strRef>
              <c:f>Blad1!$B$2:$E$2</c:f>
              <c:strCache>
                <c:ptCount val="4"/>
                <c:pt idx="0">
                  <c:v>Sweden</c:v>
                </c:pt>
                <c:pt idx="1">
                  <c:v>Norway</c:v>
                </c:pt>
                <c:pt idx="2">
                  <c:v>Finland</c:v>
                </c:pt>
                <c:pt idx="3">
                  <c:v>Danmark</c:v>
                </c:pt>
              </c:strCache>
            </c:strRef>
          </c:cat>
          <c:val>
            <c:numRef>
              <c:f>Blad1!$B$4:$E$4</c:f>
              <c:numCache>
                <c:formatCode>0</c:formatCode>
                <c:ptCount val="4"/>
                <c:pt idx="0">
                  <c:v>380.98555967415933</c:v>
                </c:pt>
                <c:pt idx="1">
                  <c:v>449.31099498162229</c:v>
                </c:pt>
                <c:pt idx="2">
                  <c:v>629.84129511193055</c:v>
                </c:pt>
                <c:pt idx="3">
                  <c:v>622.69183748030741</c:v>
                </c:pt>
              </c:numCache>
            </c:numRef>
          </c:val>
        </c:ser>
        <c:ser>
          <c:idx val="2"/>
          <c:order val="2"/>
          <c:tx>
            <c:strRef>
              <c:f>Blad1!$A$5</c:f>
              <c:strCache>
                <c:ptCount val="1"/>
                <c:pt idx="0">
                  <c:v>1 Oct 2011-30 Sep 2012</c:v>
                </c:pt>
              </c:strCache>
            </c:strRef>
          </c:tx>
          <c:spPr>
            <a:solidFill>
              <a:schemeClr val="accent3"/>
            </a:solidFill>
            <a:ln>
              <a:noFill/>
            </a:ln>
            <a:effectLst/>
          </c:spPr>
          <c:invertIfNegative val="0"/>
          <c:cat>
            <c:strRef>
              <c:f>Blad1!$B$2:$E$2</c:f>
              <c:strCache>
                <c:ptCount val="4"/>
                <c:pt idx="0">
                  <c:v>Sweden</c:v>
                </c:pt>
                <c:pt idx="1">
                  <c:v>Norway</c:v>
                </c:pt>
                <c:pt idx="2">
                  <c:v>Finland</c:v>
                </c:pt>
                <c:pt idx="3">
                  <c:v>Danmark</c:v>
                </c:pt>
              </c:strCache>
            </c:strRef>
          </c:cat>
          <c:val>
            <c:numRef>
              <c:f>Blad1!$B$5:$E$5</c:f>
              <c:numCache>
                <c:formatCode>0</c:formatCode>
                <c:ptCount val="4"/>
                <c:pt idx="0">
                  <c:v>382.05235664988447</c:v>
                </c:pt>
                <c:pt idx="1">
                  <c:v>471.87590667088313</c:v>
                </c:pt>
                <c:pt idx="2">
                  <c:v>621.22979035119886</c:v>
                </c:pt>
                <c:pt idx="3">
                  <c:v>585.19901756919171</c:v>
                </c:pt>
              </c:numCache>
            </c:numRef>
          </c:val>
        </c:ser>
        <c:ser>
          <c:idx val="3"/>
          <c:order val="3"/>
          <c:tx>
            <c:strRef>
              <c:f>Blad1!$A$6</c:f>
              <c:strCache>
                <c:ptCount val="1"/>
                <c:pt idx="0">
                  <c:v>1 Oct 2012-30 Sep 2013</c:v>
                </c:pt>
              </c:strCache>
            </c:strRef>
          </c:tx>
          <c:spPr>
            <a:solidFill>
              <a:schemeClr val="accent4"/>
            </a:solidFill>
            <a:ln>
              <a:noFill/>
            </a:ln>
            <a:effectLst/>
          </c:spPr>
          <c:invertIfNegative val="0"/>
          <c:cat>
            <c:strRef>
              <c:f>Blad1!$B$2:$E$2</c:f>
              <c:strCache>
                <c:ptCount val="4"/>
                <c:pt idx="0">
                  <c:v>Sweden</c:v>
                </c:pt>
                <c:pt idx="1">
                  <c:v>Norway</c:v>
                </c:pt>
                <c:pt idx="2">
                  <c:v>Finland</c:v>
                </c:pt>
                <c:pt idx="3">
                  <c:v>Danmark</c:v>
                </c:pt>
              </c:strCache>
            </c:strRef>
          </c:cat>
          <c:val>
            <c:numRef>
              <c:f>Blad1!$B$6:$E$6</c:f>
              <c:numCache>
                <c:formatCode>0</c:formatCode>
                <c:ptCount val="4"/>
                <c:pt idx="0">
                  <c:v>349.11898368125901</c:v>
                </c:pt>
                <c:pt idx="1">
                  <c:v>431.82368029499236</c:v>
                </c:pt>
                <c:pt idx="2">
                  <c:v>561.43332428090685</c:v>
                </c:pt>
                <c:pt idx="3">
                  <c:v>561.1623434306938</c:v>
                </c:pt>
              </c:numCache>
            </c:numRef>
          </c:val>
        </c:ser>
        <c:ser>
          <c:idx val="4"/>
          <c:order val="4"/>
          <c:tx>
            <c:strRef>
              <c:f>Blad1!$A$7</c:f>
              <c:strCache>
                <c:ptCount val="1"/>
                <c:pt idx="0">
                  <c:v>1 Oct 2013-30 Sep 2014</c:v>
                </c:pt>
              </c:strCache>
            </c:strRef>
          </c:tx>
          <c:spPr>
            <a:solidFill>
              <a:schemeClr val="accent5"/>
            </a:solidFill>
            <a:ln>
              <a:noFill/>
            </a:ln>
            <a:effectLst/>
          </c:spPr>
          <c:invertIfNegative val="0"/>
          <c:cat>
            <c:strRef>
              <c:f>Blad1!$B$2:$E$2</c:f>
              <c:strCache>
                <c:ptCount val="4"/>
                <c:pt idx="0">
                  <c:v>Sweden</c:v>
                </c:pt>
                <c:pt idx="1">
                  <c:v>Norway</c:v>
                </c:pt>
                <c:pt idx="2">
                  <c:v>Finland</c:v>
                </c:pt>
                <c:pt idx="3">
                  <c:v>Danmark</c:v>
                </c:pt>
              </c:strCache>
            </c:strRef>
          </c:cat>
          <c:val>
            <c:numRef>
              <c:f>Blad1!$B$7:$E$7</c:f>
              <c:numCache>
                <c:formatCode>0</c:formatCode>
                <c:ptCount val="4"/>
                <c:pt idx="0">
                  <c:v>324.64304714942682</c:v>
                </c:pt>
                <c:pt idx="1">
                  <c:v>402.0300382990024</c:v>
                </c:pt>
                <c:pt idx="2">
                  <c:v>530.07711073072335</c:v>
                </c:pt>
                <c:pt idx="3">
                  <c:v>523.67277524166775</c:v>
                </c:pt>
              </c:numCache>
            </c:numRef>
          </c:val>
        </c:ser>
        <c:dLbls>
          <c:showLegendKey val="0"/>
          <c:showVal val="0"/>
          <c:showCatName val="0"/>
          <c:showSerName val="0"/>
          <c:showPercent val="0"/>
          <c:showBubbleSize val="0"/>
        </c:dLbls>
        <c:gapWidth val="150"/>
        <c:axId val="318875800"/>
        <c:axId val="318876192"/>
      </c:barChart>
      <c:catAx>
        <c:axId val="31887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8876192"/>
        <c:crosses val="autoZero"/>
        <c:auto val="1"/>
        <c:lblAlgn val="ctr"/>
        <c:lblOffset val="100"/>
        <c:noMultiLvlLbl val="0"/>
      </c:catAx>
      <c:valAx>
        <c:axId val="318876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 inhabitants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887580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Stramadata!$A$4</c:f>
              <c:strCache>
                <c:ptCount val="1"/>
                <c:pt idx="0">
                  <c:v>Betalactamase resitant penicillins (J01CF)</c:v>
                </c:pt>
              </c:strCache>
            </c:strRef>
          </c:tx>
          <c:spPr>
            <a:ln w="28575" cap="rnd">
              <a:solidFill>
                <a:schemeClr val="accent1"/>
              </a:solidFill>
              <a:round/>
            </a:ln>
            <a:effectLst/>
          </c:spPr>
          <c:marker>
            <c:symbol val="none"/>
          </c:marker>
          <c:cat>
            <c:numRef>
              <c:f>Stramadata!$B$3:$F$3</c:f>
              <c:numCache>
                <c:formatCode>General</c:formatCode>
                <c:ptCount val="5"/>
                <c:pt idx="0">
                  <c:v>2010</c:v>
                </c:pt>
                <c:pt idx="1">
                  <c:v>2011</c:v>
                </c:pt>
                <c:pt idx="2">
                  <c:v>2012</c:v>
                </c:pt>
                <c:pt idx="3">
                  <c:v>2013</c:v>
                </c:pt>
                <c:pt idx="4">
                  <c:v>2014</c:v>
                </c:pt>
              </c:numCache>
            </c:numRef>
          </c:cat>
          <c:val>
            <c:numRef>
              <c:f>Stramadata!$B$4:$F$4</c:f>
              <c:numCache>
                <c:formatCode>General</c:formatCode>
                <c:ptCount val="5"/>
                <c:pt idx="0">
                  <c:v>10.9</c:v>
                </c:pt>
                <c:pt idx="1">
                  <c:v>11.3</c:v>
                </c:pt>
                <c:pt idx="2">
                  <c:v>12</c:v>
                </c:pt>
                <c:pt idx="3" formatCode="0.0">
                  <c:v>13.118880710306316</c:v>
                </c:pt>
                <c:pt idx="4" formatCode="0.0">
                  <c:v>13.51110406958804</c:v>
                </c:pt>
              </c:numCache>
            </c:numRef>
          </c:val>
          <c:smooth val="0"/>
        </c:ser>
        <c:ser>
          <c:idx val="1"/>
          <c:order val="1"/>
          <c:tx>
            <c:strRef>
              <c:f>Stramadata!$A$5</c:f>
              <c:strCache>
                <c:ptCount val="1"/>
                <c:pt idx="0">
                  <c:v>Betalactamase sensitive penicillins (J01CE)</c:v>
                </c:pt>
              </c:strCache>
            </c:strRef>
          </c:tx>
          <c:spPr>
            <a:ln w="28575" cap="rnd">
              <a:solidFill>
                <a:schemeClr val="accent2"/>
              </a:solidFill>
              <a:round/>
            </a:ln>
            <a:effectLst/>
          </c:spPr>
          <c:marker>
            <c:symbol val="none"/>
          </c:marker>
          <c:cat>
            <c:numRef>
              <c:f>Stramadata!$B$3:$F$3</c:f>
              <c:numCache>
                <c:formatCode>General</c:formatCode>
                <c:ptCount val="5"/>
                <c:pt idx="0">
                  <c:v>2010</c:v>
                </c:pt>
                <c:pt idx="1">
                  <c:v>2011</c:v>
                </c:pt>
                <c:pt idx="2">
                  <c:v>2012</c:v>
                </c:pt>
                <c:pt idx="3">
                  <c:v>2013</c:v>
                </c:pt>
                <c:pt idx="4">
                  <c:v>2014</c:v>
                </c:pt>
              </c:numCache>
            </c:numRef>
          </c:cat>
          <c:val>
            <c:numRef>
              <c:f>Stramadata!$B$5:$F$5</c:f>
              <c:numCache>
                <c:formatCode>General</c:formatCode>
                <c:ptCount val="5"/>
                <c:pt idx="0">
                  <c:v>6.7</c:v>
                </c:pt>
                <c:pt idx="1">
                  <c:v>7.2</c:v>
                </c:pt>
                <c:pt idx="2">
                  <c:v>7.6</c:v>
                </c:pt>
                <c:pt idx="3" formatCode="0.0">
                  <c:v>7.550273935862033</c:v>
                </c:pt>
                <c:pt idx="4" formatCode="0.0">
                  <c:v>7.4808131787366392</c:v>
                </c:pt>
              </c:numCache>
            </c:numRef>
          </c:val>
          <c:smooth val="0"/>
        </c:ser>
        <c:ser>
          <c:idx val="2"/>
          <c:order val="2"/>
          <c:tx>
            <c:strRef>
              <c:f>Stramadata!$A$6</c:f>
              <c:strCache>
                <c:ptCount val="1"/>
                <c:pt idx="0">
                  <c:v>Fluoroquinolones (J01MA)</c:v>
                </c:pt>
              </c:strCache>
            </c:strRef>
          </c:tx>
          <c:spPr>
            <a:ln w="28575" cap="rnd">
              <a:solidFill>
                <a:schemeClr val="accent3"/>
              </a:solidFill>
              <a:round/>
            </a:ln>
            <a:effectLst/>
          </c:spPr>
          <c:marker>
            <c:symbol val="none"/>
          </c:marker>
          <c:cat>
            <c:numRef>
              <c:f>Stramadata!$B$3:$F$3</c:f>
              <c:numCache>
                <c:formatCode>General</c:formatCode>
                <c:ptCount val="5"/>
                <c:pt idx="0">
                  <c:v>2010</c:v>
                </c:pt>
                <c:pt idx="1">
                  <c:v>2011</c:v>
                </c:pt>
                <c:pt idx="2">
                  <c:v>2012</c:v>
                </c:pt>
                <c:pt idx="3">
                  <c:v>2013</c:v>
                </c:pt>
                <c:pt idx="4">
                  <c:v>2014</c:v>
                </c:pt>
              </c:numCache>
            </c:numRef>
          </c:cat>
          <c:val>
            <c:numRef>
              <c:f>Stramadata!$B$6:$F$6</c:f>
              <c:numCache>
                <c:formatCode>General</c:formatCode>
                <c:ptCount val="5"/>
                <c:pt idx="0">
                  <c:v>6.1</c:v>
                </c:pt>
                <c:pt idx="1">
                  <c:v>6.2</c:v>
                </c:pt>
                <c:pt idx="2">
                  <c:v>6.3</c:v>
                </c:pt>
                <c:pt idx="3" formatCode="0.0">
                  <c:v>6.588061786598236</c:v>
                </c:pt>
                <c:pt idx="4" formatCode="0.0">
                  <c:v>6.8527202911740304</c:v>
                </c:pt>
              </c:numCache>
            </c:numRef>
          </c:val>
          <c:smooth val="0"/>
        </c:ser>
        <c:ser>
          <c:idx val="3"/>
          <c:order val="3"/>
          <c:tx>
            <c:strRef>
              <c:f>Stramadata!$A$7</c:f>
              <c:strCache>
                <c:ptCount val="1"/>
                <c:pt idx="0">
                  <c:v>Cephalosporins (J01DB-DE)</c:v>
                </c:pt>
              </c:strCache>
            </c:strRef>
          </c:tx>
          <c:spPr>
            <a:ln w="28575" cap="rnd">
              <a:solidFill>
                <a:schemeClr val="accent4"/>
              </a:solidFill>
              <a:round/>
            </a:ln>
            <a:effectLst/>
          </c:spPr>
          <c:marker>
            <c:symbol val="none"/>
          </c:marker>
          <c:cat>
            <c:numRef>
              <c:f>Stramadata!$B$3:$F$3</c:f>
              <c:numCache>
                <c:formatCode>General</c:formatCode>
                <c:ptCount val="5"/>
                <c:pt idx="0">
                  <c:v>2010</c:v>
                </c:pt>
                <c:pt idx="1">
                  <c:v>2011</c:v>
                </c:pt>
                <c:pt idx="2">
                  <c:v>2012</c:v>
                </c:pt>
                <c:pt idx="3">
                  <c:v>2013</c:v>
                </c:pt>
                <c:pt idx="4">
                  <c:v>2014</c:v>
                </c:pt>
              </c:numCache>
            </c:numRef>
          </c:cat>
          <c:val>
            <c:numRef>
              <c:f>Stramadata!$B$7:$F$7</c:f>
              <c:numCache>
                <c:formatCode>General</c:formatCode>
                <c:ptCount val="5"/>
                <c:pt idx="0">
                  <c:v>7.1</c:v>
                </c:pt>
                <c:pt idx="1">
                  <c:v>6.8</c:v>
                </c:pt>
                <c:pt idx="2">
                  <c:v>6.7</c:v>
                </c:pt>
                <c:pt idx="3" formatCode="0.0">
                  <c:v>7.1405112601440237</c:v>
                </c:pt>
                <c:pt idx="4" formatCode="0.0">
                  <c:v>6.8191715474511856</c:v>
                </c:pt>
              </c:numCache>
            </c:numRef>
          </c:val>
          <c:smooth val="0"/>
        </c:ser>
        <c:ser>
          <c:idx val="4"/>
          <c:order val="4"/>
          <c:tx>
            <c:strRef>
              <c:f>Stramadata!$A$8</c:f>
              <c:strCache>
                <c:ptCount val="1"/>
                <c:pt idx="0">
                  <c:v>Combinations of penicillins (J01CR)</c:v>
                </c:pt>
              </c:strCache>
            </c:strRef>
          </c:tx>
          <c:spPr>
            <a:ln w="28575" cap="rnd">
              <a:solidFill>
                <a:schemeClr val="accent5"/>
              </a:solidFill>
              <a:round/>
            </a:ln>
            <a:effectLst/>
          </c:spPr>
          <c:marker>
            <c:symbol val="none"/>
          </c:marker>
          <c:cat>
            <c:numRef>
              <c:f>Stramadata!$B$3:$F$3</c:f>
              <c:numCache>
                <c:formatCode>General</c:formatCode>
                <c:ptCount val="5"/>
                <c:pt idx="0">
                  <c:v>2010</c:v>
                </c:pt>
                <c:pt idx="1">
                  <c:v>2011</c:v>
                </c:pt>
                <c:pt idx="2">
                  <c:v>2012</c:v>
                </c:pt>
                <c:pt idx="3">
                  <c:v>2013</c:v>
                </c:pt>
                <c:pt idx="4">
                  <c:v>2014</c:v>
                </c:pt>
              </c:numCache>
            </c:numRef>
          </c:cat>
          <c:val>
            <c:numRef>
              <c:f>Stramadata!$B$8:$F$8</c:f>
              <c:numCache>
                <c:formatCode>General</c:formatCode>
                <c:ptCount val="5"/>
                <c:pt idx="0">
                  <c:v>3.3</c:v>
                </c:pt>
                <c:pt idx="1">
                  <c:v>3.8</c:v>
                </c:pt>
                <c:pt idx="2">
                  <c:v>4.4000000000000004</c:v>
                </c:pt>
                <c:pt idx="3" formatCode="0.0">
                  <c:v>5.4963216755005764</c:v>
                </c:pt>
                <c:pt idx="4" formatCode="0.0">
                  <c:v>5.8993318670799137</c:v>
                </c:pt>
              </c:numCache>
            </c:numRef>
          </c:val>
          <c:smooth val="0"/>
        </c:ser>
        <c:ser>
          <c:idx val="5"/>
          <c:order val="5"/>
          <c:tx>
            <c:strRef>
              <c:f>Stramadata!$A$9</c:f>
              <c:strCache>
                <c:ptCount val="1"/>
                <c:pt idx="0">
                  <c:v>Carbapenems (J01DH)*</c:v>
                </c:pt>
              </c:strCache>
            </c:strRef>
          </c:tx>
          <c:spPr>
            <a:ln w="28575" cap="rnd">
              <a:solidFill>
                <a:schemeClr val="accent6"/>
              </a:solidFill>
              <a:round/>
            </a:ln>
            <a:effectLst/>
          </c:spPr>
          <c:marker>
            <c:symbol val="none"/>
          </c:marker>
          <c:cat>
            <c:numRef>
              <c:f>Stramadata!$B$3:$F$3</c:f>
              <c:numCache>
                <c:formatCode>General</c:formatCode>
                <c:ptCount val="5"/>
                <c:pt idx="0">
                  <c:v>2010</c:v>
                </c:pt>
                <c:pt idx="1">
                  <c:v>2011</c:v>
                </c:pt>
                <c:pt idx="2">
                  <c:v>2012</c:v>
                </c:pt>
                <c:pt idx="3">
                  <c:v>2013</c:v>
                </c:pt>
                <c:pt idx="4">
                  <c:v>2014</c:v>
                </c:pt>
              </c:numCache>
            </c:numRef>
          </c:cat>
          <c:val>
            <c:numRef>
              <c:f>Stramadata!$B$9:$F$9</c:f>
              <c:numCache>
                <c:formatCode>General</c:formatCode>
                <c:ptCount val="5"/>
                <c:pt idx="0">
                  <c:v>2.5</c:v>
                </c:pt>
                <c:pt idx="1">
                  <c:v>2.6</c:v>
                </c:pt>
                <c:pt idx="2">
                  <c:v>2.7</c:v>
                </c:pt>
                <c:pt idx="3" formatCode="0.0">
                  <c:v>3</c:v>
                </c:pt>
                <c:pt idx="4" formatCode="0.0">
                  <c:v>3.1</c:v>
                </c:pt>
              </c:numCache>
            </c:numRef>
          </c:val>
          <c:smooth val="0"/>
        </c:ser>
        <c:ser>
          <c:idx val="6"/>
          <c:order val="6"/>
          <c:tx>
            <c:strRef>
              <c:f>Stramadata!$A$10</c:f>
              <c:strCache>
                <c:ptCount val="1"/>
                <c:pt idx="0">
                  <c:v>Aminoglycosides (J01GB)</c:v>
                </c:pt>
              </c:strCache>
            </c:strRef>
          </c:tx>
          <c:spPr>
            <a:ln w="28575" cap="rnd">
              <a:solidFill>
                <a:schemeClr val="accent1">
                  <a:lumMod val="60000"/>
                </a:schemeClr>
              </a:solidFill>
              <a:round/>
            </a:ln>
            <a:effectLst/>
          </c:spPr>
          <c:marker>
            <c:symbol val="none"/>
          </c:marker>
          <c:cat>
            <c:numRef>
              <c:f>Stramadata!$B$3:$F$3</c:f>
              <c:numCache>
                <c:formatCode>General</c:formatCode>
                <c:ptCount val="5"/>
                <c:pt idx="0">
                  <c:v>2010</c:v>
                </c:pt>
                <c:pt idx="1">
                  <c:v>2011</c:v>
                </c:pt>
                <c:pt idx="2">
                  <c:v>2012</c:v>
                </c:pt>
                <c:pt idx="3">
                  <c:v>2013</c:v>
                </c:pt>
                <c:pt idx="4">
                  <c:v>2014</c:v>
                </c:pt>
              </c:numCache>
            </c:numRef>
          </c:cat>
          <c:val>
            <c:numRef>
              <c:f>Stramadata!$B$10:$F$10</c:f>
              <c:numCache>
                <c:formatCode>General</c:formatCode>
                <c:ptCount val="5"/>
                <c:pt idx="0">
                  <c:v>1.1000000000000001</c:v>
                </c:pt>
                <c:pt idx="1">
                  <c:v>1.2</c:v>
                </c:pt>
                <c:pt idx="2">
                  <c:v>1.3</c:v>
                </c:pt>
                <c:pt idx="3" formatCode="0.0">
                  <c:v>1.2259776782633716</c:v>
                </c:pt>
                <c:pt idx="4" formatCode="0.0">
                  <c:v>1.257050577231295</c:v>
                </c:pt>
              </c:numCache>
            </c:numRef>
          </c:val>
          <c:smooth val="0"/>
        </c:ser>
        <c:dLbls>
          <c:showLegendKey val="0"/>
          <c:showVal val="0"/>
          <c:showCatName val="0"/>
          <c:showSerName val="0"/>
          <c:showPercent val="0"/>
          <c:showBubbleSize val="0"/>
        </c:dLbls>
        <c:smooth val="0"/>
        <c:axId val="319145240"/>
        <c:axId val="319146024"/>
      </c:lineChart>
      <c:catAx>
        <c:axId val="319145240"/>
        <c:scaling>
          <c:orientation val="minMax"/>
        </c:scaling>
        <c:delete val="0"/>
        <c:axPos val="b"/>
        <c:title>
          <c:tx>
            <c:rich>
              <a:bodyPr/>
              <a:lstStyle/>
              <a:p>
                <a:pPr>
                  <a:defRPr b="0"/>
                </a:pPr>
                <a:r>
                  <a:rPr lang="sv-SE" b="0" dirty="0"/>
                  <a:t>*Includes all </a:t>
                </a:r>
                <a:r>
                  <a:rPr lang="sv-SE" b="0" dirty="0" err="1"/>
                  <a:t>sales</a:t>
                </a:r>
                <a:r>
                  <a:rPr lang="sv-SE" b="0" dirty="0"/>
                  <a:t> on requisition</a:t>
                </a:r>
              </a:p>
            </c:rich>
          </c:tx>
          <c:layout>
            <c:manualLayout>
              <c:xMode val="edge"/>
              <c:yMode val="edge"/>
              <c:x val="3.2610404468672236E-2"/>
              <c:y val="0.94921754027608474"/>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46024"/>
        <c:crosses val="autoZero"/>
        <c:auto val="1"/>
        <c:lblAlgn val="ctr"/>
        <c:lblOffset val="100"/>
        <c:noMultiLvlLbl val="0"/>
      </c:catAx>
      <c:valAx>
        <c:axId val="319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sv-SE"/>
                  <a:t>DDD/100 patient-days</a:t>
                </a:r>
              </a:p>
            </c:rich>
          </c:tx>
          <c:layout/>
          <c:overlay val="0"/>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45240"/>
        <c:crosses val="autoZero"/>
        <c:crossBetween val="between"/>
      </c:valAx>
      <c:spPr>
        <a:noFill/>
        <a:ln w="25400">
          <a:noFill/>
        </a:ln>
      </c:spPr>
    </c:plotArea>
    <c:legend>
      <c:legendPos val="b"/>
      <c:layout>
        <c:manualLayout>
          <c:xMode val="edge"/>
          <c:yMode val="edge"/>
          <c:x val="0.19450299481795544"/>
          <c:y val="0.77028596144583061"/>
          <c:w val="0.61099401036408907"/>
          <c:h val="0.16479518711846414"/>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5B9BD5"/>
            </a:solidFill>
            <a:ln w="25400">
              <a:noFill/>
            </a:ln>
          </c:spPr>
          <c:invertIfNegative val="0"/>
          <c:cat>
            <c:strRef>
              <c:f>Strama!$A$3:$A$23</c:f>
              <c:strCache>
                <c:ptCount val="21"/>
                <c:pt idx="0">
                  <c:v>Uppsala</c:v>
                </c:pt>
                <c:pt idx="1">
                  <c:v>Östergötland</c:v>
                </c:pt>
                <c:pt idx="2">
                  <c:v>Stockholm</c:v>
                </c:pt>
                <c:pt idx="3">
                  <c:v>Gävleborg</c:v>
                </c:pt>
                <c:pt idx="4">
                  <c:v>Kronoberg</c:v>
                </c:pt>
                <c:pt idx="5">
                  <c:v>Västerbotten</c:v>
                </c:pt>
                <c:pt idx="6">
                  <c:v>Blekinge</c:v>
                </c:pt>
                <c:pt idx="7">
                  <c:v>Dalarna</c:v>
                </c:pt>
                <c:pt idx="8">
                  <c:v>Örebro</c:v>
                </c:pt>
                <c:pt idx="9">
                  <c:v>Kalmar</c:v>
                </c:pt>
                <c:pt idx="10">
                  <c:v>Halland</c:v>
                </c:pt>
                <c:pt idx="11">
                  <c:v>Skåne</c:v>
                </c:pt>
                <c:pt idx="12">
                  <c:v>Södermanland</c:v>
                </c:pt>
                <c:pt idx="13">
                  <c:v>Gotland</c:v>
                </c:pt>
                <c:pt idx="14">
                  <c:v>Västernorrland</c:v>
                </c:pt>
                <c:pt idx="15">
                  <c:v>Västra Götaland</c:v>
                </c:pt>
                <c:pt idx="16">
                  <c:v>Jämtland</c:v>
                </c:pt>
                <c:pt idx="17">
                  <c:v>Norrbotten</c:v>
                </c:pt>
                <c:pt idx="18">
                  <c:v>Västmanland</c:v>
                </c:pt>
                <c:pt idx="19">
                  <c:v>Jönköping</c:v>
                </c:pt>
                <c:pt idx="20">
                  <c:v>Värmland</c:v>
                </c:pt>
              </c:strCache>
            </c:strRef>
          </c:cat>
          <c:val>
            <c:numRef>
              <c:f>Strama!$B$3:$B$23</c:f>
              <c:numCache>
                <c:formatCode>0%</c:formatCode>
                <c:ptCount val="21"/>
                <c:pt idx="0">
                  <c:v>5.8870481895185282E-2</c:v>
                </c:pt>
                <c:pt idx="1">
                  <c:v>7.8918336397500857E-2</c:v>
                </c:pt>
                <c:pt idx="2">
                  <c:v>8.1883346623155245E-2</c:v>
                </c:pt>
                <c:pt idx="3">
                  <c:v>9.2511386373780952E-2</c:v>
                </c:pt>
                <c:pt idx="4">
                  <c:v>9.3581329064608504E-2</c:v>
                </c:pt>
                <c:pt idx="5">
                  <c:v>0.10001820947216537</c:v>
                </c:pt>
                <c:pt idx="6">
                  <c:v>0.10293541494269291</c:v>
                </c:pt>
                <c:pt idx="7">
                  <c:v>0.10855526499633678</c:v>
                </c:pt>
                <c:pt idx="8">
                  <c:v>0.10939590019850512</c:v>
                </c:pt>
                <c:pt idx="9">
                  <c:v>0.10946553682108422</c:v>
                </c:pt>
                <c:pt idx="10">
                  <c:v>0.11003987927147735</c:v>
                </c:pt>
                <c:pt idx="11">
                  <c:v>0.11199560889171394</c:v>
                </c:pt>
                <c:pt idx="12">
                  <c:v>0.11348785071321435</c:v>
                </c:pt>
                <c:pt idx="13">
                  <c:v>0.1220081931053677</c:v>
                </c:pt>
                <c:pt idx="14">
                  <c:v>0.12569464203734554</c:v>
                </c:pt>
                <c:pt idx="15">
                  <c:v>0.13116192970951412</c:v>
                </c:pt>
                <c:pt idx="16">
                  <c:v>0.13125452013661612</c:v>
                </c:pt>
                <c:pt idx="17">
                  <c:v>0.13143720435199027</c:v>
                </c:pt>
                <c:pt idx="18">
                  <c:v>0.1333137316262453</c:v>
                </c:pt>
                <c:pt idx="19">
                  <c:v>0.15284291570729489</c:v>
                </c:pt>
                <c:pt idx="20">
                  <c:v>0.19415778627505131</c:v>
                </c:pt>
              </c:numCache>
            </c:numRef>
          </c:val>
        </c:ser>
        <c:dLbls>
          <c:showLegendKey val="0"/>
          <c:showVal val="0"/>
          <c:showCatName val="0"/>
          <c:showSerName val="0"/>
          <c:showPercent val="0"/>
          <c:showBubbleSize val="0"/>
        </c:dLbls>
        <c:gapWidth val="182"/>
        <c:axId val="319146808"/>
        <c:axId val="319147200"/>
      </c:barChart>
      <c:catAx>
        <c:axId val="319146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sv-SE"/>
          </a:p>
        </c:txPr>
        <c:crossAx val="319147200"/>
        <c:crosses val="autoZero"/>
        <c:auto val="1"/>
        <c:lblAlgn val="ctr"/>
        <c:lblOffset val="100"/>
        <c:noMultiLvlLbl val="0"/>
      </c:catAx>
      <c:valAx>
        <c:axId val="31914720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sv-SE"/>
                  <a:t>DDD</a:t>
                </a:r>
              </a:p>
            </c:rich>
          </c:tx>
          <c:layout/>
          <c:overlay val="0"/>
          <c:spPr>
            <a:noFill/>
            <a:ln w="25400">
              <a:noFill/>
            </a:ln>
          </c:spPr>
        </c:title>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sv-SE"/>
          </a:p>
        </c:txPr>
        <c:crossAx val="31914680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Strama!$B$3</c:f>
              <c:strCache>
                <c:ptCount val="1"/>
                <c:pt idx="0">
                  <c:v>Fluoroquinolons (J01MA)</c:v>
                </c:pt>
              </c:strCache>
            </c:strRef>
          </c:tx>
          <c:spPr>
            <a:solidFill>
              <a:srgbClr val="5B9BD5"/>
            </a:solidFill>
            <a:ln w="25400">
              <a:noFill/>
            </a:ln>
          </c:spPr>
          <c:invertIfNegative val="0"/>
          <c:cat>
            <c:strRef>
              <c:f>Strama!$A$4:$A$24</c:f>
              <c:strCache>
                <c:ptCount val="21"/>
                <c:pt idx="0">
                  <c:v>Östergötland</c:v>
                </c:pt>
                <c:pt idx="1">
                  <c:v>Uppsala</c:v>
                </c:pt>
                <c:pt idx="2">
                  <c:v>Kronoberg</c:v>
                </c:pt>
                <c:pt idx="3">
                  <c:v>Gävleborg</c:v>
                </c:pt>
                <c:pt idx="4">
                  <c:v>Västernorrland</c:v>
                </c:pt>
                <c:pt idx="5">
                  <c:v>Stockholm</c:v>
                </c:pt>
                <c:pt idx="6">
                  <c:v>Dalarna</c:v>
                </c:pt>
                <c:pt idx="7">
                  <c:v>Örebro</c:v>
                </c:pt>
                <c:pt idx="8">
                  <c:v>Blekinge</c:v>
                </c:pt>
                <c:pt idx="9">
                  <c:v>Jönköping</c:v>
                </c:pt>
                <c:pt idx="10">
                  <c:v>Västerbotten</c:v>
                </c:pt>
                <c:pt idx="11">
                  <c:v>Västmanland</c:v>
                </c:pt>
                <c:pt idx="12">
                  <c:v>Kalmar</c:v>
                </c:pt>
                <c:pt idx="13">
                  <c:v>Södermanland</c:v>
                </c:pt>
                <c:pt idx="14">
                  <c:v>Skåne</c:v>
                </c:pt>
                <c:pt idx="15">
                  <c:v>Gotland</c:v>
                </c:pt>
                <c:pt idx="16">
                  <c:v>Jämtland</c:v>
                </c:pt>
                <c:pt idx="17">
                  <c:v>Halland</c:v>
                </c:pt>
                <c:pt idx="18">
                  <c:v>Norrbotten</c:v>
                </c:pt>
                <c:pt idx="19">
                  <c:v>Västra Götaland</c:v>
                </c:pt>
                <c:pt idx="20">
                  <c:v>Värmland</c:v>
                </c:pt>
              </c:strCache>
            </c:strRef>
          </c:cat>
          <c:val>
            <c:numRef>
              <c:f>Strama!$B$4:$B$24</c:f>
              <c:numCache>
                <c:formatCode>0%</c:formatCode>
                <c:ptCount val="21"/>
                <c:pt idx="0">
                  <c:v>8.6467235235474865E-2</c:v>
                </c:pt>
                <c:pt idx="1">
                  <c:v>0.10814285117547275</c:v>
                </c:pt>
                <c:pt idx="2">
                  <c:v>0.13437782730056569</c:v>
                </c:pt>
                <c:pt idx="3">
                  <c:v>0.10575150066954256</c:v>
                </c:pt>
                <c:pt idx="4">
                  <c:v>0.12476135144688676</c:v>
                </c:pt>
                <c:pt idx="5">
                  <c:v>9.8476319084927211E-2</c:v>
                </c:pt>
                <c:pt idx="6">
                  <c:v>0.11887208257109796</c:v>
                </c:pt>
                <c:pt idx="7">
                  <c:v>0.11421177013103218</c:v>
                </c:pt>
                <c:pt idx="8">
                  <c:v>0.10272030761397312</c:v>
                </c:pt>
                <c:pt idx="9">
                  <c:v>0.10249277072134638</c:v>
                </c:pt>
                <c:pt idx="10">
                  <c:v>0.10313821613921327</c:v>
                </c:pt>
                <c:pt idx="11">
                  <c:v>0.13397077991386572</c:v>
                </c:pt>
                <c:pt idx="12">
                  <c:v>9.1431911525127946E-2</c:v>
                </c:pt>
                <c:pt idx="13">
                  <c:v>0.1498179632140301</c:v>
                </c:pt>
                <c:pt idx="14">
                  <c:v>9.070768858529156E-2</c:v>
                </c:pt>
                <c:pt idx="15">
                  <c:v>8.4929406017793571E-2</c:v>
                </c:pt>
                <c:pt idx="16">
                  <c:v>0.10797913868247659</c:v>
                </c:pt>
                <c:pt idx="17">
                  <c:v>0.10755929639038583</c:v>
                </c:pt>
                <c:pt idx="18">
                  <c:v>8.4681710976181448E-2</c:v>
                </c:pt>
                <c:pt idx="19">
                  <c:v>8.7551489912344099E-2</c:v>
                </c:pt>
                <c:pt idx="20">
                  <c:v>9.4120826652303646E-2</c:v>
                </c:pt>
              </c:numCache>
            </c:numRef>
          </c:val>
        </c:ser>
        <c:ser>
          <c:idx val="1"/>
          <c:order val="1"/>
          <c:tx>
            <c:strRef>
              <c:f>Strama!$C$3</c:f>
              <c:strCache>
                <c:ptCount val="1"/>
                <c:pt idx="0">
                  <c:v>Cephalosporins (J01DB-DE)</c:v>
                </c:pt>
              </c:strCache>
            </c:strRef>
          </c:tx>
          <c:spPr>
            <a:solidFill>
              <a:srgbClr val="ED7D31"/>
            </a:solidFill>
            <a:ln w="25400">
              <a:noFill/>
            </a:ln>
          </c:spPr>
          <c:invertIfNegative val="0"/>
          <c:cat>
            <c:strRef>
              <c:f>Strama!$A$4:$A$24</c:f>
              <c:strCache>
                <c:ptCount val="21"/>
                <c:pt idx="0">
                  <c:v>Östergötland</c:v>
                </c:pt>
                <c:pt idx="1">
                  <c:v>Uppsala</c:v>
                </c:pt>
                <c:pt idx="2">
                  <c:v>Kronoberg</c:v>
                </c:pt>
                <c:pt idx="3">
                  <c:v>Gävleborg</c:v>
                </c:pt>
                <c:pt idx="4">
                  <c:v>Västernorrland</c:v>
                </c:pt>
                <c:pt idx="5">
                  <c:v>Stockholm</c:v>
                </c:pt>
                <c:pt idx="6">
                  <c:v>Dalarna</c:v>
                </c:pt>
                <c:pt idx="7">
                  <c:v>Örebro</c:v>
                </c:pt>
                <c:pt idx="8">
                  <c:v>Blekinge</c:v>
                </c:pt>
                <c:pt idx="9">
                  <c:v>Jönköping</c:v>
                </c:pt>
                <c:pt idx="10">
                  <c:v>Västerbotten</c:v>
                </c:pt>
                <c:pt idx="11">
                  <c:v>Västmanland</c:v>
                </c:pt>
                <c:pt idx="12">
                  <c:v>Kalmar</c:v>
                </c:pt>
                <c:pt idx="13">
                  <c:v>Södermanland</c:v>
                </c:pt>
                <c:pt idx="14">
                  <c:v>Skåne</c:v>
                </c:pt>
                <c:pt idx="15">
                  <c:v>Gotland</c:v>
                </c:pt>
                <c:pt idx="16">
                  <c:v>Jämtland</c:v>
                </c:pt>
                <c:pt idx="17">
                  <c:v>Halland</c:v>
                </c:pt>
                <c:pt idx="18">
                  <c:v>Norrbotten</c:v>
                </c:pt>
                <c:pt idx="19">
                  <c:v>Västra Götaland</c:v>
                </c:pt>
                <c:pt idx="20">
                  <c:v>Värmland</c:v>
                </c:pt>
              </c:strCache>
            </c:strRef>
          </c:cat>
          <c:val>
            <c:numRef>
              <c:f>Strama!$C$4:$C$24</c:f>
              <c:numCache>
                <c:formatCode>0%</c:formatCode>
                <c:ptCount val="21"/>
                <c:pt idx="0">
                  <c:v>0.15709944604035489</c:v>
                </c:pt>
                <c:pt idx="1">
                  <c:v>9.9189645003313009E-2</c:v>
                </c:pt>
                <c:pt idx="2">
                  <c:v>0.10574939743909548</c:v>
                </c:pt>
                <c:pt idx="3">
                  <c:v>0.11076052411843565</c:v>
                </c:pt>
                <c:pt idx="4">
                  <c:v>0.10363283478648642</c:v>
                </c:pt>
                <c:pt idx="5">
                  <c:v>0.10960202578593817</c:v>
                </c:pt>
                <c:pt idx="6">
                  <c:v>0.10249320399486841</c:v>
                </c:pt>
                <c:pt idx="7">
                  <c:v>9.0859779449682723E-2</c:v>
                </c:pt>
                <c:pt idx="8">
                  <c:v>0.10878489149081313</c:v>
                </c:pt>
                <c:pt idx="9">
                  <c:v>9.8947046013478632E-2</c:v>
                </c:pt>
                <c:pt idx="10">
                  <c:v>0.12019702401666087</c:v>
                </c:pt>
                <c:pt idx="11">
                  <c:v>7.292053936099252E-2</c:v>
                </c:pt>
                <c:pt idx="12">
                  <c:v>5.004701889421722E-2</c:v>
                </c:pt>
                <c:pt idx="13">
                  <c:v>3.3128175627313509E-2</c:v>
                </c:pt>
                <c:pt idx="14">
                  <c:v>0.11509096980534129</c:v>
                </c:pt>
                <c:pt idx="15">
                  <c:v>9.4602678862835424E-2</c:v>
                </c:pt>
                <c:pt idx="16">
                  <c:v>8.4660576532431572E-2</c:v>
                </c:pt>
                <c:pt idx="17">
                  <c:v>0.10765682413586102</c:v>
                </c:pt>
                <c:pt idx="18">
                  <c:v>7.4868721434209473E-2</c:v>
                </c:pt>
                <c:pt idx="19">
                  <c:v>8.1804433458850162E-2</c:v>
                </c:pt>
                <c:pt idx="20">
                  <c:v>9.9987189411657018E-2</c:v>
                </c:pt>
              </c:numCache>
            </c:numRef>
          </c:val>
        </c:ser>
        <c:ser>
          <c:idx val="2"/>
          <c:order val="2"/>
          <c:tx>
            <c:strRef>
              <c:f>Strama!$D$3</c:f>
              <c:strCache>
                <c:ptCount val="1"/>
                <c:pt idx="0">
                  <c:v>Piperacillin with tazobactam (J01CR05)</c:v>
                </c:pt>
              </c:strCache>
            </c:strRef>
          </c:tx>
          <c:spPr>
            <a:solidFill>
              <a:srgbClr val="A5A5A5"/>
            </a:solidFill>
            <a:ln w="25400">
              <a:noFill/>
            </a:ln>
          </c:spPr>
          <c:invertIfNegative val="0"/>
          <c:cat>
            <c:strRef>
              <c:f>Strama!$A$4:$A$24</c:f>
              <c:strCache>
                <c:ptCount val="21"/>
                <c:pt idx="0">
                  <c:v>Östergötland</c:v>
                </c:pt>
                <c:pt idx="1">
                  <c:v>Uppsala</c:v>
                </c:pt>
                <c:pt idx="2">
                  <c:v>Kronoberg</c:v>
                </c:pt>
                <c:pt idx="3">
                  <c:v>Gävleborg</c:v>
                </c:pt>
                <c:pt idx="4">
                  <c:v>Västernorrland</c:v>
                </c:pt>
                <c:pt idx="5">
                  <c:v>Stockholm</c:v>
                </c:pt>
                <c:pt idx="6">
                  <c:v>Dalarna</c:v>
                </c:pt>
                <c:pt idx="7">
                  <c:v>Örebro</c:v>
                </c:pt>
                <c:pt idx="8">
                  <c:v>Blekinge</c:v>
                </c:pt>
                <c:pt idx="9">
                  <c:v>Jönköping</c:v>
                </c:pt>
                <c:pt idx="10">
                  <c:v>Västerbotten</c:v>
                </c:pt>
                <c:pt idx="11">
                  <c:v>Västmanland</c:v>
                </c:pt>
                <c:pt idx="12">
                  <c:v>Kalmar</c:v>
                </c:pt>
                <c:pt idx="13">
                  <c:v>Södermanland</c:v>
                </c:pt>
                <c:pt idx="14">
                  <c:v>Skåne</c:v>
                </c:pt>
                <c:pt idx="15">
                  <c:v>Gotland</c:v>
                </c:pt>
                <c:pt idx="16">
                  <c:v>Jämtland</c:v>
                </c:pt>
                <c:pt idx="17">
                  <c:v>Halland</c:v>
                </c:pt>
                <c:pt idx="18">
                  <c:v>Norrbotten</c:v>
                </c:pt>
                <c:pt idx="19">
                  <c:v>Västra Götaland</c:v>
                </c:pt>
                <c:pt idx="20">
                  <c:v>Värmland</c:v>
                </c:pt>
              </c:strCache>
            </c:strRef>
          </c:cat>
          <c:val>
            <c:numRef>
              <c:f>Strama!$D$4:$D$24</c:f>
              <c:numCache>
                <c:formatCode>0%</c:formatCode>
                <c:ptCount val="21"/>
                <c:pt idx="0">
                  <c:v>5.4540060569570815E-2</c:v>
                </c:pt>
                <c:pt idx="1">
                  <c:v>9.3812158764662021E-2</c:v>
                </c:pt>
                <c:pt idx="2">
                  <c:v>6.9484179231376245E-2</c:v>
                </c:pt>
                <c:pt idx="3">
                  <c:v>8.2152531187778668E-2</c:v>
                </c:pt>
                <c:pt idx="4">
                  <c:v>6.7285217749304196E-2</c:v>
                </c:pt>
                <c:pt idx="5">
                  <c:v>5.9984588305383835E-2</c:v>
                </c:pt>
                <c:pt idx="6">
                  <c:v>5.855748286196532E-2</c:v>
                </c:pt>
                <c:pt idx="7">
                  <c:v>8.1184926557838294E-2</c:v>
                </c:pt>
                <c:pt idx="8">
                  <c:v>6.9404510774450659E-2</c:v>
                </c:pt>
                <c:pt idx="9">
                  <c:v>7.7950891953021267E-2</c:v>
                </c:pt>
                <c:pt idx="10">
                  <c:v>5.6533092153786317E-2</c:v>
                </c:pt>
                <c:pt idx="11">
                  <c:v>7.7411478416436572E-2</c:v>
                </c:pt>
                <c:pt idx="12">
                  <c:v>0.13132914861694495</c:v>
                </c:pt>
                <c:pt idx="13">
                  <c:v>8.9811521199075595E-2</c:v>
                </c:pt>
                <c:pt idx="14">
                  <c:v>5.7084249298402875E-2</c:v>
                </c:pt>
                <c:pt idx="15">
                  <c:v>6.9545993505482753E-2</c:v>
                </c:pt>
                <c:pt idx="16">
                  <c:v>7.8734994114529583E-2</c:v>
                </c:pt>
                <c:pt idx="17">
                  <c:v>5.7122530421841289E-2</c:v>
                </c:pt>
                <c:pt idx="18">
                  <c:v>8.7071172082019394E-2</c:v>
                </c:pt>
                <c:pt idx="19">
                  <c:v>7.4722635556557032E-2</c:v>
                </c:pt>
                <c:pt idx="20">
                  <c:v>6.7274184690762268E-2</c:v>
                </c:pt>
              </c:numCache>
            </c:numRef>
          </c:val>
        </c:ser>
        <c:ser>
          <c:idx val="3"/>
          <c:order val="3"/>
          <c:tx>
            <c:strRef>
              <c:f>Strama!$E$3</c:f>
              <c:strCache>
                <c:ptCount val="1"/>
                <c:pt idx="0">
                  <c:v>Carbapenems (J01DH)*</c:v>
                </c:pt>
              </c:strCache>
            </c:strRef>
          </c:tx>
          <c:spPr>
            <a:solidFill>
              <a:srgbClr val="FFC000"/>
            </a:solidFill>
            <a:ln w="25400">
              <a:noFill/>
            </a:ln>
          </c:spPr>
          <c:invertIfNegative val="0"/>
          <c:cat>
            <c:strRef>
              <c:f>Strama!$A$4:$A$24</c:f>
              <c:strCache>
                <c:ptCount val="21"/>
                <c:pt idx="0">
                  <c:v>Östergötland</c:v>
                </c:pt>
                <c:pt idx="1">
                  <c:v>Uppsala</c:v>
                </c:pt>
                <c:pt idx="2">
                  <c:v>Kronoberg</c:v>
                </c:pt>
                <c:pt idx="3">
                  <c:v>Gävleborg</c:v>
                </c:pt>
                <c:pt idx="4">
                  <c:v>Västernorrland</c:v>
                </c:pt>
                <c:pt idx="5">
                  <c:v>Stockholm</c:v>
                </c:pt>
                <c:pt idx="6">
                  <c:v>Dalarna</c:v>
                </c:pt>
                <c:pt idx="7">
                  <c:v>Örebro</c:v>
                </c:pt>
                <c:pt idx="8">
                  <c:v>Blekinge</c:v>
                </c:pt>
                <c:pt idx="9">
                  <c:v>Jönköping</c:v>
                </c:pt>
                <c:pt idx="10">
                  <c:v>Västerbotten</c:v>
                </c:pt>
                <c:pt idx="11">
                  <c:v>Västmanland</c:v>
                </c:pt>
                <c:pt idx="12">
                  <c:v>Kalmar</c:v>
                </c:pt>
                <c:pt idx="13">
                  <c:v>Södermanland</c:v>
                </c:pt>
                <c:pt idx="14">
                  <c:v>Skåne</c:v>
                </c:pt>
                <c:pt idx="15">
                  <c:v>Gotland</c:v>
                </c:pt>
                <c:pt idx="16">
                  <c:v>Jämtland</c:v>
                </c:pt>
                <c:pt idx="17">
                  <c:v>Halland</c:v>
                </c:pt>
                <c:pt idx="18">
                  <c:v>Norrbotten</c:v>
                </c:pt>
                <c:pt idx="19">
                  <c:v>Västra Götaland</c:v>
                </c:pt>
                <c:pt idx="20">
                  <c:v>Värmland</c:v>
                </c:pt>
              </c:strCache>
            </c:strRef>
          </c:cat>
          <c:val>
            <c:numRef>
              <c:f>Strama!$E$4:$E$24</c:f>
              <c:numCache>
                <c:formatCode>0%</c:formatCode>
                <c:ptCount val="21"/>
                <c:pt idx="0">
                  <c:v>7.8216183293147612E-2</c:v>
                </c:pt>
                <c:pt idx="1">
                  <c:v>6.0786238034688828E-2</c:v>
                </c:pt>
                <c:pt idx="2">
                  <c:v>3.1671272946736197E-2</c:v>
                </c:pt>
                <c:pt idx="3">
                  <c:v>3.9516499347059239E-2</c:v>
                </c:pt>
                <c:pt idx="4">
                  <c:v>3.7064819693948953E-2</c:v>
                </c:pt>
                <c:pt idx="5">
                  <c:v>5.5845498716211486E-2</c:v>
                </c:pt>
                <c:pt idx="6">
                  <c:v>4.3642316813162663E-2</c:v>
                </c:pt>
                <c:pt idx="7">
                  <c:v>3.5562854121545043E-2</c:v>
                </c:pt>
                <c:pt idx="8">
                  <c:v>4.0457228990014693E-2</c:v>
                </c:pt>
                <c:pt idx="9">
                  <c:v>3.4966119898424755E-2</c:v>
                </c:pt>
                <c:pt idx="10">
                  <c:v>3.4197245601020256E-2</c:v>
                </c:pt>
                <c:pt idx="11">
                  <c:v>2.9242764106881022E-2</c:v>
                </c:pt>
                <c:pt idx="12">
                  <c:v>3.9840769174816659E-2</c:v>
                </c:pt>
                <c:pt idx="13">
                  <c:v>3.8810428226033193E-2</c:v>
                </c:pt>
                <c:pt idx="14">
                  <c:v>4.7910093959575663E-2</c:v>
                </c:pt>
                <c:pt idx="15">
                  <c:v>5.8819352140701629E-2</c:v>
                </c:pt>
                <c:pt idx="16">
                  <c:v>3.296089922228352E-2</c:v>
                </c:pt>
                <c:pt idx="17">
                  <c:v>2.7787487963403253E-2</c:v>
                </c:pt>
                <c:pt idx="18">
                  <c:v>4.5290621805583547E-2</c:v>
                </c:pt>
                <c:pt idx="19">
                  <c:v>4.4100422545173344E-2</c:v>
                </c:pt>
                <c:pt idx="20">
                  <c:v>2.4168833786665418E-2</c:v>
                </c:pt>
              </c:numCache>
            </c:numRef>
          </c:val>
        </c:ser>
        <c:dLbls>
          <c:showLegendKey val="0"/>
          <c:showVal val="0"/>
          <c:showCatName val="0"/>
          <c:showSerName val="0"/>
          <c:showPercent val="0"/>
          <c:showBubbleSize val="0"/>
        </c:dLbls>
        <c:gapWidth val="150"/>
        <c:overlap val="100"/>
        <c:axId val="320563592"/>
        <c:axId val="320563984"/>
      </c:barChart>
      <c:catAx>
        <c:axId val="320563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sv-SE"/>
          </a:p>
        </c:txPr>
        <c:crossAx val="320563984"/>
        <c:crosses val="autoZero"/>
        <c:auto val="1"/>
        <c:lblAlgn val="ctr"/>
        <c:lblOffset val="100"/>
        <c:noMultiLvlLbl val="0"/>
      </c:catAx>
      <c:valAx>
        <c:axId val="32056398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sv-SE"/>
                  <a:t>DDD</a:t>
                </a:r>
              </a:p>
            </c:rich>
          </c:tx>
          <c:layout>
            <c:manualLayout>
              <c:xMode val="edge"/>
              <c:yMode val="edge"/>
              <c:x val="0.50484263380120964"/>
              <c:y val="0.85091421467053452"/>
            </c:manualLayout>
          </c:layout>
          <c:overlay val="0"/>
          <c:spPr>
            <a:noFill/>
            <a:ln w="25400">
              <a:noFill/>
            </a:ln>
          </c:spPr>
        </c:title>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sv-SE"/>
          </a:p>
        </c:txPr>
        <c:crossAx val="320563592"/>
        <c:crosses val="autoZero"/>
        <c:crossBetween val="between"/>
      </c:valAx>
      <c:spPr>
        <a:noFill/>
        <a:ln w="25400">
          <a:noFill/>
        </a:ln>
      </c:spPr>
    </c:plotArea>
    <c:legend>
      <c:legendPos val="b"/>
      <c:layout>
        <c:manualLayout>
          <c:xMode val="edge"/>
          <c:yMode val="edge"/>
          <c:x val="0.51186895182560155"/>
          <c:y val="5.2143272510097899E-2"/>
          <c:w val="0.48153081352041716"/>
          <c:h val="8.474641268643815E-2"/>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78603477778124E-2"/>
          <c:y val="3.2665181885671864E-2"/>
          <c:w val="0.88758730459897328"/>
          <c:h val="0.63712326605054115"/>
        </c:manualLayout>
      </c:layout>
      <c:lineChart>
        <c:grouping val="standard"/>
        <c:varyColors val="0"/>
        <c:ser>
          <c:idx val="0"/>
          <c:order val="0"/>
          <c:tx>
            <c:strRef>
              <c:f>'Slutenvård (1)'!$A$5</c:f>
              <c:strCache>
                <c:ptCount val="1"/>
                <c:pt idx="0">
                  <c:v>Beta-lactamase resistant penicillins (J01CF)</c:v>
                </c:pt>
              </c:strCache>
            </c:strRef>
          </c:tx>
          <c:spPr>
            <a:ln w="28575" cap="rnd">
              <a:solidFill>
                <a:schemeClr val="accent1"/>
              </a:solidFill>
              <a:round/>
            </a:ln>
            <a:effectLst/>
          </c:spPr>
          <c:marker>
            <c:symbol val="none"/>
          </c:marker>
          <c:cat>
            <c:numRef>
              <c:f>'Slutenvård (1)'!$B$4:$P$4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(1)'!$B$5:$P$5</c:f>
              <c:numCache>
                <c:formatCode>0.00</c:formatCode>
                <c:ptCount val="15"/>
                <c:pt idx="0">
                  <c:v>0.17245856494856701</c:v>
                </c:pt>
                <c:pt idx="1">
                  <c:v>0.18182095978381599</c:v>
                </c:pt>
                <c:pt idx="2">
                  <c:v>0.18483131099723701</c:v>
                </c:pt>
                <c:pt idx="3">
                  <c:v>0.18854211066964799</c:v>
                </c:pt>
                <c:pt idx="4">
                  <c:v>0.190735906525413</c:v>
                </c:pt>
                <c:pt idx="5">
                  <c:v>0.19621734324274301</c:v>
                </c:pt>
                <c:pt idx="6">
                  <c:v>0.21539832092251099</c:v>
                </c:pt>
                <c:pt idx="7">
                  <c:v>0.230851185018418</c:v>
                </c:pt>
                <c:pt idx="8">
                  <c:v>0.25487260393053202</c:v>
                </c:pt>
                <c:pt idx="9">
                  <c:v>0.26936739390272602</c:v>
                </c:pt>
                <c:pt idx="10">
                  <c:v>0.282131408295894</c:v>
                </c:pt>
                <c:pt idx="11">
                  <c:v>0.29053195056785902</c:v>
                </c:pt>
                <c:pt idx="12">
                  <c:v>0.30484066624087103</c:v>
                </c:pt>
                <c:pt idx="13">
                  <c:v>0.31447094321080266</c:v>
                </c:pt>
                <c:pt idx="14">
                  <c:v>0.31799472940294643</c:v>
                </c:pt>
              </c:numCache>
            </c:numRef>
          </c:val>
          <c:smooth val="0"/>
        </c:ser>
        <c:ser>
          <c:idx val="1"/>
          <c:order val="1"/>
          <c:tx>
            <c:strRef>
              <c:f>'Slutenvård (1)'!$A$6</c:f>
              <c:strCache>
                <c:ptCount val="1"/>
                <c:pt idx="0">
                  <c:v>Beta-lactamase sensitive penicillins (J01CE)</c:v>
                </c:pt>
              </c:strCache>
            </c:strRef>
          </c:tx>
          <c:spPr>
            <a:ln w="28575" cap="rnd">
              <a:solidFill>
                <a:schemeClr val="accent2"/>
              </a:solidFill>
              <a:round/>
            </a:ln>
            <a:effectLst/>
          </c:spPr>
          <c:marker>
            <c:symbol val="none"/>
          </c:marker>
          <c:cat>
            <c:numRef>
              <c:f>'Slutenvård (1)'!$B$4:$P$4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(1)'!$B$6:$P$6</c:f>
              <c:numCache>
                <c:formatCode>0.00</c:formatCode>
                <c:ptCount val="15"/>
                <c:pt idx="0">
                  <c:v>0.158818535763698</c:v>
                </c:pt>
                <c:pt idx="1">
                  <c:v>0.15280473581168399</c:v>
                </c:pt>
                <c:pt idx="2">
                  <c:v>0.147975070784721</c:v>
                </c:pt>
                <c:pt idx="3">
                  <c:v>0.15051885676792501</c:v>
                </c:pt>
                <c:pt idx="4">
                  <c:v>0.14415035048238301</c:v>
                </c:pt>
                <c:pt idx="5">
                  <c:v>0.14912944467783101</c:v>
                </c:pt>
                <c:pt idx="6">
                  <c:v>0.15471281643870299</c:v>
                </c:pt>
                <c:pt idx="7">
                  <c:v>0.16184616101095001</c:v>
                </c:pt>
                <c:pt idx="8">
                  <c:v>0.18348818478440501</c:v>
                </c:pt>
                <c:pt idx="9">
                  <c:v>0.19991937260654699</c:v>
                </c:pt>
                <c:pt idx="10">
                  <c:v>0.20115905824547001</c:v>
                </c:pt>
                <c:pt idx="11">
                  <c:v>0.21075823561908</c:v>
                </c:pt>
                <c:pt idx="12">
                  <c:v>0.219423118616317</c:v>
                </c:pt>
                <c:pt idx="13">
                  <c:v>0.20735252847038635</c:v>
                </c:pt>
                <c:pt idx="14">
                  <c:v>0.19347117859613699</c:v>
                </c:pt>
              </c:numCache>
            </c:numRef>
          </c:val>
          <c:smooth val="0"/>
        </c:ser>
        <c:ser>
          <c:idx val="2"/>
          <c:order val="2"/>
          <c:tx>
            <c:strRef>
              <c:f>'Slutenvård (1)'!$A$7</c:f>
              <c:strCache>
                <c:ptCount val="1"/>
                <c:pt idx="0">
                  <c:v>Fluoroquinolones (J01MA)</c:v>
                </c:pt>
              </c:strCache>
            </c:strRef>
          </c:tx>
          <c:spPr>
            <a:ln w="28575" cap="rnd">
              <a:solidFill>
                <a:schemeClr val="accent3"/>
              </a:solidFill>
              <a:round/>
            </a:ln>
            <a:effectLst/>
          </c:spPr>
          <c:marker>
            <c:symbol val="none"/>
          </c:marker>
          <c:cat>
            <c:numRef>
              <c:f>'Slutenvård (1)'!$B$4:$P$4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(1)'!$B$7:$P$7</c:f>
              <c:numCache>
                <c:formatCode>0.00</c:formatCode>
                <c:ptCount val="15"/>
                <c:pt idx="0">
                  <c:v>0.13478266315533</c:v>
                </c:pt>
                <c:pt idx="1">
                  <c:v>0.15398595458546299</c:v>
                </c:pt>
                <c:pt idx="2">
                  <c:v>0.16217675003120999</c:v>
                </c:pt>
                <c:pt idx="3">
                  <c:v>0.17334188146426799</c:v>
                </c:pt>
                <c:pt idx="4">
                  <c:v>0.17202396343263399</c:v>
                </c:pt>
                <c:pt idx="5">
                  <c:v>0.18187449050761301</c:v>
                </c:pt>
                <c:pt idx="6">
                  <c:v>0.18388571313201801</c:v>
                </c:pt>
                <c:pt idx="7">
                  <c:v>0.18127251472088099</c:v>
                </c:pt>
                <c:pt idx="8">
                  <c:v>0.16129725024470001</c:v>
                </c:pt>
                <c:pt idx="9">
                  <c:v>0.15511545383348399</c:v>
                </c:pt>
                <c:pt idx="10">
                  <c:v>0.161412533975512</c:v>
                </c:pt>
                <c:pt idx="11">
                  <c:v>0.16389287048102999</c:v>
                </c:pt>
                <c:pt idx="12">
                  <c:v>0.16350215342332</c:v>
                </c:pt>
                <c:pt idx="13">
                  <c:v>0.16078816710776742</c:v>
                </c:pt>
                <c:pt idx="14">
                  <c:v>0.16197894022301079</c:v>
                </c:pt>
              </c:numCache>
            </c:numRef>
          </c:val>
          <c:smooth val="0"/>
        </c:ser>
        <c:ser>
          <c:idx val="3"/>
          <c:order val="3"/>
          <c:tx>
            <c:strRef>
              <c:f>'Slutenvård (1)'!$A$8</c:f>
              <c:strCache>
                <c:ptCount val="1"/>
                <c:pt idx="0">
                  <c:v>Cephalosporins (J01DB-DE)</c:v>
                </c:pt>
              </c:strCache>
            </c:strRef>
          </c:tx>
          <c:spPr>
            <a:ln w="28575" cap="rnd">
              <a:solidFill>
                <a:schemeClr val="accent4"/>
              </a:solidFill>
              <a:round/>
            </a:ln>
            <a:effectLst/>
          </c:spPr>
          <c:marker>
            <c:symbol val="none"/>
          </c:marker>
          <c:cat>
            <c:numRef>
              <c:f>'Slutenvård (1)'!$B$4:$P$4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(1)'!$B$8:$P$8</c:f>
              <c:numCache>
                <c:formatCode>0.00</c:formatCode>
                <c:ptCount val="15"/>
                <c:pt idx="0">
                  <c:v>0.23625140095222014</c:v>
                </c:pt>
                <c:pt idx="1">
                  <c:v>0.2331060331765118</c:v>
                </c:pt>
                <c:pt idx="2">
                  <c:v>0.23246025241090879</c:v>
                </c:pt>
                <c:pt idx="3">
                  <c:v>0.24471466187642135</c:v>
                </c:pt>
                <c:pt idx="4">
                  <c:v>0.24318803931047078</c:v>
                </c:pt>
                <c:pt idx="5">
                  <c:v>0.25285644987607292</c:v>
                </c:pt>
                <c:pt idx="6">
                  <c:v>0.25545742503970165</c:v>
                </c:pt>
                <c:pt idx="7">
                  <c:v>0.24063527512495825</c:v>
                </c:pt>
                <c:pt idx="8">
                  <c:v>0.20055895814677854</c:v>
                </c:pt>
                <c:pt idx="9">
                  <c:v>0.15380102483134231</c:v>
                </c:pt>
                <c:pt idx="10">
                  <c:v>0.15139540322732528</c:v>
                </c:pt>
                <c:pt idx="11">
                  <c:v>0.14331674567429209</c:v>
                </c:pt>
                <c:pt idx="12">
                  <c:v>0.13791145672843586</c:v>
                </c:pt>
                <c:pt idx="13">
                  <c:v>0.13132547833866309</c:v>
                </c:pt>
                <c:pt idx="14">
                  <c:v>0.12841869794248303</c:v>
                </c:pt>
              </c:numCache>
            </c:numRef>
          </c:val>
          <c:smooth val="0"/>
        </c:ser>
        <c:ser>
          <c:idx val="4"/>
          <c:order val="4"/>
          <c:tx>
            <c:strRef>
              <c:f>'Slutenvård (1)'!$A$9</c:f>
              <c:strCache>
                <c:ptCount val="1"/>
                <c:pt idx="0">
                  <c:v>Combinations of penicillins (J01CR)</c:v>
                </c:pt>
              </c:strCache>
            </c:strRef>
          </c:tx>
          <c:spPr>
            <a:ln w="28575" cap="rnd">
              <a:solidFill>
                <a:schemeClr val="accent5"/>
              </a:solidFill>
              <a:round/>
            </a:ln>
            <a:effectLst/>
          </c:spPr>
          <c:marker>
            <c:symbol val="none"/>
          </c:marker>
          <c:cat>
            <c:numRef>
              <c:f>'Slutenvård (1)'!$B$4:$P$4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(1)'!$B$9:$P$9</c:f>
              <c:numCache>
                <c:formatCode>0.00</c:formatCode>
                <c:ptCount val="15"/>
                <c:pt idx="0">
                  <c:v>1.25883276746886E-2</c:v>
                </c:pt>
                <c:pt idx="1">
                  <c:v>1.2968479600706099E-2</c:v>
                </c:pt>
                <c:pt idx="2">
                  <c:v>1.42774765109924E-2</c:v>
                </c:pt>
                <c:pt idx="3">
                  <c:v>1.7697607432855301E-2</c:v>
                </c:pt>
                <c:pt idx="4">
                  <c:v>2.1152450491222E-2</c:v>
                </c:pt>
                <c:pt idx="5">
                  <c:v>2.3047898475284E-2</c:v>
                </c:pt>
                <c:pt idx="6">
                  <c:v>2.8546472802501801E-2</c:v>
                </c:pt>
                <c:pt idx="7">
                  <c:v>3.58941074554791E-2</c:v>
                </c:pt>
                <c:pt idx="8">
                  <c:v>4.8400955468535699E-2</c:v>
                </c:pt>
                <c:pt idx="9">
                  <c:v>5.7650457641777703E-2</c:v>
                </c:pt>
                <c:pt idx="10">
                  <c:v>6.8500011379005396E-2</c:v>
                </c:pt>
                <c:pt idx="11">
                  <c:v>7.7606746423706394E-2</c:v>
                </c:pt>
                <c:pt idx="12">
                  <c:v>8.6560561571210407E-2</c:v>
                </c:pt>
                <c:pt idx="13">
                  <c:v>9.6937999482092529E-2</c:v>
                </c:pt>
                <c:pt idx="14">
                  <c:v>0.10873114678316576</c:v>
                </c:pt>
              </c:numCache>
            </c:numRef>
          </c:val>
          <c:smooth val="0"/>
        </c:ser>
        <c:ser>
          <c:idx val="5"/>
          <c:order val="5"/>
          <c:tx>
            <c:strRef>
              <c:f>'Slutenvård (1)'!$A$10</c:f>
              <c:strCache>
                <c:ptCount val="1"/>
                <c:pt idx="0">
                  <c:v>Carbapenems (J01DH)*</c:v>
                </c:pt>
              </c:strCache>
            </c:strRef>
          </c:tx>
          <c:spPr>
            <a:ln w="28575" cap="rnd">
              <a:solidFill>
                <a:schemeClr val="accent6"/>
              </a:solidFill>
              <a:round/>
            </a:ln>
            <a:effectLst/>
          </c:spPr>
          <c:marker>
            <c:symbol val="none"/>
          </c:marker>
          <c:cat>
            <c:numRef>
              <c:f>'Slutenvård (1)'!$B$4:$P$4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(1)'!$B$10:$P$10</c:f>
              <c:numCache>
                <c:formatCode>0.00</c:formatCode>
                <c:ptCount val="15"/>
                <c:pt idx="0">
                  <c:v>3.1028219133078901E-2</c:v>
                </c:pt>
                <c:pt idx="1">
                  <c:v>3.1633966573289103E-2</c:v>
                </c:pt>
                <c:pt idx="2">
                  <c:v>3.2172098376603599E-2</c:v>
                </c:pt>
                <c:pt idx="3">
                  <c:v>3.5629386863948502E-2</c:v>
                </c:pt>
                <c:pt idx="4">
                  <c:v>3.8098819552633799E-2</c:v>
                </c:pt>
                <c:pt idx="5">
                  <c:v>4.1338770193739098E-2</c:v>
                </c:pt>
                <c:pt idx="6">
                  <c:v>4.4991195391097298E-2</c:v>
                </c:pt>
                <c:pt idx="7">
                  <c:v>4.6448741110724001E-2</c:v>
                </c:pt>
                <c:pt idx="8">
                  <c:v>4.7960900493647797E-2</c:v>
                </c:pt>
                <c:pt idx="9">
                  <c:v>4.8989413825846199E-2</c:v>
                </c:pt>
                <c:pt idx="10">
                  <c:v>5.161410686115956E-2</c:v>
                </c:pt>
                <c:pt idx="11">
                  <c:v>5.1705815582848119E-2</c:v>
                </c:pt>
                <c:pt idx="12">
                  <c:v>5.3329564783458655E-2</c:v>
                </c:pt>
                <c:pt idx="13">
                  <c:v>5.3622867434958067E-2</c:v>
                </c:pt>
                <c:pt idx="14">
                  <c:v>5.4560943183058749E-2</c:v>
                </c:pt>
              </c:numCache>
            </c:numRef>
          </c:val>
          <c:smooth val="0"/>
        </c:ser>
        <c:ser>
          <c:idx val="6"/>
          <c:order val="6"/>
          <c:tx>
            <c:strRef>
              <c:f>'Slutenvård (1)'!$A$11</c:f>
              <c:strCache>
                <c:ptCount val="1"/>
                <c:pt idx="0">
                  <c:v>Aminoglycosides (J01GB)</c:v>
                </c:pt>
              </c:strCache>
            </c:strRef>
          </c:tx>
          <c:spPr>
            <a:ln w="28575" cap="rnd">
              <a:solidFill>
                <a:schemeClr val="accent1">
                  <a:lumMod val="60000"/>
                </a:schemeClr>
              </a:solidFill>
              <a:round/>
            </a:ln>
            <a:effectLst/>
          </c:spPr>
          <c:marker>
            <c:symbol val="none"/>
          </c:marker>
          <c:cat>
            <c:numRef>
              <c:f>'Slutenvård (1)'!$B$4:$P$4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(1)'!$B$11:$P$11</c:f>
              <c:numCache>
                <c:formatCode>0.00</c:formatCode>
                <c:ptCount val="15"/>
                <c:pt idx="0">
                  <c:v>1.3770764261863201E-2</c:v>
                </c:pt>
                <c:pt idx="1">
                  <c:v>1.3425665670933E-2</c:v>
                </c:pt>
                <c:pt idx="2">
                  <c:v>1.2532916340455599E-2</c:v>
                </c:pt>
                <c:pt idx="3">
                  <c:v>1.31229312869674E-2</c:v>
                </c:pt>
                <c:pt idx="4">
                  <c:v>1.4116792998164601E-2</c:v>
                </c:pt>
                <c:pt idx="5">
                  <c:v>1.4600109612244601E-2</c:v>
                </c:pt>
                <c:pt idx="6">
                  <c:v>1.5756624241375201E-2</c:v>
                </c:pt>
                <c:pt idx="7">
                  <c:v>1.65145575121293E-2</c:v>
                </c:pt>
                <c:pt idx="8">
                  <c:v>1.8349511678521301E-2</c:v>
                </c:pt>
                <c:pt idx="9">
                  <c:v>2.05073435202065E-2</c:v>
                </c:pt>
                <c:pt idx="10">
                  <c:v>2.1687018260111001E-2</c:v>
                </c:pt>
                <c:pt idx="11">
                  <c:v>2.3107544962576599E-2</c:v>
                </c:pt>
                <c:pt idx="12">
                  <c:v>2.46980937207259E-2</c:v>
                </c:pt>
                <c:pt idx="13">
                  <c:v>2.2602333392813707E-2</c:v>
                </c:pt>
                <c:pt idx="14">
                  <c:v>2.2401511752428577E-2</c:v>
                </c:pt>
              </c:numCache>
            </c:numRef>
          </c:val>
          <c:smooth val="0"/>
        </c:ser>
        <c:ser>
          <c:idx val="7"/>
          <c:order val="7"/>
          <c:tx>
            <c:strRef>
              <c:f>'Slutenvård (1)'!$A$12</c:f>
              <c:strCache>
                <c:ptCount val="1"/>
                <c:pt idx="0">
                  <c:v>Vancomycin (J01XA01)</c:v>
                </c:pt>
              </c:strCache>
            </c:strRef>
          </c:tx>
          <c:spPr>
            <a:ln w="28575" cap="rnd">
              <a:solidFill>
                <a:schemeClr val="accent2">
                  <a:lumMod val="60000"/>
                </a:schemeClr>
              </a:solidFill>
              <a:round/>
            </a:ln>
            <a:effectLst/>
          </c:spPr>
          <c:marker>
            <c:symbol val="none"/>
          </c:marker>
          <c:cat>
            <c:numRef>
              <c:f>'Slutenvård (1)'!$B$4:$P$4</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(1)'!$B$12:$P$12</c:f>
              <c:numCache>
                <c:formatCode>0.00</c:formatCode>
                <c:ptCount val="15"/>
                <c:pt idx="0">
                  <c:v>9.4696516662599005E-3</c:v>
                </c:pt>
                <c:pt idx="1">
                  <c:v>1.00775114801928E-2</c:v>
                </c:pt>
                <c:pt idx="2">
                  <c:v>9.75842332333237E-3</c:v>
                </c:pt>
                <c:pt idx="3">
                  <c:v>1.0885927182625E-2</c:v>
                </c:pt>
                <c:pt idx="4">
                  <c:v>1.1668078832734701E-2</c:v>
                </c:pt>
                <c:pt idx="5">
                  <c:v>1.2477433130851499E-2</c:v>
                </c:pt>
                <c:pt idx="6">
                  <c:v>1.31274566989391E-2</c:v>
                </c:pt>
                <c:pt idx="7">
                  <c:v>1.30545932166402E-2</c:v>
                </c:pt>
                <c:pt idx="8">
                  <c:v>1.3362808988196501E-2</c:v>
                </c:pt>
                <c:pt idx="9">
                  <c:v>1.43481703781866E-2</c:v>
                </c:pt>
                <c:pt idx="10">
                  <c:v>1.4508121936348701E-2</c:v>
                </c:pt>
                <c:pt idx="11">
                  <c:v>1.6275868093218501E-2</c:v>
                </c:pt>
                <c:pt idx="12">
                  <c:v>1.5980523123738301E-2</c:v>
                </c:pt>
                <c:pt idx="13">
                  <c:v>1.6645965844652163E-2</c:v>
                </c:pt>
                <c:pt idx="14">
                  <c:v>1.6867971147258569E-2</c:v>
                </c:pt>
              </c:numCache>
            </c:numRef>
          </c:val>
          <c:smooth val="0"/>
        </c:ser>
        <c:dLbls>
          <c:showLegendKey val="0"/>
          <c:showVal val="0"/>
          <c:showCatName val="0"/>
          <c:showSerName val="0"/>
          <c:showPercent val="0"/>
          <c:showBubbleSize val="0"/>
        </c:dLbls>
        <c:smooth val="0"/>
        <c:axId val="320564768"/>
        <c:axId val="320565160"/>
      </c:lineChart>
      <c:catAx>
        <c:axId val="320564768"/>
        <c:scaling>
          <c:orientation val="minMax"/>
        </c:scaling>
        <c:delete val="0"/>
        <c:axPos val="b"/>
        <c:title>
          <c:tx>
            <c:rich>
              <a:bodyPr/>
              <a:lstStyle/>
              <a:p>
                <a:pPr>
                  <a:defRPr/>
                </a:pPr>
                <a:r>
                  <a:rPr lang="sv-SE"/>
                  <a:t>* Includes all sales on requisition</a:t>
                </a:r>
              </a:p>
            </c:rich>
          </c:tx>
          <c:layout>
            <c:manualLayout>
              <c:xMode val="edge"/>
              <c:yMode val="edge"/>
              <c:x val="3.9454827182746725E-2"/>
              <c:y val="0.91388129935873808"/>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5160"/>
        <c:crosses val="autoZero"/>
        <c:auto val="1"/>
        <c:lblAlgn val="ctr"/>
        <c:lblOffset val="100"/>
        <c:noMultiLvlLbl val="0"/>
      </c:catAx>
      <c:valAx>
        <c:axId val="320565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DDD/1000 inhabitants and day</a:t>
                </a:r>
              </a:p>
            </c:rich>
          </c:tx>
          <c:layout>
            <c:manualLayout>
              <c:xMode val="edge"/>
              <c:yMode val="edge"/>
              <c:x val="7.6299475441106339E-3"/>
              <c:y val="0.20960536894913454"/>
            </c:manualLayout>
          </c:layout>
          <c:overlay val="0"/>
          <c:spPr>
            <a:noFill/>
            <a:ln w="25400">
              <a:noFill/>
            </a:ln>
          </c:spPr>
        </c:title>
        <c:numFmt formatCode="0.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4768"/>
        <c:crosses val="autoZero"/>
        <c:crossBetween val="between"/>
      </c:valAx>
      <c:spPr>
        <a:noFill/>
        <a:ln w="25400">
          <a:noFill/>
        </a:ln>
      </c:spPr>
    </c:plotArea>
    <c:legend>
      <c:legendPos val="b"/>
      <c:layout>
        <c:manualLayout>
          <c:xMode val="edge"/>
          <c:yMode val="edge"/>
          <c:x val="6.1218979232319962E-2"/>
          <c:y val="0.73273801799273985"/>
          <c:w val="0.89614390901443852"/>
          <c:h val="0.121950153029811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2848881606058"/>
          <c:y val="4.3200792148526609E-2"/>
          <c:w val="0.83651766148456963"/>
          <c:h val="0.81856347625054238"/>
        </c:manualLayout>
      </c:layout>
      <c:barChart>
        <c:barDir val="col"/>
        <c:grouping val="clustered"/>
        <c:varyColors val="0"/>
        <c:ser>
          <c:idx val="0"/>
          <c:order val="0"/>
          <c:tx>
            <c:strRef>
              <c:f>Tabell!$C$2</c:f>
              <c:strCache>
                <c:ptCount val="1"/>
                <c:pt idx="0">
                  <c:v>Infections</c:v>
                </c:pt>
              </c:strCache>
            </c:strRef>
          </c:tx>
          <c:spPr>
            <a:solidFill>
              <a:schemeClr val="accent1"/>
            </a:solidFill>
            <a:ln>
              <a:noFill/>
            </a:ln>
            <a:effectLst/>
          </c:spPr>
          <c:invertIfNegative val="0"/>
          <c:cat>
            <c:strRef>
              <c:f>Tabell!$B$3:$B$8</c:f>
              <c:strCache>
                <c:ptCount val="6"/>
                <c:pt idx="0">
                  <c:v>2013-Q3</c:v>
                </c:pt>
                <c:pt idx="1">
                  <c:v>2013-Q4</c:v>
                </c:pt>
                <c:pt idx="2">
                  <c:v>2014-Q1</c:v>
                </c:pt>
                <c:pt idx="3">
                  <c:v>2014-Q2</c:v>
                </c:pt>
                <c:pt idx="4">
                  <c:v>2014-Q3</c:v>
                </c:pt>
                <c:pt idx="5">
                  <c:v>2014-Q4</c:v>
                </c:pt>
              </c:strCache>
            </c:strRef>
          </c:cat>
          <c:val>
            <c:numRef>
              <c:f>Tabell!$C$3:$C$8</c:f>
              <c:numCache>
                <c:formatCode>General</c:formatCode>
                <c:ptCount val="6"/>
                <c:pt idx="0">
                  <c:v>23</c:v>
                </c:pt>
                <c:pt idx="1">
                  <c:v>21</c:v>
                </c:pt>
                <c:pt idx="2">
                  <c:v>14</c:v>
                </c:pt>
                <c:pt idx="3">
                  <c:v>14</c:v>
                </c:pt>
                <c:pt idx="4">
                  <c:v>12</c:v>
                </c:pt>
                <c:pt idx="5">
                  <c:v>14</c:v>
                </c:pt>
              </c:numCache>
            </c:numRef>
          </c:val>
        </c:ser>
        <c:dLbls>
          <c:showLegendKey val="0"/>
          <c:showVal val="0"/>
          <c:showCatName val="0"/>
          <c:showSerName val="0"/>
          <c:showPercent val="0"/>
          <c:showBubbleSize val="0"/>
        </c:dLbls>
        <c:gapWidth val="219"/>
        <c:overlap val="-27"/>
        <c:axId val="320565944"/>
        <c:axId val="320566336"/>
      </c:barChart>
      <c:catAx>
        <c:axId val="32056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6336"/>
        <c:crosses val="autoZero"/>
        <c:auto val="1"/>
        <c:lblAlgn val="ctr"/>
        <c:lblOffset val="100"/>
        <c:noMultiLvlLbl val="0"/>
      </c:catAx>
      <c:valAx>
        <c:axId val="320566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dirty="0"/>
                  <a:t>Number </a:t>
                </a:r>
                <a:r>
                  <a:rPr lang="sv-SE" dirty="0" err="1"/>
                  <a:t>of</a:t>
                </a:r>
                <a:r>
                  <a:rPr lang="sv-SE" dirty="0"/>
                  <a:t> patient </a:t>
                </a:r>
                <a:r>
                  <a:rPr lang="sv-SE" dirty="0" err="1"/>
                  <a:t>treated</a:t>
                </a:r>
                <a:r>
                  <a:rPr lang="sv-SE" dirty="0"/>
                  <a:t> </a:t>
                </a:r>
                <a:r>
                  <a:rPr lang="sv-SE" dirty="0" err="1"/>
                  <a:t>with</a:t>
                </a:r>
                <a:r>
                  <a:rPr lang="sv-SE" dirty="0"/>
                  <a:t> </a:t>
                </a:r>
                <a:r>
                  <a:rPr lang="sv-SE" dirty="0" err="1"/>
                  <a:t>antibioitcs</a:t>
                </a:r>
                <a:r>
                  <a:rPr lang="sv-SE" dirty="0"/>
                  <a:t> for the </a:t>
                </a:r>
                <a:r>
                  <a:rPr lang="sv-SE" dirty="0" err="1"/>
                  <a:t>indication</a:t>
                </a:r>
                <a:r>
                  <a:rPr lang="sv-SE" dirty="0"/>
                  <a:t> UTI </a:t>
                </a:r>
                <a:r>
                  <a:rPr lang="sv-SE" dirty="0" err="1"/>
                  <a:t>without</a:t>
                </a:r>
                <a:r>
                  <a:rPr lang="sv-SE" dirty="0"/>
                  <a:t> </a:t>
                </a:r>
                <a:r>
                  <a:rPr lang="sv-SE" dirty="0" err="1"/>
                  <a:t>fever</a:t>
                </a:r>
                <a:endParaRPr lang="sv-SE"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5944"/>
        <c:crosses val="autoZero"/>
        <c:crossBetween val="between"/>
      </c:valAx>
      <c:spPr>
        <a:noFill/>
        <a:ln>
          <a:noFill/>
        </a:ln>
        <a:effectLst/>
      </c:spPr>
    </c:plotArea>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129342703129846E-2"/>
          <c:y val="3.1711708112454211E-2"/>
          <c:w val="0.90370219851550815"/>
          <c:h val="0.51334833145856773"/>
        </c:manualLayout>
      </c:layout>
      <c:barChart>
        <c:barDir val="col"/>
        <c:grouping val="clustered"/>
        <c:varyColors val="0"/>
        <c:ser>
          <c:idx val="0"/>
          <c:order val="0"/>
          <c:tx>
            <c:strRef>
              <c:f>Tabell!$C$2</c:f>
              <c:strCache>
                <c:ptCount val="1"/>
                <c:pt idx="0">
                  <c:v>Antibiotic substances</c:v>
                </c:pt>
              </c:strCache>
            </c:strRef>
          </c:tx>
          <c:spPr>
            <a:solidFill>
              <a:srgbClr val="5B9BD5"/>
            </a:solidFill>
            <a:ln w="25400">
              <a:noFill/>
            </a:ln>
          </c:spPr>
          <c:invertIfNegative val="0"/>
          <c:cat>
            <c:strRef>
              <c:f>Tabell!$B$3:$B$16</c:f>
              <c:strCache>
                <c:ptCount val="14"/>
                <c:pt idx="0">
                  <c:v>Doxycyclin [J01AA02]</c:v>
                </c:pt>
                <c:pt idx="1">
                  <c:v>Ampicillin [J01CA01]</c:v>
                </c:pt>
                <c:pt idx="2">
                  <c:v>Amoxicillin [J01CA04]</c:v>
                </c:pt>
                <c:pt idx="3">
                  <c:v>Bensylpenicillin (penicillin G) [J01CE01]</c:v>
                </c:pt>
                <c:pt idx="4">
                  <c:v>Penivillin V [J01CE02]</c:v>
                </c:pt>
                <c:pt idx="5">
                  <c:v>Cloxacillin [J01CF02]</c:v>
                </c:pt>
                <c:pt idx="6">
                  <c:v>Amoxicillin with enzyme inhibitor [J01CR02]</c:v>
                </c:pt>
                <c:pt idx="7">
                  <c:v>Piperacillin with enzyme inhibitor [J01CR05]</c:v>
                </c:pt>
                <c:pt idx="8">
                  <c:v>Cefotaxim [J01DD01]</c:v>
                </c:pt>
                <c:pt idx="9">
                  <c:v>Erytromycin [J01FA01]</c:v>
                </c:pt>
                <c:pt idx="10">
                  <c:v>Klindamycin [J01FF01]</c:v>
                </c:pt>
                <c:pt idx="11">
                  <c:v>Gentamicin [J01GB03]</c:v>
                </c:pt>
                <c:pt idx="12">
                  <c:v>Levofloxacin [J01MA12]</c:v>
                </c:pt>
                <c:pt idx="13">
                  <c:v>Other*</c:v>
                </c:pt>
              </c:strCache>
            </c:strRef>
          </c:cat>
          <c:val>
            <c:numRef>
              <c:f>Tabell!$C$3:$C$16</c:f>
              <c:numCache>
                <c:formatCode>General</c:formatCode>
                <c:ptCount val="14"/>
                <c:pt idx="0">
                  <c:v>91</c:v>
                </c:pt>
                <c:pt idx="1">
                  <c:v>2</c:v>
                </c:pt>
                <c:pt idx="2">
                  <c:v>56</c:v>
                </c:pt>
                <c:pt idx="3">
                  <c:v>175</c:v>
                </c:pt>
                <c:pt idx="4">
                  <c:v>71</c:v>
                </c:pt>
                <c:pt idx="5">
                  <c:v>1</c:v>
                </c:pt>
                <c:pt idx="6">
                  <c:v>6</c:v>
                </c:pt>
                <c:pt idx="7">
                  <c:v>121</c:v>
                </c:pt>
                <c:pt idx="8">
                  <c:v>74</c:v>
                </c:pt>
                <c:pt idx="9">
                  <c:v>7</c:v>
                </c:pt>
                <c:pt idx="10">
                  <c:v>14</c:v>
                </c:pt>
                <c:pt idx="11">
                  <c:v>15</c:v>
                </c:pt>
                <c:pt idx="12">
                  <c:v>8</c:v>
                </c:pt>
                <c:pt idx="13">
                  <c:v>10</c:v>
                </c:pt>
              </c:numCache>
            </c:numRef>
          </c:val>
        </c:ser>
        <c:dLbls>
          <c:showLegendKey val="0"/>
          <c:showVal val="0"/>
          <c:showCatName val="0"/>
          <c:showSerName val="0"/>
          <c:showPercent val="0"/>
          <c:showBubbleSize val="0"/>
        </c:dLbls>
        <c:gapWidth val="219"/>
        <c:overlap val="-27"/>
        <c:axId val="320567120"/>
        <c:axId val="320567512"/>
      </c:barChart>
      <c:catAx>
        <c:axId val="320567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*[J01DB05, J01DD02, J01DD14, J01DH02, J01EA01, J01EE01, J01MA02 and J01MA14]</a:t>
                </a:r>
              </a:p>
            </c:rich>
          </c:tx>
          <c:layout>
            <c:manualLayout>
              <c:xMode val="edge"/>
              <c:yMode val="edge"/>
              <c:x val="1.8668614003894676E-2"/>
              <c:y val="0.93965993381262136"/>
            </c:manualLayout>
          </c:layout>
          <c:overlay val="0"/>
          <c:spPr>
            <a:noFill/>
            <a:ln w="25400">
              <a:noFill/>
            </a:ln>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7512"/>
        <c:crosses val="autoZero"/>
        <c:auto val="1"/>
        <c:lblAlgn val="ctr"/>
        <c:lblOffset val="100"/>
        <c:noMultiLvlLbl val="0"/>
      </c:catAx>
      <c:valAx>
        <c:axId val="320567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dirty="0"/>
                  <a:t>Number </a:t>
                </a:r>
                <a:r>
                  <a:rPr lang="sv-SE" dirty="0" err="1"/>
                  <a:t>of</a:t>
                </a:r>
                <a:r>
                  <a:rPr lang="sv-SE" dirty="0"/>
                  <a:t> ordinations</a:t>
                </a:r>
              </a:p>
            </c:rich>
          </c:tx>
          <c:layout/>
          <c:overlay val="0"/>
          <c:spPr>
            <a:noFill/>
            <a:ln w="25400">
              <a:noFill/>
            </a:ln>
          </c:spPr>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7120"/>
        <c:crosses val="autoZero"/>
        <c:crossBetween val="between"/>
      </c:valAx>
      <c:spPr>
        <a:noFill/>
        <a:ln w="25400">
          <a:noFill/>
        </a:ln>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'Slutenvård (1)'!$A$4</c:f>
              <c:strCache>
                <c:ptCount val="1"/>
                <c:pt idx="0">
                  <c:v>3rd gen. cephalosporins (J01DD)</c:v>
                </c:pt>
              </c:strCache>
            </c:strRef>
          </c:tx>
          <c:spPr>
            <a:solidFill>
              <a:srgbClr val="5B9BD5"/>
            </a:solidFill>
            <a:ln w="25400">
              <a:noFill/>
            </a:ln>
          </c:spPr>
          <c:invertIfNegative val="0"/>
          <c:cat>
            <c:numRef>
              <c:f>'Slutenvård (1)'!$B$3:$P$3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(1)'!$B$4:$P$4</c:f>
              <c:numCache>
                <c:formatCode>General</c:formatCode>
                <c:ptCount val="15"/>
                <c:pt idx="0">
                  <c:v>2.8290341813135202E-2</c:v>
                </c:pt>
                <c:pt idx="1">
                  <c:v>2.9322030885093699E-2</c:v>
                </c:pt>
                <c:pt idx="2">
                  <c:v>3.1526385996382397E-2</c:v>
                </c:pt>
                <c:pt idx="3">
                  <c:v>3.5929800150433899E-2</c:v>
                </c:pt>
                <c:pt idx="4">
                  <c:v>3.5968896207520001E-2</c:v>
                </c:pt>
                <c:pt idx="5">
                  <c:v>3.8550334132921998E-2</c:v>
                </c:pt>
                <c:pt idx="6">
                  <c:v>4.0395035778326503E-2</c:v>
                </c:pt>
                <c:pt idx="7">
                  <c:v>4.6376472465197403E-2</c:v>
                </c:pt>
                <c:pt idx="8">
                  <c:v>6.0363656589295399E-2</c:v>
                </c:pt>
                <c:pt idx="9">
                  <c:v>8.4694329939155794E-2</c:v>
                </c:pt>
                <c:pt idx="10">
                  <c:v>9.6448840746846107E-2</c:v>
                </c:pt>
                <c:pt idx="11">
                  <c:v>0.10175489822955899</c:v>
                </c:pt>
                <c:pt idx="12">
                  <c:v>0.10698095743358101</c:v>
                </c:pt>
                <c:pt idx="13">
                  <c:v>0.10581429226912865</c:v>
                </c:pt>
                <c:pt idx="14">
                  <c:v>0.10666000684654263</c:v>
                </c:pt>
              </c:numCache>
            </c:numRef>
          </c:val>
        </c:ser>
        <c:ser>
          <c:idx val="1"/>
          <c:order val="1"/>
          <c:tx>
            <c:strRef>
              <c:f>'Slutenvård (1)'!$A$5</c:f>
              <c:strCache>
                <c:ptCount val="1"/>
                <c:pt idx="0">
                  <c:v>2nd gen. cephalosporins (J01DC)</c:v>
                </c:pt>
              </c:strCache>
            </c:strRef>
          </c:tx>
          <c:spPr>
            <a:solidFill>
              <a:srgbClr val="ED7D31"/>
            </a:solidFill>
            <a:ln w="25400">
              <a:noFill/>
            </a:ln>
          </c:spPr>
          <c:invertIfNegative val="0"/>
          <c:cat>
            <c:numRef>
              <c:f>'Slutenvård (1)'!$B$3:$P$3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(1)'!$B$5:$P$5</c:f>
              <c:numCache>
                <c:formatCode>General</c:formatCode>
                <c:ptCount val="15"/>
                <c:pt idx="0">
                  <c:v>0.172733085450966</c:v>
                </c:pt>
                <c:pt idx="1">
                  <c:v>0.17197384466320501</c:v>
                </c:pt>
                <c:pt idx="2">
                  <c:v>0.17047226552947201</c:v>
                </c:pt>
                <c:pt idx="3">
                  <c:v>0.17884143747533099</c:v>
                </c:pt>
                <c:pt idx="4">
                  <c:v>0.17867887448936701</c:v>
                </c:pt>
                <c:pt idx="5">
                  <c:v>0.186553269032907</c:v>
                </c:pt>
                <c:pt idx="6">
                  <c:v>0.18840451495000601</c:v>
                </c:pt>
                <c:pt idx="7">
                  <c:v>0.17139680499262899</c:v>
                </c:pt>
                <c:pt idx="8">
                  <c:v>0.121903084610079</c:v>
                </c:pt>
                <c:pt idx="9">
                  <c:v>5.6340334359926997E-2</c:v>
                </c:pt>
                <c:pt idx="10">
                  <c:v>4.0947482016749699E-2</c:v>
                </c:pt>
                <c:pt idx="11">
                  <c:v>2.8283200756613301E-2</c:v>
                </c:pt>
                <c:pt idx="12">
                  <c:v>2.05217228205982E-2</c:v>
                </c:pt>
                <c:pt idx="13">
                  <c:v>1.6146671275379353E-2</c:v>
                </c:pt>
                <c:pt idx="14">
                  <c:v>1.3241843619766727E-2</c:v>
                </c:pt>
              </c:numCache>
            </c:numRef>
          </c:val>
        </c:ser>
        <c:ser>
          <c:idx val="2"/>
          <c:order val="2"/>
          <c:tx>
            <c:strRef>
              <c:f>'Slutenvård (1)'!$A$6</c:f>
              <c:strCache>
                <c:ptCount val="1"/>
                <c:pt idx="0">
                  <c:v>1st gen. cephalosporins (J01DB)</c:v>
                </c:pt>
              </c:strCache>
            </c:strRef>
          </c:tx>
          <c:spPr>
            <a:solidFill>
              <a:srgbClr val="A5A5A5"/>
            </a:solidFill>
            <a:ln w="25400">
              <a:noFill/>
            </a:ln>
          </c:spPr>
          <c:invertIfNegative val="0"/>
          <c:cat>
            <c:numRef>
              <c:f>'Slutenvård (1)'!$B$3:$P$3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'Slutenvård (1)'!$B$6:$P$6</c:f>
              <c:numCache>
                <c:formatCode>General</c:formatCode>
                <c:ptCount val="15"/>
                <c:pt idx="0">
                  <c:v>3.4374825527809599E-2</c:v>
                </c:pt>
                <c:pt idx="1">
                  <c:v>3.1032912186797702E-2</c:v>
                </c:pt>
                <c:pt idx="2">
                  <c:v>2.99634201243353E-2</c:v>
                </c:pt>
                <c:pt idx="3">
                  <c:v>2.9530969416376E-2</c:v>
                </c:pt>
                <c:pt idx="4">
                  <c:v>2.8039522093365701E-2</c:v>
                </c:pt>
                <c:pt idx="5">
                  <c:v>2.7336022718616199E-2</c:v>
                </c:pt>
                <c:pt idx="6">
                  <c:v>2.6147946692869298E-2</c:v>
                </c:pt>
                <c:pt idx="7">
                  <c:v>2.2283884578618601E-2</c:v>
                </c:pt>
                <c:pt idx="8">
                  <c:v>1.80187824573174E-2</c:v>
                </c:pt>
                <c:pt idx="9">
                  <c:v>1.26598064705046E-2</c:v>
                </c:pt>
                <c:pt idx="10">
                  <c:v>1.39052209009302E-2</c:v>
                </c:pt>
                <c:pt idx="11">
                  <c:v>1.3190480280106101E-2</c:v>
                </c:pt>
                <c:pt idx="12">
                  <c:v>1.04044546105819E-2</c:v>
                </c:pt>
                <c:pt idx="13">
                  <c:v>9.3645147941550846E-3</c:v>
                </c:pt>
                <c:pt idx="14">
                  <c:v>8.5168474761736779E-3</c:v>
                </c:pt>
              </c:numCache>
            </c:numRef>
          </c:val>
        </c:ser>
        <c:dLbls>
          <c:showLegendKey val="0"/>
          <c:showVal val="0"/>
          <c:showCatName val="0"/>
          <c:showSerName val="0"/>
          <c:showPercent val="0"/>
          <c:showBubbleSize val="0"/>
        </c:dLbls>
        <c:gapWidth val="150"/>
        <c:overlap val="100"/>
        <c:axId val="320568296"/>
        <c:axId val="320568688"/>
      </c:barChart>
      <c:catAx>
        <c:axId val="320568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8688"/>
        <c:crosses val="autoZero"/>
        <c:auto val="1"/>
        <c:lblAlgn val="ctr"/>
        <c:lblOffset val="100"/>
        <c:noMultiLvlLbl val="0"/>
      </c:catAx>
      <c:valAx>
        <c:axId val="320568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DDD/1000 inhabitants and day</a:t>
                </a:r>
              </a:p>
            </c:rich>
          </c:tx>
          <c:layout/>
          <c:overlay val="0"/>
          <c:spPr>
            <a:noFill/>
            <a:ln w="25400">
              <a:noFill/>
            </a:ln>
          </c:spPr>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8296"/>
        <c:crosses val="autoZero"/>
        <c:crossBetween val="between"/>
      </c:valAx>
      <c:spPr>
        <a:noFill/>
        <a:ln w="25400">
          <a:noFill/>
        </a:ln>
      </c:spPr>
    </c:plotArea>
    <c:legend>
      <c:legendPos val="b"/>
      <c:layout>
        <c:manualLayout>
          <c:xMode val="edge"/>
          <c:yMode val="edge"/>
          <c:x val="0.22964071856287424"/>
          <c:y val="4.2386442435436371E-2"/>
          <c:w val="0.7682634730538922"/>
          <c:h val="5.5555944395839441E-2"/>
        </c:manualLayout>
      </c:layout>
      <c:overlay val="0"/>
      <c:spPr>
        <a:noFill/>
        <a:ln w="25400">
          <a:noFill/>
        </a:ln>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'Slutenvård (1)'!$B$2</c:f>
              <c:strCache>
                <c:ptCount val="1"/>
                <c:pt idx="0">
                  <c:v>2009</c:v>
                </c:pt>
              </c:strCache>
            </c:strRef>
          </c:tx>
          <c:spPr>
            <a:solidFill>
              <a:srgbClr val="FF0000"/>
            </a:solidFill>
            <a:ln w="12700">
              <a:solidFill>
                <a:srgbClr val="FF0000"/>
              </a:solidFill>
              <a:prstDash val="solid"/>
            </a:ln>
          </c:spPr>
          <c:invertIfNegative val="0"/>
          <c:cat>
            <c:strRef>
              <c:f>'Slutenvård (1)'!$A$3:$A$8</c:f>
              <c:strCache>
                <c:ptCount val="6"/>
                <c:pt idx="0">
                  <c:v> J02AA01 - amfotericin b</c:v>
                </c:pt>
                <c:pt idx="1">
                  <c:v> J02AC03 - vorikonazol</c:v>
                </c:pt>
                <c:pt idx="2">
                  <c:v> J02AC04 - posakonazol</c:v>
                </c:pt>
                <c:pt idx="3">
                  <c:v> J02AX04 - kaspofungin</c:v>
                </c:pt>
                <c:pt idx="4">
                  <c:v> J02AX05 - mikafungin</c:v>
                </c:pt>
                <c:pt idx="5">
                  <c:v> J02AX06 - anidulafungin</c:v>
                </c:pt>
              </c:strCache>
            </c:strRef>
          </c:cat>
          <c:val>
            <c:numRef>
              <c:f>'Slutenvård (1)'!$B$3:$B$8</c:f>
              <c:numCache>
                <c:formatCode>#,##0.0000;\-#,##0.0000;#</c:formatCode>
                <c:ptCount val="6"/>
                <c:pt idx="0">
                  <c:v>3.65847E-3</c:v>
                </c:pt>
                <c:pt idx="1">
                  <c:v>2.5083100000000001E-3</c:v>
                </c:pt>
                <c:pt idx="2">
                  <c:v>7.1790999999999999E-4</c:v>
                </c:pt>
                <c:pt idx="3">
                  <c:v>3.4521700000000001E-3</c:v>
                </c:pt>
                <c:pt idx="4">
                  <c:v>2.52E-6</c:v>
                </c:pt>
                <c:pt idx="5">
                  <c:v>4.3687000000000001E-4</c:v>
                </c:pt>
              </c:numCache>
            </c:numRef>
          </c:val>
        </c:ser>
        <c:ser>
          <c:idx val="1"/>
          <c:order val="1"/>
          <c:tx>
            <c:strRef>
              <c:f>'Slutenvård (1)'!$C$2</c:f>
              <c:strCache>
                <c:ptCount val="1"/>
                <c:pt idx="0">
                  <c:v>2010</c:v>
                </c:pt>
              </c:strCache>
            </c:strRef>
          </c:tx>
          <c:spPr>
            <a:solidFill>
              <a:srgbClr val="ED7D31"/>
            </a:solidFill>
            <a:ln w="25400">
              <a:noFill/>
            </a:ln>
          </c:spPr>
          <c:invertIfNegative val="0"/>
          <c:cat>
            <c:strRef>
              <c:f>'Slutenvård (1)'!$A$3:$A$8</c:f>
              <c:strCache>
                <c:ptCount val="6"/>
                <c:pt idx="0">
                  <c:v> J02AA01 - amfotericin b</c:v>
                </c:pt>
                <c:pt idx="1">
                  <c:v> J02AC03 - vorikonazol</c:v>
                </c:pt>
                <c:pt idx="2">
                  <c:v> J02AC04 - posakonazol</c:v>
                </c:pt>
                <c:pt idx="3">
                  <c:v> J02AX04 - kaspofungin</c:v>
                </c:pt>
                <c:pt idx="4">
                  <c:v> J02AX05 - mikafungin</c:v>
                </c:pt>
                <c:pt idx="5">
                  <c:v> J02AX06 - anidulafungin</c:v>
                </c:pt>
              </c:strCache>
            </c:strRef>
          </c:cat>
          <c:val>
            <c:numRef>
              <c:f>'Slutenvård (1)'!$C$3:$C$8</c:f>
              <c:numCache>
                <c:formatCode>#,##0.0000;\-#,##0.0000;#</c:formatCode>
                <c:ptCount val="6"/>
                <c:pt idx="0">
                  <c:v>5.8430599999999997E-3</c:v>
                </c:pt>
                <c:pt idx="1">
                  <c:v>2.3645300000000001E-3</c:v>
                </c:pt>
                <c:pt idx="2">
                  <c:v>7.9149999999999999E-4</c:v>
                </c:pt>
                <c:pt idx="3">
                  <c:v>4.2470900000000002E-3</c:v>
                </c:pt>
                <c:pt idx="4">
                  <c:v>1.7600000000000001E-6</c:v>
                </c:pt>
                <c:pt idx="5">
                  <c:v>7.2594999999999995E-4</c:v>
                </c:pt>
              </c:numCache>
            </c:numRef>
          </c:val>
        </c:ser>
        <c:ser>
          <c:idx val="2"/>
          <c:order val="2"/>
          <c:tx>
            <c:strRef>
              <c:f>'Slutenvård (1)'!$D$2</c:f>
              <c:strCache>
                <c:ptCount val="1"/>
                <c:pt idx="0">
                  <c:v>2011</c:v>
                </c:pt>
              </c:strCache>
            </c:strRef>
          </c:tx>
          <c:spPr>
            <a:solidFill>
              <a:srgbClr val="7030A0"/>
            </a:solidFill>
            <a:ln>
              <a:solidFill>
                <a:srgbClr val="7030A0"/>
              </a:solidFill>
            </a:ln>
            <a:effectLst/>
          </c:spPr>
          <c:invertIfNegative val="0"/>
          <c:cat>
            <c:strRef>
              <c:f>'Slutenvård (1)'!$A$3:$A$8</c:f>
              <c:strCache>
                <c:ptCount val="6"/>
                <c:pt idx="0">
                  <c:v> J02AA01 - amfotericin b</c:v>
                </c:pt>
                <c:pt idx="1">
                  <c:v> J02AC03 - vorikonazol</c:v>
                </c:pt>
                <c:pt idx="2">
                  <c:v> J02AC04 - posakonazol</c:v>
                </c:pt>
                <c:pt idx="3">
                  <c:v> J02AX04 - kaspofungin</c:v>
                </c:pt>
                <c:pt idx="4">
                  <c:v> J02AX05 - mikafungin</c:v>
                </c:pt>
                <c:pt idx="5">
                  <c:v> J02AX06 - anidulafungin</c:v>
                </c:pt>
              </c:strCache>
            </c:strRef>
          </c:cat>
          <c:val>
            <c:numRef>
              <c:f>'Slutenvård (1)'!$D$3:$D$8</c:f>
              <c:numCache>
                <c:formatCode>#,##0.0000;\-#,##0.0000;#</c:formatCode>
                <c:ptCount val="6"/>
                <c:pt idx="0">
                  <c:v>6.8781299999999997E-3</c:v>
                </c:pt>
                <c:pt idx="1">
                  <c:v>2.4402899999999999E-3</c:v>
                </c:pt>
                <c:pt idx="2">
                  <c:v>1.2725200000000001E-3</c:v>
                </c:pt>
                <c:pt idx="3">
                  <c:v>5.0182100000000004E-3</c:v>
                </c:pt>
                <c:pt idx="4">
                  <c:v>2.444E-5</c:v>
                </c:pt>
                <c:pt idx="5">
                  <c:v>6.5616000000000003E-4</c:v>
                </c:pt>
              </c:numCache>
            </c:numRef>
          </c:val>
        </c:ser>
        <c:ser>
          <c:idx val="3"/>
          <c:order val="3"/>
          <c:tx>
            <c:strRef>
              <c:f>'Slutenvård (1)'!$E$2</c:f>
              <c:strCache>
                <c:ptCount val="1"/>
                <c:pt idx="0">
                  <c:v>2012</c:v>
                </c:pt>
              </c:strCache>
            </c:strRef>
          </c:tx>
          <c:spPr>
            <a:solidFill>
              <a:srgbClr val="00B0F0"/>
            </a:solidFill>
            <a:ln>
              <a:solidFill>
                <a:srgbClr val="00B0F0"/>
              </a:solidFill>
            </a:ln>
            <a:effectLst/>
          </c:spPr>
          <c:invertIfNegative val="0"/>
          <c:cat>
            <c:strRef>
              <c:f>'Slutenvård (1)'!$A$3:$A$8</c:f>
              <c:strCache>
                <c:ptCount val="6"/>
                <c:pt idx="0">
                  <c:v> J02AA01 - amfotericin b</c:v>
                </c:pt>
                <c:pt idx="1">
                  <c:v> J02AC03 - vorikonazol</c:v>
                </c:pt>
                <c:pt idx="2">
                  <c:v> J02AC04 - posakonazol</c:v>
                </c:pt>
                <c:pt idx="3">
                  <c:v> J02AX04 - kaspofungin</c:v>
                </c:pt>
                <c:pt idx="4">
                  <c:v> J02AX05 - mikafungin</c:v>
                </c:pt>
                <c:pt idx="5">
                  <c:v> J02AX06 - anidulafungin</c:v>
                </c:pt>
              </c:strCache>
            </c:strRef>
          </c:cat>
          <c:val>
            <c:numRef>
              <c:f>'Slutenvård (1)'!$E$3:$E$8</c:f>
              <c:numCache>
                <c:formatCode>#,##0.0000;\-#,##0.0000;#</c:formatCode>
                <c:ptCount val="6"/>
                <c:pt idx="0">
                  <c:v>5.33534E-3</c:v>
                </c:pt>
                <c:pt idx="1">
                  <c:v>1.9436900000000001E-3</c:v>
                </c:pt>
                <c:pt idx="2">
                  <c:v>2.09502E-3</c:v>
                </c:pt>
                <c:pt idx="3">
                  <c:v>4.6869199999999998E-3</c:v>
                </c:pt>
                <c:pt idx="4">
                  <c:v>2.3640999999999999E-4</c:v>
                </c:pt>
                <c:pt idx="5">
                  <c:v>1.05857E-3</c:v>
                </c:pt>
              </c:numCache>
            </c:numRef>
          </c:val>
        </c:ser>
        <c:ser>
          <c:idx val="4"/>
          <c:order val="4"/>
          <c:tx>
            <c:strRef>
              <c:f>'Slutenvård (1)'!$F$2</c:f>
              <c:strCache>
                <c:ptCount val="1"/>
                <c:pt idx="0">
                  <c:v>2013</c:v>
                </c:pt>
              </c:strCache>
            </c:strRef>
          </c:tx>
          <c:spPr>
            <a:solidFill>
              <a:srgbClr val="0070C0"/>
            </a:solidFill>
            <a:ln>
              <a:solidFill>
                <a:srgbClr val="0070C0"/>
              </a:solidFill>
            </a:ln>
            <a:effectLst/>
          </c:spPr>
          <c:invertIfNegative val="0"/>
          <c:cat>
            <c:strRef>
              <c:f>'Slutenvård (1)'!$A$3:$A$8</c:f>
              <c:strCache>
                <c:ptCount val="6"/>
                <c:pt idx="0">
                  <c:v> J02AA01 - amfotericin b</c:v>
                </c:pt>
                <c:pt idx="1">
                  <c:v> J02AC03 - vorikonazol</c:v>
                </c:pt>
                <c:pt idx="2">
                  <c:v> J02AC04 - posakonazol</c:v>
                </c:pt>
                <c:pt idx="3">
                  <c:v> J02AX04 - kaspofungin</c:v>
                </c:pt>
                <c:pt idx="4">
                  <c:v> J02AX05 - mikafungin</c:v>
                </c:pt>
                <c:pt idx="5">
                  <c:v> J02AX06 - anidulafungin</c:v>
                </c:pt>
              </c:strCache>
            </c:strRef>
          </c:cat>
          <c:val>
            <c:numRef>
              <c:f>'Slutenvård (1)'!$F$3:$F$8</c:f>
              <c:numCache>
                <c:formatCode>0.0000</c:formatCode>
                <c:ptCount val="6"/>
                <c:pt idx="0">
                  <c:v>7.4617371337075047E-3</c:v>
                </c:pt>
                <c:pt idx="1">
                  <c:v>1.7661052011326546E-3</c:v>
                </c:pt>
                <c:pt idx="2">
                  <c:v>2.2472685215548746E-3</c:v>
                </c:pt>
                <c:pt idx="3">
                  <c:v>3.8870857325909529E-3</c:v>
                </c:pt>
                <c:pt idx="4">
                  <c:v>6.5139464561256343E-4</c:v>
                </c:pt>
                <c:pt idx="5">
                  <c:v>1.9541839368376903E-3</c:v>
                </c:pt>
              </c:numCache>
            </c:numRef>
          </c:val>
        </c:ser>
        <c:ser>
          <c:idx val="5"/>
          <c:order val="5"/>
          <c:tx>
            <c:strRef>
              <c:f>'Slutenvård (1)'!$G$2</c:f>
              <c:strCache>
                <c:ptCount val="1"/>
                <c:pt idx="0">
                  <c:v>2014</c:v>
                </c:pt>
              </c:strCache>
            </c:strRef>
          </c:tx>
          <c:spPr>
            <a:solidFill>
              <a:srgbClr val="002060"/>
            </a:solidFill>
            <a:ln>
              <a:solidFill>
                <a:srgbClr val="002060"/>
              </a:solidFill>
            </a:ln>
            <a:effectLst/>
          </c:spPr>
          <c:invertIfNegative val="0"/>
          <c:cat>
            <c:strRef>
              <c:f>'Slutenvård (1)'!$A$3:$A$8</c:f>
              <c:strCache>
                <c:ptCount val="6"/>
                <c:pt idx="0">
                  <c:v> J02AA01 - amfotericin b</c:v>
                </c:pt>
                <c:pt idx="1">
                  <c:v> J02AC03 - vorikonazol</c:v>
                </c:pt>
                <c:pt idx="2">
                  <c:v> J02AC04 - posakonazol</c:v>
                </c:pt>
                <c:pt idx="3">
                  <c:v> J02AX04 - kaspofungin</c:v>
                </c:pt>
                <c:pt idx="4">
                  <c:v> J02AX05 - mikafungin</c:v>
                </c:pt>
                <c:pt idx="5">
                  <c:v> J02AX06 - anidulafungin</c:v>
                </c:pt>
              </c:strCache>
            </c:strRef>
          </c:cat>
          <c:val>
            <c:numRef>
              <c:f>'Slutenvård (1)'!$G$3:$G$8</c:f>
              <c:numCache>
                <c:formatCode>0.0000</c:formatCode>
                <c:ptCount val="6"/>
                <c:pt idx="0">
                  <c:v>9.6413525630403216E-3</c:v>
                </c:pt>
                <c:pt idx="1">
                  <c:v>1.8265097730941963E-3</c:v>
                </c:pt>
                <c:pt idx="2">
                  <c:v>2.9338490768211715E-3</c:v>
                </c:pt>
                <c:pt idx="3">
                  <c:v>3.2373990937148251E-3</c:v>
                </c:pt>
                <c:pt idx="4">
                  <c:v>1.3312500857863066E-3</c:v>
                </c:pt>
                <c:pt idx="5">
                  <c:v>2.8019739349612995E-3</c:v>
                </c:pt>
              </c:numCache>
            </c:numRef>
          </c:val>
        </c:ser>
        <c:dLbls>
          <c:showLegendKey val="0"/>
          <c:showVal val="0"/>
          <c:showCatName val="0"/>
          <c:showSerName val="0"/>
          <c:showPercent val="0"/>
          <c:showBubbleSize val="0"/>
        </c:dLbls>
        <c:gapWidth val="219"/>
        <c:overlap val="-27"/>
        <c:axId val="319141712"/>
        <c:axId val="319140928"/>
      </c:barChart>
      <c:catAx>
        <c:axId val="31914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sv-SE"/>
          </a:p>
        </c:txPr>
        <c:crossAx val="319140928"/>
        <c:crosses val="autoZero"/>
        <c:auto val="1"/>
        <c:lblAlgn val="ctr"/>
        <c:lblOffset val="100"/>
        <c:noMultiLvlLbl val="0"/>
      </c:catAx>
      <c:valAx>
        <c:axId val="319140928"/>
        <c:scaling>
          <c:orientation val="minMax"/>
          <c:max val="1.0000000000000002E-2"/>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sv-SE"/>
                  <a:t>DDD/1000 inhabitants and day</a:t>
                </a:r>
              </a:p>
            </c:rich>
          </c:tx>
          <c:layout>
            <c:manualLayout>
              <c:xMode val="edge"/>
              <c:yMode val="edge"/>
              <c:x val="1.2461013324920361E-2"/>
              <c:y val="0.22529766165592938"/>
            </c:manualLayout>
          </c:layout>
          <c:overlay val="0"/>
          <c:spPr>
            <a:noFill/>
            <a:ln w="25400">
              <a:noFill/>
            </a:ln>
          </c:spPr>
        </c:title>
        <c:numFmt formatCode="#,##0.0000;\-#,##0.000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sv-SE"/>
          </a:p>
        </c:txPr>
        <c:crossAx val="319141712"/>
        <c:crosses val="autoZero"/>
        <c:crossBetween val="between"/>
      </c:valAx>
      <c:spPr>
        <a:noFill/>
        <a:ln w="25400">
          <a:noFill/>
        </a:ln>
      </c:spPr>
    </c:plotArea>
    <c:legend>
      <c:legendPos val="b"/>
      <c:layout>
        <c:manualLayout>
          <c:xMode val="edge"/>
          <c:yMode val="edge"/>
          <c:x val="0.54946357792232492"/>
          <c:y val="8.5181899040166723E-2"/>
          <c:w val="0.41321783024200448"/>
          <c:h val="6.0490038177046013E-2"/>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7189705979892"/>
          <c:y val="3.8596491228070177E-2"/>
          <c:w val="0.82119332556354663"/>
          <c:h val="0.72940157480314949"/>
        </c:manualLayout>
      </c:layout>
      <c:lineChart>
        <c:grouping val="standard"/>
        <c:varyColors val="0"/>
        <c:ser>
          <c:idx val="0"/>
          <c:order val="0"/>
          <c:tx>
            <c:strRef>
              <c:f>Blad2!$A$10</c:f>
              <c:strCache>
                <c:ptCount val="1"/>
                <c:pt idx="0">
                  <c:v>0 - 4</c:v>
                </c:pt>
              </c:strCache>
            </c:strRef>
          </c:tx>
          <c:spPr>
            <a:ln w="28575" cap="rnd">
              <a:solidFill>
                <a:schemeClr val="accent1"/>
              </a:solidFill>
              <a:round/>
            </a:ln>
            <a:effectLst/>
          </c:spPr>
          <c:marker>
            <c:symbol val="none"/>
          </c:marker>
          <c:cat>
            <c:strRef>
              <c:f>Blad2!$B$9:$AC$9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Blad2!$B$10:$AC$10</c:f>
              <c:numCache>
                <c:formatCode>0.0</c:formatCode>
                <c:ptCount val="28"/>
                <c:pt idx="0">
                  <c:v>946.08011806698482</c:v>
                </c:pt>
                <c:pt idx="1">
                  <c:v>1106.7207563400218</c:v>
                </c:pt>
                <c:pt idx="2">
                  <c:v>1016.1169422552099</c:v>
                </c:pt>
                <c:pt idx="3">
                  <c:v>1121.5024260467942</c:v>
                </c:pt>
                <c:pt idx="4">
                  <c:v>1128.8595584532613</c:v>
                </c:pt>
                <c:pt idx="5">
                  <c:v>1328.1159983500881</c:v>
                </c:pt>
                <c:pt idx="6">
                  <c:v>1269.0064680309615</c:v>
                </c:pt>
                <c:pt idx="7">
                  <c:v>1097.991663010813</c:v>
                </c:pt>
                <c:pt idx="8">
                  <c:v>937.61216157540468</c:v>
                </c:pt>
                <c:pt idx="9">
                  <c:v>852.9586017286058</c:v>
                </c:pt>
                <c:pt idx="10">
                  <c:v>823.5797566592322</c:v>
                </c:pt>
                <c:pt idx="11">
                  <c:v>912.81926669906591</c:v>
                </c:pt>
                <c:pt idx="12">
                  <c:v>841.61381971523701</c:v>
                </c:pt>
                <c:pt idx="13">
                  <c:v>806.32195188557705</c:v>
                </c:pt>
                <c:pt idx="14">
                  <c:v>787.34301627170498</c:v>
                </c:pt>
                <c:pt idx="15">
                  <c:v>765.32745898671897</c:v>
                </c:pt>
                <c:pt idx="16">
                  <c:v>715.98857511043298</c:v>
                </c:pt>
                <c:pt idx="17">
                  <c:v>650.72554484590398</c:v>
                </c:pt>
                <c:pt idx="18">
                  <c:v>649.54341190959701</c:v>
                </c:pt>
                <c:pt idx="19">
                  <c:v>668.03533832314201</c:v>
                </c:pt>
                <c:pt idx="20">
                  <c:v>696.88031011562998</c:v>
                </c:pt>
                <c:pt idx="21">
                  <c:v>656.50241288394398</c:v>
                </c:pt>
                <c:pt idx="22">
                  <c:v>547.18221467386195</c:v>
                </c:pt>
                <c:pt idx="23">
                  <c:v>542.426243383155</c:v>
                </c:pt>
                <c:pt idx="24">
                  <c:v>482.16943046131303</c:v>
                </c:pt>
                <c:pt idx="25">
                  <c:v>483.928448681546</c:v>
                </c:pt>
                <c:pt idx="26" formatCode="0">
                  <c:v>392.39656684385699</c:v>
                </c:pt>
                <c:pt idx="27" formatCode="General">
                  <c:v>383.215403985016</c:v>
                </c:pt>
              </c:numCache>
            </c:numRef>
          </c:val>
          <c:smooth val="0"/>
        </c:ser>
        <c:ser>
          <c:idx val="1"/>
          <c:order val="1"/>
          <c:tx>
            <c:strRef>
              <c:f>Blad2!$A$11</c:f>
              <c:strCache>
                <c:ptCount val="1"/>
                <c:pt idx="0">
                  <c:v>5 - 14</c:v>
                </c:pt>
              </c:strCache>
            </c:strRef>
          </c:tx>
          <c:spPr>
            <a:ln w="28575" cap="rnd">
              <a:solidFill>
                <a:schemeClr val="accent2"/>
              </a:solidFill>
              <a:round/>
            </a:ln>
            <a:effectLst/>
          </c:spPr>
          <c:marker>
            <c:symbol val="none"/>
          </c:marker>
          <c:cat>
            <c:strRef>
              <c:f>Blad2!$B$9:$AC$9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Blad2!$B$11:$AC$11</c:f>
              <c:numCache>
                <c:formatCode>0.0</c:formatCode>
                <c:ptCount val="28"/>
                <c:pt idx="0">
                  <c:v>378.32989646305901</c:v>
                </c:pt>
                <c:pt idx="1">
                  <c:v>509.11575532320131</c:v>
                </c:pt>
                <c:pt idx="2">
                  <c:v>455.54189911463914</c:v>
                </c:pt>
                <c:pt idx="3">
                  <c:v>477.07363664226602</c:v>
                </c:pt>
                <c:pt idx="4">
                  <c:v>488.67737623404531</c:v>
                </c:pt>
                <c:pt idx="5">
                  <c:v>578.1455877111589</c:v>
                </c:pt>
                <c:pt idx="6">
                  <c:v>549.13656361296501</c:v>
                </c:pt>
                <c:pt idx="7">
                  <c:v>552.77070420340738</c:v>
                </c:pt>
                <c:pt idx="8">
                  <c:v>517.790745860274</c:v>
                </c:pt>
                <c:pt idx="9">
                  <c:v>434.29300591019933</c:v>
                </c:pt>
                <c:pt idx="10">
                  <c:v>430.34502020388584</c:v>
                </c:pt>
                <c:pt idx="11">
                  <c:v>466.48267483625602</c:v>
                </c:pt>
                <c:pt idx="12">
                  <c:v>415.50817297637383</c:v>
                </c:pt>
                <c:pt idx="13">
                  <c:v>389.84957108758903</c:v>
                </c:pt>
                <c:pt idx="14">
                  <c:v>412.161493945171</c:v>
                </c:pt>
                <c:pt idx="15">
                  <c:v>381.22194093986502</c:v>
                </c:pt>
                <c:pt idx="16">
                  <c:v>338.64903003760099</c:v>
                </c:pt>
                <c:pt idx="17">
                  <c:v>279.58962937703802</c:v>
                </c:pt>
                <c:pt idx="18">
                  <c:v>285.82643532967899</c:v>
                </c:pt>
                <c:pt idx="19">
                  <c:v>319.21280007816398</c:v>
                </c:pt>
                <c:pt idx="20">
                  <c:v>337.57728996223699</c:v>
                </c:pt>
                <c:pt idx="21">
                  <c:v>323.746492619251</c:v>
                </c:pt>
                <c:pt idx="22">
                  <c:v>285.08285094786299</c:v>
                </c:pt>
                <c:pt idx="23">
                  <c:v>287.73795968917898</c:v>
                </c:pt>
                <c:pt idx="24">
                  <c:v>294.76430239709902</c:v>
                </c:pt>
                <c:pt idx="25">
                  <c:v>288.24634846459998</c:v>
                </c:pt>
                <c:pt idx="26">
                  <c:v>241.63806155588699</c:v>
                </c:pt>
                <c:pt idx="27" formatCode="General">
                  <c:v>221.22667236444801</c:v>
                </c:pt>
              </c:numCache>
            </c:numRef>
          </c:val>
          <c:smooth val="0"/>
        </c:ser>
        <c:ser>
          <c:idx val="2"/>
          <c:order val="2"/>
          <c:tx>
            <c:strRef>
              <c:f>Blad2!$A$12</c:f>
              <c:strCache>
                <c:ptCount val="1"/>
                <c:pt idx="0">
                  <c:v>15 - 64</c:v>
                </c:pt>
              </c:strCache>
            </c:strRef>
          </c:tx>
          <c:spPr>
            <a:ln w="28575" cap="rnd">
              <a:solidFill>
                <a:schemeClr val="accent3"/>
              </a:solidFill>
              <a:round/>
            </a:ln>
            <a:effectLst/>
          </c:spPr>
          <c:marker>
            <c:symbol val="none"/>
          </c:marker>
          <c:cat>
            <c:strRef>
              <c:f>Blad2!$B$9:$AC$9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Blad2!$B$12:$AC$12</c:f>
              <c:numCache>
                <c:formatCode>0.0</c:formatCode>
                <c:ptCount val="28"/>
                <c:pt idx="0">
                  <c:v>391.23130562946585</c:v>
                </c:pt>
                <c:pt idx="1">
                  <c:v>432.28373461757081</c:v>
                </c:pt>
                <c:pt idx="2">
                  <c:v>422.08847722080344</c:v>
                </c:pt>
                <c:pt idx="3">
                  <c:v>426.98316376829814</c:v>
                </c:pt>
                <c:pt idx="4">
                  <c:v>441.33948680911175</c:v>
                </c:pt>
                <c:pt idx="5">
                  <c:v>477.74074038611104</c:v>
                </c:pt>
                <c:pt idx="6">
                  <c:v>474.24282653595367</c:v>
                </c:pt>
                <c:pt idx="7">
                  <c:v>461.92105677715551</c:v>
                </c:pt>
                <c:pt idx="8">
                  <c:v>427.98998361301415</c:v>
                </c:pt>
                <c:pt idx="9">
                  <c:v>396.8258254598403</c:v>
                </c:pt>
                <c:pt idx="10">
                  <c:v>381.76041681073264</c:v>
                </c:pt>
                <c:pt idx="11">
                  <c:v>408.80502031659591</c:v>
                </c:pt>
                <c:pt idx="12">
                  <c:v>396.69955421505648</c:v>
                </c:pt>
                <c:pt idx="13">
                  <c:v>385.16637752079799</c:v>
                </c:pt>
                <c:pt idx="14">
                  <c:v>391.69464930475903</c:v>
                </c:pt>
                <c:pt idx="15">
                  <c:v>375.24494991913002</c:v>
                </c:pt>
                <c:pt idx="16">
                  <c:v>366.78465205240002</c:v>
                </c:pt>
                <c:pt idx="17">
                  <c:v>356.27236126377102</c:v>
                </c:pt>
                <c:pt idx="18">
                  <c:v>364.74636143912102</c:v>
                </c:pt>
                <c:pt idx="19">
                  <c:v>372.82919697872097</c:v>
                </c:pt>
                <c:pt idx="20">
                  <c:v>379.40447989906102</c:v>
                </c:pt>
                <c:pt idx="21">
                  <c:v>359.93217721644498</c:v>
                </c:pt>
                <c:pt idx="22">
                  <c:v>331.56139270875099</c:v>
                </c:pt>
                <c:pt idx="23">
                  <c:v>329.590229462911</c:v>
                </c:pt>
                <c:pt idx="24">
                  <c:v>330.590763024946</c:v>
                </c:pt>
                <c:pt idx="25">
                  <c:v>317.703854991816</c:v>
                </c:pt>
                <c:pt idx="26">
                  <c:v>291.686008799246</c:v>
                </c:pt>
                <c:pt idx="27" formatCode="General">
                  <c:v>278.66031094794499</c:v>
                </c:pt>
              </c:numCache>
            </c:numRef>
          </c:val>
          <c:smooth val="0"/>
        </c:ser>
        <c:ser>
          <c:idx val="3"/>
          <c:order val="3"/>
          <c:tx>
            <c:strRef>
              <c:f>Blad2!$A$13</c:f>
              <c:strCache>
                <c:ptCount val="1"/>
                <c:pt idx="0">
                  <c:v>65* -</c:v>
                </c:pt>
              </c:strCache>
            </c:strRef>
          </c:tx>
          <c:spPr>
            <a:ln w="28575" cap="rnd">
              <a:solidFill>
                <a:schemeClr val="accent4"/>
              </a:solidFill>
              <a:round/>
            </a:ln>
            <a:effectLst/>
          </c:spPr>
          <c:marker>
            <c:symbol val="none"/>
          </c:marker>
          <c:cat>
            <c:strRef>
              <c:f>Blad2!$B$9:$AC$9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Blad2!$B$13:$AC$13</c:f>
              <c:numCache>
                <c:formatCode>0.0</c:formatCode>
                <c:ptCount val="28"/>
                <c:pt idx="0">
                  <c:v>376.13851924943231</c:v>
                </c:pt>
                <c:pt idx="1">
                  <c:v>425.65786961005233</c:v>
                </c:pt>
                <c:pt idx="2">
                  <c:v>429.0647223690641</c:v>
                </c:pt>
                <c:pt idx="3">
                  <c:v>451.18411746054977</c:v>
                </c:pt>
                <c:pt idx="4">
                  <c:v>489.76852173525452</c:v>
                </c:pt>
                <c:pt idx="5">
                  <c:v>552.920891501347</c:v>
                </c:pt>
                <c:pt idx="6">
                  <c:v>577.76107356647663</c:v>
                </c:pt>
                <c:pt idx="7">
                  <c:v>568.52578639618287</c:v>
                </c:pt>
                <c:pt idx="8">
                  <c:v>534.74700191438353</c:v>
                </c:pt>
                <c:pt idx="9">
                  <c:v>569.16995022475999</c:v>
                </c:pt>
                <c:pt idx="10">
                  <c:v>573.46274204977237</c:v>
                </c:pt>
                <c:pt idx="11">
                  <c:v>612.5759570080254</c:v>
                </c:pt>
                <c:pt idx="12">
                  <c:v>674.14306054083045</c:v>
                </c:pt>
                <c:pt idx="13">
                  <c:v>658.26414060180502</c:v>
                </c:pt>
                <c:pt idx="14">
                  <c:v>660.79664926281305</c:v>
                </c:pt>
                <c:pt idx="15">
                  <c:v>653.15156546984997</c:v>
                </c:pt>
                <c:pt idx="16">
                  <c:v>658.20921309562198</c:v>
                </c:pt>
                <c:pt idx="17">
                  <c:v>653.84226091221797</c:v>
                </c:pt>
                <c:pt idx="18">
                  <c:v>659.76253510343702</c:v>
                </c:pt>
                <c:pt idx="19">
                  <c:v>660.09210560778604</c:v>
                </c:pt>
                <c:pt idx="20">
                  <c:v>655.70680336934095</c:v>
                </c:pt>
                <c:pt idx="21">
                  <c:v>627.18157587634505</c:v>
                </c:pt>
                <c:pt idx="22">
                  <c:v>591.51433880763295</c:v>
                </c:pt>
                <c:pt idx="23">
                  <c:v>579.540649062532</c:v>
                </c:pt>
                <c:pt idx="24">
                  <c:v>572.221780910706</c:v>
                </c:pt>
                <c:pt idx="25">
                  <c:v>556.02778780142899</c:v>
                </c:pt>
                <c:pt idx="26">
                  <c:v>534.14433104721797</c:v>
                </c:pt>
                <c:pt idx="27" formatCode="General">
                  <c:v>514.318662412864</c:v>
                </c:pt>
              </c:numCache>
            </c:numRef>
          </c:val>
          <c:smooth val="0"/>
        </c:ser>
        <c:ser>
          <c:idx val="4"/>
          <c:order val="4"/>
          <c:tx>
            <c:strRef>
              <c:f>Blad2!$A$14</c:f>
              <c:strCache>
                <c:ptCount val="1"/>
                <c:pt idx="0">
                  <c:v>All age groups</c:v>
                </c:pt>
              </c:strCache>
            </c:strRef>
          </c:tx>
          <c:spPr>
            <a:ln w="28575" cap="rnd">
              <a:solidFill>
                <a:schemeClr val="accent5"/>
              </a:solidFill>
              <a:round/>
            </a:ln>
            <a:effectLst/>
          </c:spPr>
          <c:marker>
            <c:symbol val="none"/>
          </c:marker>
          <c:cat>
            <c:strRef>
              <c:f>Blad2!$B$9:$AC$9</c:f>
              <c:strCach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strCache>
            </c:strRef>
          </c:cat>
          <c:val>
            <c:numRef>
              <c:f>Blad2!$B$14:$AC$14</c:f>
              <c:numCache>
                <c:formatCode>0.0</c:formatCode>
                <c:ptCount val="28"/>
                <c:pt idx="0">
                  <c:v>418.93904005431335</c:v>
                </c:pt>
                <c:pt idx="1">
                  <c:v>479.98824271076597</c:v>
                </c:pt>
                <c:pt idx="2">
                  <c:v>463.51050160764714</c:v>
                </c:pt>
                <c:pt idx="3">
                  <c:v>481.02499362865194</c:v>
                </c:pt>
                <c:pt idx="4">
                  <c:v>500.65157007783455</c:v>
                </c:pt>
                <c:pt idx="5">
                  <c:v>560.28457000679248</c:v>
                </c:pt>
                <c:pt idx="6">
                  <c:v>556.34323489757753</c:v>
                </c:pt>
                <c:pt idx="7">
                  <c:v>535.57928524427132</c:v>
                </c:pt>
                <c:pt idx="8">
                  <c:v>492.41401527848438</c:v>
                </c:pt>
                <c:pt idx="9">
                  <c:v>461.56041544024703</c:v>
                </c:pt>
                <c:pt idx="10">
                  <c:v>448.84610591984853</c:v>
                </c:pt>
                <c:pt idx="11">
                  <c:v>481.25842399941763</c:v>
                </c:pt>
                <c:pt idx="12">
                  <c:v>472.00786047054845</c:v>
                </c:pt>
                <c:pt idx="13" formatCode="General">
                  <c:v>462.94377451213802</c:v>
                </c:pt>
                <c:pt idx="14" formatCode="General">
                  <c:v>468.50877516888801</c:v>
                </c:pt>
                <c:pt idx="15" formatCode="General">
                  <c:v>450.38560451707502</c:v>
                </c:pt>
                <c:pt idx="16" formatCode="General">
                  <c:v>437.023000657213</c:v>
                </c:pt>
                <c:pt idx="17" formatCode="General">
                  <c:v>418.17791875146901</c:v>
                </c:pt>
                <c:pt idx="18" formatCode="General">
                  <c:v>425.56477401049699</c:v>
                </c:pt>
                <c:pt idx="19" formatCode="General">
                  <c:v>436.11263880796002</c:v>
                </c:pt>
                <c:pt idx="20" formatCode="General">
                  <c:v>443.82090837556802</c:v>
                </c:pt>
                <c:pt idx="21" formatCode="General">
                  <c:v>423.09113423203701</c:v>
                </c:pt>
                <c:pt idx="22" formatCode="General">
                  <c:v>391.90136238410298</c:v>
                </c:pt>
                <c:pt idx="23" formatCode="General">
                  <c:v>390.25790622140897</c:v>
                </c:pt>
                <c:pt idx="24" formatCode="General">
                  <c:v>385.34268238672701</c:v>
                </c:pt>
                <c:pt idx="25" formatCode="General">
                  <c:v>373.93031950820699</c:v>
                </c:pt>
                <c:pt idx="26">
                  <c:v>342.69073544461003</c:v>
                </c:pt>
                <c:pt idx="27" formatCode="General">
                  <c:v>327.99674521071501</c:v>
                </c:pt>
              </c:numCache>
            </c:numRef>
          </c:val>
          <c:smooth val="0"/>
        </c:ser>
        <c:dLbls>
          <c:showLegendKey val="0"/>
          <c:showVal val="0"/>
          <c:showCatName val="0"/>
          <c:showSerName val="0"/>
          <c:showPercent val="0"/>
          <c:showBubbleSize val="0"/>
        </c:dLbls>
        <c:smooth val="0"/>
        <c:axId val="196222296"/>
        <c:axId val="196222688"/>
      </c:lineChart>
      <c:catAx>
        <c:axId val="19622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6222688"/>
        <c:crosses val="autoZero"/>
        <c:auto val="1"/>
        <c:lblAlgn val="ctr"/>
        <c:lblOffset val="100"/>
        <c:noMultiLvlLbl val="0"/>
      </c:catAx>
      <c:valAx>
        <c:axId val="196222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a:t>
                </a:r>
                <a:r>
                  <a:rPr lang="sv-SE" baseline="0"/>
                  <a:t> inhabitants and year</a:t>
                </a:r>
                <a:endParaRPr lang="sv-SE"/>
              </a:p>
            </c:rich>
          </c:tx>
          <c:layout/>
          <c:overlay val="0"/>
          <c:spPr>
            <a:noFill/>
            <a:ln w="25400">
              <a:noFill/>
            </a:ln>
          </c:spPr>
        </c:title>
        <c:numFmt formatCode="0" sourceLinked="0"/>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6222296"/>
        <c:crosses val="autoZero"/>
        <c:crossBetween val="between"/>
      </c:valAx>
      <c:spPr>
        <a:noFill/>
        <a:ln w="25400">
          <a:noFill/>
        </a:ln>
      </c:spPr>
    </c:plotArea>
    <c:legend>
      <c:legendPos val="b"/>
      <c:layout>
        <c:manualLayout>
          <c:xMode val="edge"/>
          <c:yMode val="edge"/>
          <c:x val="3.1287605294825514E-2"/>
          <c:y val="0.87412239259566249"/>
          <c:w val="0.72618247628793697"/>
          <c:h val="5.9210940737670949E-2"/>
        </c:manualLayout>
      </c:layout>
      <c:overlay val="0"/>
      <c:spPr>
        <a:noFill/>
        <a:ln w="25400">
          <a:noFill/>
        </a:ln>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'http://extranet.fohm.local/Torget/SwedresSvarm/Delade dokument/Masterfil sammanlagd version/Excelfiler 2 Notifiable diseases/[SWEDRES 2014 ESBL, ESBLCARBA, VRE figurer.xlsx]Data figure nämnardata'!$B$14</c:f>
              <c:strCache>
                <c:ptCount val="1"/>
                <c:pt idx="0">
                  <c:v>Blood cultures</c:v>
                </c:pt>
              </c:strCache>
            </c:strRef>
          </c:tx>
          <c:spPr>
            <a:ln w="28575" cap="rnd">
              <a:solidFill>
                <a:schemeClr val="accent1"/>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nämnardata'!$B$15:$B$22</c:f>
              <c:numCache>
                <c:formatCode>General</c:formatCode>
                <c:ptCount val="8"/>
                <c:pt idx="0">
                  <c:v>3915.5457999125078</c:v>
                </c:pt>
                <c:pt idx="1">
                  <c:v>4075.2505722837736</c:v>
                </c:pt>
                <c:pt idx="2">
                  <c:v>4270.6428122619554</c:v>
                </c:pt>
                <c:pt idx="3">
                  <c:v>4591.3119851508854</c:v>
                </c:pt>
                <c:pt idx="4">
                  <c:v>4882.6467161710716</c:v>
                </c:pt>
                <c:pt idx="5">
                  <c:v>5179.8513351679085</c:v>
                </c:pt>
                <c:pt idx="6">
                  <c:v>5303.3849403067243</c:v>
                </c:pt>
                <c:pt idx="7">
                  <c:v>5520.9574026346017</c:v>
                </c:pt>
              </c:numCache>
            </c:numRef>
          </c:val>
          <c:smooth val="0"/>
        </c:ser>
        <c:ser>
          <c:idx val="1"/>
          <c:order val="1"/>
          <c:tx>
            <c:strRef>
              <c:f>'http://extranet.fohm.local/Torget/SwedresSvarm/Delade dokument/Masterfil sammanlagd version/Excelfiler 2 Notifiable diseases/[SWEDRES 2014 ESBL, ESBLCARBA, VRE figurer.xlsx]Data figure nämnardata'!$F$14</c:f>
              <c:strCache>
                <c:ptCount val="1"/>
                <c:pt idx="0">
                  <c:v>General culture</c:v>
                </c:pt>
              </c:strCache>
            </c:strRef>
          </c:tx>
          <c:spPr>
            <a:ln w="28575" cap="rnd">
              <a:solidFill>
                <a:schemeClr val="accent2"/>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nämnardata'!$F$15:$F$22</c:f>
              <c:numCache>
                <c:formatCode>General</c:formatCode>
                <c:ptCount val="8"/>
                <c:pt idx="0">
                  <c:v>3900.6344751645242</c:v>
                </c:pt>
                <c:pt idx="1">
                  <c:v>3988.1650127767907</c:v>
                </c:pt>
                <c:pt idx="2">
                  <c:v>3931.9812376958967</c:v>
                </c:pt>
                <c:pt idx="3">
                  <c:v>3815.1072921494606</c:v>
                </c:pt>
                <c:pt idx="4">
                  <c:v>3753.1136051548465</c:v>
                </c:pt>
                <c:pt idx="5">
                  <c:v>3638.8301780133111</c:v>
                </c:pt>
                <c:pt idx="6">
                  <c:v>3796.8416545230984</c:v>
                </c:pt>
                <c:pt idx="7">
                  <c:v>3810.6299028995254</c:v>
                </c:pt>
              </c:numCache>
            </c:numRef>
          </c:val>
          <c:smooth val="0"/>
        </c:ser>
        <c:ser>
          <c:idx val="2"/>
          <c:order val="2"/>
          <c:tx>
            <c:strRef>
              <c:f>'http://extranet.fohm.local/Torget/SwedresSvarm/Delade dokument/Masterfil sammanlagd version/Excelfiler 2 Notifiable diseases/[SWEDRES 2014 ESBL, ESBLCARBA, VRE figurer.xlsx]Data figure nämnardata'!$G$14</c:f>
              <c:strCache>
                <c:ptCount val="1"/>
                <c:pt idx="0">
                  <c:v>Screen MRB</c:v>
                </c:pt>
              </c:strCache>
            </c:strRef>
          </c:tx>
          <c:spPr>
            <a:ln w="28575" cap="rnd">
              <a:solidFill>
                <a:schemeClr val="accent3"/>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nämnardata'!$G$15:$G$22</c:f>
              <c:numCache>
                <c:formatCode>General</c:formatCode>
                <c:ptCount val="8"/>
                <c:pt idx="0">
                  <c:v>4832.8250839145303</c:v>
                </c:pt>
                <c:pt idx="1">
                  <c:v>4975.9943187736899</c:v>
                </c:pt>
                <c:pt idx="2">
                  <c:v>4882.0875232863991</c:v>
                </c:pt>
                <c:pt idx="3">
                  <c:v>5593.9811532177691</c:v>
                </c:pt>
                <c:pt idx="4">
                  <c:v>5123.7421650017768</c:v>
                </c:pt>
                <c:pt idx="5">
                  <c:v>5474.5887046750076</c:v>
                </c:pt>
                <c:pt idx="6">
                  <c:v>6028.7300623683304</c:v>
                </c:pt>
                <c:pt idx="7">
                  <c:v>6327.3836272863118</c:v>
                </c:pt>
              </c:numCache>
            </c:numRef>
          </c:val>
          <c:smooth val="0"/>
        </c:ser>
        <c:dLbls>
          <c:showLegendKey val="0"/>
          <c:showVal val="0"/>
          <c:showCatName val="0"/>
          <c:showSerName val="0"/>
          <c:showPercent val="0"/>
          <c:showBubbleSize val="0"/>
        </c:dLbls>
        <c:marker val="1"/>
        <c:smooth val="0"/>
        <c:axId val="319139360"/>
        <c:axId val="319138576"/>
      </c:lineChart>
      <c:lineChart>
        <c:grouping val="standard"/>
        <c:varyColors val="0"/>
        <c:ser>
          <c:idx val="3"/>
          <c:order val="3"/>
          <c:tx>
            <c:strRef>
              <c:f>'http://extranet.fohm.local/Torget/SwedresSvarm/Delade dokument/Masterfil sammanlagd version/Excelfiler 2 Notifiable diseases/[SWEDRES 2014 ESBL, ESBLCARBA, VRE figurer.xlsx]Data figure nämnardata'!$K$14</c:f>
              <c:strCache>
                <c:ptCount val="1"/>
                <c:pt idx="0">
                  <c:v>Positive blood cultures</c:v>
                </c:pt>
              </c:strCache>
            </c:strRef>
          </c:tx>
          <c:spPr>
            <a:ln w="28575" cap="rnd">
              <a:solidFill>
                <a:schemeClr val="accent4"/>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nämnardata'!$K$15:$K$22</c:f>
              <c:numCache>
                <c:formatCode>General</c:formatCode>
                <c:ptCount val="8"/>
                <c:pt idx="3">
                  <c:v>587.2169747142508</c:v>
                </c:pt>
                <c:pt idx="4">
                  <c:v>628.75418134650909</c:v>
                </c:pt>
                <c:pt idx="5">
                  <c:v>681.05462825350685</c:v>
                </c:pt>
                <c:pt idx="6">
                  <c:v>640.00659404656415</c:v>
                </c:pt>
                <c:pt idx="7">
                  <c:v>712.65424434265333</c:v>
                </c:pt>
              </c:numCache>
            </c:numRef>
          </c:val>
          <c:smooth val="0"/>
        </c:ser>
        <c:dLbls>
          <c:showLegendKey val="0"/>
          <c:showVal val="0"/>
          <c:showCatName val="0"/>
          <c:showSerName val="0"/>
          <c:showPercent val="0"/>
          <c:showBubbleSize val="0"/>
        </c:dLbls>
        <c:marker val="1"/>
        <c:smooth val="0"/>
        <c:axId val="319137792"/>
        <c:axId val="319138184"/>
      </c:lineChart>
      <c:catAx>
        <c:axId val="31913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38576"/>
        <c:crosses val="autoZero"/>
        <c:auto val="1"/>
        <c:lblAlgn val="ctr"/>
        <c:lblOffset val="100"/>
        <c:noMultiLvlLbl val="0"/>
      </c:catAx>
      <c:valAx>
        <c:axId val="319138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analyses per 100 000 inhabitants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39360"/>
        <c:crosses val="autoZero"/>
        <c:crossBetween val="between"/>
      </c:valAx>
      <c:valAx>
        <c:axId val="3191381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positive blood cultures per 100 000 inhabitants</a:t>
                </a:r>
              </a:p>
            </c:rich>
          </c:tx>
          <c:layout>
            <c:manualLayout>
              <c:xMode val="edge"/>
              <c:yMode val="edge"/>
              <c:x val="0.8850470467439101"/>
              <c:y val="5.72008515570342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37792"/>
        <c:crosses val="max"/>
        <c:crossBetween val="between"/>
      </c:valAx>
      <c:catAx>
        <c:axId val="319137792"/>
        <c:scaling>
          <c:orientation val="minMax"/>
        </c:scaling>
        <c:delete val="1"/>
        <c:axPos val="b"/>
        <c:numFmt formatCode="General" sourceLinked="1"/>
        <c:majorTickMark val="out"/>
        <c:minorTickMark val="none"/>
        <c:tickLblPos val="nextTo"/>
        <c:crossAx val="319138184"/>
        <c:crosses val="autoZero"/>
        <c:auto val="1"/>
        <c:lblAlgn val="ctr"/>
        <c:lblOffset val="100"/>
        <c:noMultiLvlLbl val="0"/>
      </c:catAx>
      <c:spPr>
        <a:noFill/>
        <a:ln>
          <a:noFill/>
        </a:ln>
        <a:effectLst/>
      </c:spPr>
    </c:plotArea>
    <c:legend>
      <c:legendPos val="b"/>
      <c:layout>
        <c:manualLayout>
          <c:xMode val="edge"/>
          <c:yMode val="edge"/>
          <c:x val="2.290244969378828E-3"/>
          <c:y val="0.93503006834366076"/>
          <c:w val="0.61208617672790899"/>
          <c:h val="5.57106558052689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'http://extranet.fohm.local/Torget/SwedresSvarm/Delade dokument/Masterfil sammanlagd version/Excelfiler 2 Notifiable diseases/[SWEDRES 2014 ESBL, ESBLCARBA, VRE figurer.xlsx]Data figure nämnardata'!$L$14</c:f>
              <c:strCache>
                <c:ptCount val="1"/>
                <c:pt idx="0">
                  <c:v>Staphylococcus aureus</c:v>
                </c:pt>
              </c:strCache>
            </c:strRef>
          </c:tx>
          <c:spPr>
            <a:ln w="28575" cap="rnd">
              <a:solidFill>
                <a:schemeClr val="accent1"/>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nämnardata'!$L$15:$L$22</c:f>
              <c:numCache>
                <c:formatCode>General</c:formatCode>
                <c:ptCount val="8"/>
                <c:pt idx="0">
                  <c:v>1577.5000488337369</c:v>
                </c:pt>
                <c:pt idx="1">
                  <c:v>1634.5012423177936</c:v>
                </c:pt>
                <c:pt idx="2">
                  <c:v>1703.7707876533589</c:v>
                </c:pt>
                <c:pt idx="3">
                  <c:v>1688.8433641915565</c:v>
                </c:pt>
                <c:pt idx="4">
                  <c:v>1704.2798916250761</c:v>
                </c:pt>
                <c:pt idx="5">
                  <c:v>1735.2798779660943</c:v>
                </c:pt>
                <c:pt idx="6">
                  <c:v>1769.7441365364664</c:v>
                </c:pt>
                <c:pt idx="7">
                  <c:v>1810.7906182771801</c:v>
                </c:pt>
              </c:numCache>
            </c:numRef>
          </c:val>
          <c:smooth val="0"/>
        </c:ser>
        <c:ser>
          <c:idx val="3"/>
          <c:order val="3"/>
          <c:tx>
            <c:strRef>
              <c:f>'http://extranet.fohm.local/Torget/SwedresSvarm/Delade dokument/Masterfil sammanlagd version/Excelfiler 2 Notifiable diseases/[SWEDRES 2014 ESBL, ESBLCARBA, VRE figurer.xlsx]Data figure nämnardata'!$O$14</c:f>
              <c:strCache>
                <c:ptCount val="1"/>
                <c:pt idx="0">
                  <c:v>Escherichia coli</c:v>
                </c:pt>
              </c:strCache>
            </c:strRef>
          </c:tx>
          <c:spPr>
            <a:ln w="28575" cap="rnd">
              <a:solidFill>
                <a:schemeClr val="accent4"/>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nämnardata'!$O$15:$O$22</c:f>
              <c:numCache>
                <c:formatCode>General</c:formatCode>
                <c:ptCount val="8"/>
                <c:pt idx="0">
                  <c:v>2961.527646481904</c:v>
                </c:pt>
                <c:pt idx="1">
                  <c:v>2849.5548253316833</c:v>
                </c:pt>
                <c:pt idx="2">
                  <c:v>2784.9981433345711</c:v>
                </c:pt>
                <c:pt idx="3">
                  <c:v>2872.060237138935</c:v>
                </c:pt>
                <c:pt idx="4">
                  <c:v>2910.3390410925062</c:v>
                </c:pt>
                <c:pt idx="5">
                  <c:v>2932.0377669015161</c:v>
                </c:pt>
                <c:pt idx="6">
                  <c:v>3031.8912560590625</c:v>
                </c:pt>
                <c:pt idx="7">
                  <c:v>3077.9129155295554</c:v>
                </c:pt>
              </c:numCache>
            </c:numRef>
          </c:val>
          <c:smooth val="0"/>
        </c:ser>
        <c:dLbls>
          <c:showLegendKey val="0"/>
          <c:showVal val="0"/>
          <c:showCatName val="0"/>
          <c:showSerName val="0"/>
          <c:showPercent val="0"/>
          <c:showBubbleSize val="0"/>
        </c:dLbls>
        <c:marker val="1"/>
        <c:smooth val="0"/>
        <c:axId val="319136616"/>
        <c:axId val="319136224"/>
      </c:lineChart>
      <c:lineChart>
        <c:grouping val="standard"/>
        <c:varyColors val="0"/>
        <c:ser>
          <c:idx val="1"/>
          <c:order val="1"/>
          <c:tx>
            <c:strRef>
              <c:f>'http://extranet.fohm.local/Torget/SwedresSvarm/Delade dokument/Masterfil sammanlagd version/Excelfiler 2 Notifiable diseases/[SWEDRES 2014 ESBL, ESBLCARBA, VRE figurer.xlsx]Data figure nämnardata'!$M$14</c:f>
              <c:strCache>
                <c:ptCount val="1"/>
                <c:pt idx="0">
                  <c:v>Streptococcus pneumoniae</c:v>
                </c:pt>
              </c:strCache>
            </c:strRef>
          </c:tx>
          <c:spPr>
            <a:ln w="28575" cap="rnd">
              <a:solidFill>
                <a:schemeClr val="accent2"/>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nämnardata'!$M$15:$M$22</c:f>
              <c:numCache>
                <c:formatCode>General</c:formatCode>
                <c:ptCount val="8"/>
                <c:pt idx="0">
                  <c:v>298.26056500860614</c:v>
                </c:pt>
                <c:pt idx="1">
                  <c:v>275.8403846584817</c:v>
                </c:pt>
                <c:pt idx="2">
                  <c:v>236.76527722206711</c:v>
                </c:pt>
                <c:pt idx="3">
                  <c:v>212.08437358618713</c:v>
                </c:pt>
                <c:pt idx="4">
                  <c:v>200.5597050772117</c:v>
                </c:pt>
                <c:pt idx="5">
                  <c:v>217.18636910463994</c:v>
                </c:pt>
                <c:pt idx="6">
                  <c:v>195.01633785080907</c:v>
                </c:pt>
                <c:pt idx="7">
                  <c:v>167.18241077975452</c:v>
                </c:pt>
              </c:numCache>
            </c:numRef>
          </c:val>
          <c:smooth val="0"/>
        </c:ser>
        <c:ser>
          <c:idx val="2"/>
          <c:order val="2"/>
          <c:tx>
            <c:strRef>
              <c:f>'http://extranet.fohm.local/Torget/SwedresSvarm/Delade dokument/Masterfil sammanlagd version/Excelfiler 2 Notifiable diseases/[SWEDRES 2014 ESBL, ESBLCARBA, VRE figurer.xlsx]Data figure nämnardata'!$N$14</c:f>
              <c:strCache>
                <c:ptCount val="1"/>
                <c:pt idx="0">
                  <c:v>Streptococcus pyogenes</c:v>
                </c:pt>
              </c:strCache>
            </c:strRef>
          </c:tx>
          <c:spPr>
            <a:ln w="28575" cap="rnd">
              <a:solidFill>
                <a:schemeClr val="accent3"/>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nämnardata'!$N$15:$N$22</c:f>
              <c:numCache>
                <c:formatCode>General</c:formatCode>
                <c:ptCount val="8"/>
                <c:pt idx="0">
                  <c:v>268.65369248918961</c:v>
                </c:pt>
                <c:pt idx="1">
                  <c:v>286.32488690870815</c:v>
                </c:pt>
                <c:pt idx="2">
                  <c:v>231.36650240931479</c:v>
                </c:pt>
                <c:pt idx="3">
                  <c:v>203.99833190822841</c:v>
                </c:pt>
                <c:pt idx="4">
                  <c:v>198.78105109886229</c:v>
                </c:pt>
                <c:pt idx="5">
                  <c:v>244.24208328999228</c:v>
                </c:pt>
                <c:pt idx="6">
                  <c:v>233.01409962944089</c:v>
                </c:pt>
                <c:pt idx="7">
                  <c:v>193.78688863459482</c:v>
                </c:pt>
              </c:numCache>
            </c:numRef>
          </c:val>
          <c:smooth val="0"/>
        </c:ser>
        <c:dLbls>
          <c:showLegendKey val="0"/>
          <c:showVal val="0"/>
          <c:showCatName val="0"/>
          <c:showSerName val="0"/>
          <c:showPercent val="0"/>
          <c:showBubbleSize val="0"/>
        </c:dLbls>
        <c:marker val="1"/>
        <c:smooth val="0"/>
        <c:axId val="319135440"/>
        <c:axId val="319135832"/>
      </c:lineChart>
      <c:catAx>
        <c:axId val="31913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319136224"/>
        <c:crosses val="autoZero"/>
        <c:auto val="1"/>
        <c:lblAlgn val="ctr"/>
        <c:lblOffset val="100"/>
        <c:noMultiLvlLbl val="0"/>
      </c:catAx>
      <c:valAx>
        <c:axId val="319136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Number of positive S. aureus and E. coli cultures per 100 000 inhabitants</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319136616"/>
        <c:crosses val="autoZero"/>
        <c:crossBetween val="between"/>
      </c:valAx>
      <c:valAx>
        <c:axId val="319135832"/>
        <c:scaling>
          <c:orientation val="minMax"/>
        </c:scaling>
        <c:delete val="0"/>
        <c:axPos val="r"/>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Number of positive streptococcus cultures per 100 000 inhabitants</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319135440"/>
        <c:crosses val="max"/>
        <c:crossBetween val="between"/>
      </c:valAx>
      <c:catAx>
        <c:axId val="319135440"/>
        <c:scaling>
          <c:orientation val="minMax"/>
        </c:scaling>
        <c:delete val="1"/>
        <c:axPos val="b"/>
        <c:numFmt formatCode="General" sourceLinked="1"/>
        <c:majorTickMark val="out"/>
        <c:minorTickMark val="none"/>
        <c:tickLblPos val="nextTo"/>
        <c:crossAx val="319135832"/>
        <c:crosses val="autoZero"/>
        <c:auto val="1"/>
        <c:lblAlgn val="ctr"/>
        <c:lblOffset val="100"/>
        <c:noMultiLvlLbl val="0"/>
      </c:catAx>
      <c:spPr>
        <a:noFill/>
        <a:ln>
          <a:noFill/>
        </a:ln>
        <a:effectLst/>
      </c:spPr>
    </c:plotArea>
    <c:legend>
      <c:legendPos val="b"/>
      <c:layout>
        <c:manualLayout>
          <c:xMode val="edge"/>
          <c:yMode val="edge"/>
          <c:x val="1.4179352580927384E-2"/>
          <c:y val="0.94052417378461239"/>
          <c:w val="0.66886351706036751"/>
          <c:h val="5.947582621538783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800"/>
      </a:pPr>
      <a:endParaRPr lang="sv-SE"/>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'http://extranet.fohm.local/Torget/SwedresSvarm/Delade dokument/Masterfil sammanlagd version/Excelfiler 2 Notifiable diseases/[SWEDRES 2014 ESBL, ESBLCARBA, VRE figurer.xlsx]Data figure nämnardata'!$D$14</c:f>
              <c:strCache>
                <c:ptCount val="1"/>
                <c:pt idx="0">
                  <c:v>Nasopharynx</c:v>
                </c:pt>
              </c:strCache>
            </c:strRef>
          </c:tx>
          <c:spPr>
            <a:ln w="28575" cap="rnd">
              <a:solidFill>
                <a:schemeClr val="accent1"/>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nämnardata'!$D$15:$D$22</c:f>
              <c:numCache>
                <c:formatCode>General</c:formatCode>
                <c:ptCount val="8"/>
                <c:pt idx="0">
                  <c:v>1633.8405530795465</c:v>
                </c:pt>
                <c:pt idx="1">
                  <c:v>1560.760618542839</c:v>
                </c:pt>
                <c:pt idx="2">
                  <c:v>1532.3485328550585</c:v>
                </c:pt>
                <c:pt idx="3">
                  <c:v>1518.8484414735401</c:v>
                </c:pt>
                <c:pt idx="4">
                  <c:v>1548.0767425511453</c:v>
                </c:pt>
                <c:pt idx="5">
                  <c:v>1629.3661240456572</c:v>
                </c:pt>
                <c:pt idx="6">
                  <c:v>1542.6638157197021</c:v>
                </c:pt>
                <c:pt idx="7">
                  <c:v>1604.261753485875</c:v>
                </c:pt>
              </c:numCache>
            </c:numRef>
          </c:val>
          <c:smooth val="0"/>
        </c:ser>
        <c:ser>
          <c:idx val="1"/>
          <c:order val="1"/>
          <c:tx>
            <c:strRef>
              <c:f>'http://extranet.fohm.local/Torget/SwedresSvarm/Delade dokument/Masterfil sammanlagd version/Excelfiler 2 Notifiable diseases/[SWEDRES 2014 ESBL, ESBLCARBA, VRE figurer.xlsx]Data figure nämnardata'!$E$14</c:f>
              <c:strCache>
                <c:ptCount val="1"/>
                <c:pt idx="0">
                  <c:v>Throat</c:v>
                </c:pt>
              </c:strCache>
            </c:strRef>
          </c:tx>
          <c:spPr>
            <a:ln w="28575" cap="rnd">
              <a:solidFill>
                <a:schemeClr val="accent2"/>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nämnardata'!$E$15:$E$22</c:f>
              <c:numCache>
                <c:formatCode>General</c:formatCode>
                <c:ptCount val="8"/>
                <c:pt idx="0">
                  <c:v>1189.4194781649599</c:v>
                </c:pt>
                <c:pt idx="1">
                  <c:v>1120.6930627618522</c:v>
                </c:pt>
                <c:pt idx="2">
                  <c:v>1058.8625963845832</c:v>
                </c:pt>
                <c:pt idx="3">
                  <c:v>928.57846059907502</c:v>
                </c:pt>
                <c:pt idx="4">
                  <c:v>855.3788527484212</c:v>
                </c:pt>
                <c:pt idx="5">
                  <c:v>863.2668032159703</c:v>
                </c:pt>
                <c:pt idx="6">
                  <c:v>728.78671377295871</c:v>
                </c:pt>
                <c:pt idx="7">
                  <c:v>690.98007887005781</c:v>
                </c:pt>
              </c:numCache>
            </c:numRef>
          </c:val>
          <c:smooth val="0"/>
        </c:ser>
        <c:dLbls>
          <c:showLegendKey val="0"/>
          <c:showVal val="0"/>
          <c:showCatName val="0"/>
          <c:showSerName val="0"/>
          <c:showPercent val="0"/>
          <c:showBubbleSize val="0"/>
        </c:dLbls>
        <c:marker val="1"/>
        <c:smooth val="0"/>
        <c:axId val="320562024"/>
        <c:axId val="320561632"/>
      </c:lineChart>
      <c:lineChart>
        <c:grouping val="standard"/>
        <c:varyColors val="0"/>
        <c:ser>
          <c:idx val="2"/>
          <c:order val="2"/>
          <c:tx>
            <c:strRef>
              <c:f>'http://extranet.fohm.local/Torget/SwedresSvarm/Delade dokument/Masterfil sammanlagd version/Excelfiler 2 Notifiable diseases/[SWEDRES 2014 ESBL, ESBLCARBA, VRE figurer.xlsx]Data figure nämnardata'!$H$14</c:f>
              <c:strCache>
                <c:ptCount val="1"/>
                <c:pt idx="0">
                  <c:v>Urine</c:v>
                </c:pt>
              </c:strCache>
            </c:strRef>
          </c:tx>
          <c:spPr>
            <a:ln w="28575" cap="rnd">
              <a:solidFill>
                <a:schemeClr val="accent3"/>
              </a:solidFill>
              <a:round/>
            </a:ln>
            <a:effectLst/>
          </c:spPr>
          <c:marker>
            <c:symbol val="none"/>
          </c:marker>
          <c:cat>
            <c:numRef>
              <c:f>'[1]Data figure nämnardata'!$A$15:$A$22</c:f>
              <c:numCache>
                <c:formatCode>General</c:formatCode>
                <c:ptCount val="8"/>
                <c:pt idx="0">
                  <c:v>2007</c:v>
                </c:pt>
                <c:pt idx="1">
                  <c:v>2008</c:v>
                </c:pt>
                <c:pt idx="2">
                  <c:v>2009</c:v>
                </c:pt>
                <c:pt idx="3">
                  <c:v>2010</c:v>
                </c:pt>
                <c:pt idx="4">
                  <c:v>2011</c:v>
                </c:pt>
                <c:pt idx="5">
                  <c:v>2012</c:v>
                </c:pt>
                <c:pt idx="6">
                  <c:v>2013</c:v>
                </c:pt>
                <c:pt idx="7">
                  <c:v>2014</c:v>
                </c:pt>
              </c:numCache>
            </c:numRef>
          </c:cat>
          <c:val>
            <c:numRef>
              <c:f>'[1]Data figure nämnardata'!$H$15:$H$22</c:f>
              <c:numCache>
                <c:formatCode>General</c:formatCode>
                <c:ptCount val="8"/>
                <c:pt idx="2">
                  <c:v>10860.661749245426</c:v>
                </c:pt>
                <c:pt idx="3">
                  <c:v>10898.457678808265</c:v>
                </c:pt>
                <c:pt idx="4">
                  <c:v>10952.643777000269</c:v>
                </c:pt>
                <c:pt idx="5">
                  <c:v>10924.681313857722</c:v>
                </c:pt>
                <c:pt idx="6">
                  <c:v>10911.118790260014</c:v>
                </c:pt>
                <c:pt idx="7">
                  <c:v>11207.581838650085</c:v>
                </c:pt>
              </c:numCache>
            </c:numRef>
          </c:val>
          <c:smooth val="0"/>
        </c:ser>
        <c:dLbls>
          <c:showLegendKey val="0"/>
          <c:showVal val="0"/>
          <c:showCatName val="0"/>
          <c:showSerName val="0"/>
          <c:showPercent val="0"/>
          <c:showBubbleSize val="0"/>
        </c:dLbls>
        <c:marker val="1"/>
        <c:smooth val="0"/>
        <c:axId val="320569472"/>
        <c:axId val="320569080"/>
      </c:lineChart>
      <c:catAx>
        <c:axId val="32056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1632"/>
        <c:crosses val="autoZero"/>
        <c:auto val="1"/>
        <c:lblAlgn val="ctr"/>
        <c:lblOffset val="100"/>
        <c:noMultiLvlLbl val="0"/>
      </c:catAx>
      <c:valAx>
        <c:axId val="320561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nasopharynx and throat analyses per 100 000 inhabitants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2024"/>
        <c:crosses val="autoZero"/>
        <c:crossBetween val="between"/>
      </c:valAx>
      <c:valAx>
        <c:axId val="320569080"/>
        <c:scaling>
          <c:orientation val="minMax"/>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urine analyses per 100 000 inhabitants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69472"/>
        <c:crosses val="max"/>
        <c:crossBetween val="between"/>
      </c:valAx>
      <c:catAx>
        <c:axId val="320569472"/>
        <c:scaling>
          <c:orientation val="minMax"/>
        </c:scaling>
        <c:delete val="1"/>
        <c:axPos val="b"/>
        <c:numFmt formatCode="General" sourceLinked="1"/>
        <c:majorTickMark val="out"/>
        <c:minorTickMark val="none"/>
        <c:tickLblPos val="nextTo"/>
        <c:crossAx val="320569080"/>
        <c:crosses val="autoZero"/>
        <c:auto val="1"/>
        <c:lblAlgn val="ctr"/>
        <c:lblOffset val="100"/>
        <c:noMultiLvlLbl val="0"/>
      </c:catAx>
      <c:spPr>
        <a:noFill/>
        <a:ln>
          <a:noFill/>
        </a:ln>
        <a:effectLst/>
      </c:spPr>
    </c:plotArea>
    <c:legend>
      <c:legendPos val="b"/>
      <c:layout>
        <c:manualLayout>
          <c:xMode val="edge"/>
          <c:yMode val="edge"/>
          <c:x val="2.858573928258968E-2"/>
          <c:y val="0.91261519393409141"/>
          <c:w val="0.54838407699037617"/>
          <c:h val="7.81255468066491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'http://extranet.fohm.local/Torget/SwedresSvarm/Delade dokument/Masterfil sammanlagd version/Excelfiler 2 Notifiable diseases/[SWEDRES 2014 ESBL, ESBLCARBA, VRE figurer.xlsx]Data figure nämnardata'!$J$14</c:f>
              <c:strCache>
                <c:ptCount val="1"/>
                <c:pt idx="0">
                  <c:v>Faeces-  C. difficile (toxin)</c:v>
                </c:pt>
              </c:strCache>
            </c:strRef>
          </c:tx>
          <c:spPr>
            <a:ln w="28575" cap="rnd">
              <a:solidFill>
                <a:schemeClr val="accent1"/>
              </a:solidFill>
              <a:round/>
            </a:ln>
            <a:effectLst/>
          </c:spPr>
          <c:marker>
            <c:symbol val="none"/>
          </c:marker>
          <c:cat>
            <c:numRef>
              <c:f>'[1]Data figure nämnardata'!$A$16:$A$22</c:f>
              <c:numCache>
                <c:formatCode>General</c:formatCode>
                <c:ptCount val="7"/>
                <c:pt idx="0">
                  <c:v>2008</c:v>
                </c:pt>
                <c:pt idx="1">
                  <c:v>2009</c:v>
                </c:pt>
                <c:pt idx="2">
                  <c:v>2010</c:v>
                </c:pt>
                <c:pt idx="3">
                  <c:v>2011</c:v>
                </c:pt>
                <c:pt idx="4">
                  <c:v>2012</c:v>
                </c:pt>
                <c:pt idx="5">
                  <c:v>2013</c:v>
                </c:pt>
                <c:pt idx="6">
                  <c:v>2014</c:v>
                </c:pt>
              </c:numCache>
            </c:numRef>
          </c:cat>
          <c:val>
            <c:numRef>
              <c:f>'[1]Data figure nämnardata'!$J$16:$J$22</c:f>
              <c:numCache>
                <c:formatCode>General</c:formatCode>
                <c:ptCount val="7"/>
                <c:pt idx="0">
                  <c:v>754.90668511458568</c:v>
                </c:pt>
                <c:pt idx="1">
                  <c:v>800.84800920736507</c:v>
                </c:pt>
                <c:pt idx="2">
                  <c:v>776.81308191016421</c:v>
                </c:pt>
                <c:pt idx="3">
                  <c:v>742.20375886678221</c:v>
                </c:pt>
                <c:pt idx="4">
                  <c:v>747.24527845656075</c:v>
                </c:pt>
                <c:pt idx="5">
                  <c:v>743.13566981088616</c:v>
                </c:pt>
                <c:pt idx="6">
                  <c:v>778.67987791180565</c:v>
                </c:pt>
              </c:numCache>
            </c:numRef>
          </c:val>
          <c:smooth val="0"/>
        </c:ser>
        <c:dLbls>
          <c:showLegendKey val="0"/>
          <c:showVal val="0"/>
          <c:showCatName val="0"/>
          <c:showSerName val="0"/>
          <c:showPercent val="0"/>
          <c:showBubbleSize val="0"/>
        </c:dLbls>
        <c:marker val="1"/>
        <c:smooth val="0"/>
        <c:axId val="196271816"/>
        <c:axId val="196271424"/>
      </c:lineChart>
      <c:lineChart>
        <c:grouping val="standard"/>
        <c:varyColors val="0"/>
        <c:ser>
          <c:idx val="1"/>
          <c:order val="1"/>
          <c:tx>
            <c:strRef>
              <c:f>'http://extranet.fohm.local/Torget/SwedresSvarm/Delade dokument/Masterfil sammanlagd version/Excelfiler 2 Notifiable diseases/[SWEDRES 2014 ESBL, ESBLCARBA, VRE figurer.xlsx]Data figure nämnardata'!$P$14</c:f>
              <c:strCache>
                <c:ptCount val="1"/>
                <c:pt idx="0">
                  <c:v>Toxinpositive Clostridium difficile </c:v>
                </c:pt>
              </c:strCache>
            </c:strRef>
          </c:tx>
          <c:spPr>
            <a:ln w="28575" cap="rnd">
              <a:solidFill>
                <a:schemeClr val="accent2"/>
              </a:solidFill>
              <a:round/>
            </a:ln>
            <a:effectLst/>
          </c:spPr>
          <c:marker>
            <c:symbol val="none"/>
          </c:marker>
          <c:cat>
            <c:numRef>
              <c:f>'[1]Data figure nämnardata'!$A$16:$A$22</c:f>
              <c:numCache>
                <c:formatCode>General</c:formatCode>
                <c:ptCount val="7"/>
                <c:pt idx="0">
                  <c:v>2008</c:v>
                </c:pt>
                <c:pt idx="1">
                  <c:v>2009</c:v>
                </c:pt>
                <c:pt idx="2">
                  <c:v>2010</c:v>
                </c:pt>
                <c:pt idx="3">
                  <c:v>2011</c:v>
                </c:pt>
                <c:pt idx="4">
                  <c:v>2012</c:v>
                </c:pt>
                <c:pt idx="5">
                  <c:v>2013</c:v>
                </c:pt>
                <c:pt idx="6">
                  <c:v>2014</c:v>
                </c:pt>
              </c:numCache>
            </c:numRef>
          </c:cat>
          <c:val>
            <c:numRef>
              <c:f>'[1]Data figure nämnardata'!$P$16:$P$22</c:f>
              <c:numCache>
                <c:formatCode>General</c:formatCode>
                <c:ptCount val="7"/>
                <c:pt idx="0">
                  <c:v>108.69647230847005</c:v>
                </c:pt>
                <c:pt idx="1">
                  <c:v>100.15619637128712</c:v>
                </c:pt>
                <c:pt idx="2">
                  <c:v>109.81972883553257</c:v>
                </c:pt>
                <c:pt idx="3">
                  <c:v>119.80661859104035</c:v>
                </c:pt>
                <c:pt idx="4">
                  <c:v>119.82283081846258</c:v>
                </c:pt>
                <c:pt idx="5">
                  <c:v>111.90027971833324</c:v>
                </c:pt>
                <c:pt idx="6">
                  <c:v>102.60812457853565</c:v>
                </c:pt>
              </c:numCache>
            </c:numRef>
          </c:val>
          <c:smooth val="0"/>
        </c:ser>
        <c:dLbls>
          <c:showLegendKey val="0"/>
          <c:showVal val="0"/>
          <c:showCatName val="0"/>
          <c:showSerName val="0"/>
          <c:showPercent val="0"/>
          <c:showBubbleSize val="0"/>
        </c:dLbls>
        <c:marker val="1"/>
        <c:smooth val="0"/>
        <c:axId val="307610056"/>
        <c:axId val="307608880"/>
      </c:lineChart>
      <c:catAx>
        <c:axId val="19627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6271424"/>
        <c:crosses val="autoZero"/>
        <c:auto val="1"/>
        <c:lblAlgn val="ctr"/>
        <c:lblOffset val="100"/>
        <c:noMultiLvlLbl val="0"/>
      </c:catAx>
      <c:valAx>
        <c:axId val="1962714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faeces analyses per 100 000 inhabitants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96271816"/>
        <c:crosses val="autoZero"/>
        <c:crossBetween val="between"/>
      </c:valAx>
      <c:valAx>
        <c:axId val="307608880"/>
        <c:scaling>
          <c:orientation val="minMax"/>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toxinpositive </a:t>
                </a:r>
                <a:r>
                  <a:rPr lang="en-US" i="1"/>
                  <a:t>C. difficile </a:t>
                </a:r>
                <a:r>
                  <a:rPr lang="en-US"/>
                  <a:t>samples per 100 000 inhabitants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07610056"/>
        <c:crosses val="max"/>
        <c:crossBetween val="between"/>
      </c:valAx>
      <c:catAx>
        <c:axId val="307610056"/>
        <c:scaling>
          <c:orientation val="minMax"/>
        </c:scaling>
        <c:delete val="1"/>
        <c:axPos val="b"/>
        <c:numFmt formatCode="General" sourceLinked="1"/>
        <c:majorTickMark val="out"/>
        <c:minorTickMark val="none"/>
        <c:tickLblPos val="nextTo"/>
        <c:crossAx val="307608880"/>
        <c:crosses val="autoZero"/>
        <c:auto val="1"/>
        <c:lblAlgn val="ctr"/>
        <c:lblOffset val="100"/>
        <c:noMultiLvlLbl val="0"/>
      </c:catAx>
      <c:spPr>
        <a:noFill/>
        <a:ln>
          <a:noFill/>
        </a:ln>
        <a:effectLst/>
      </c:spPr>
    </c:plotArea>
    <c:legend>
      <c:legendPos val="b"/>
      <c:layout>
        <c:manualLayout>
          <c:xMode val="edge"/>
          <c:yMode val="edge"/>
          <c:x val="2.9746281714785206E-4"/>
          <c:y val="0.90798556430446198"/>
          <c:w val="0.45218285214348208"/>
          <c:h val="9.201443569553806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42871019075371"/>
          <c:y val="4.0797409758728732E-2"/>
          <c:w val="0.87247417694835394"/>
          <c:h val="0.64100294459758478"/>
        </c:manualLayout>
      </c:layout>
      <c:barChart>
        <c:barDir val="col"/>
        <c:grouping val="clustered"/>
        <c:varyColors val="0"/>
        <c:ser>
          <c:idx val="0"/>
          <c:order val="0"/>
          <c:tx>
            <c:strRef>
              <c:f>'G:\Projekt\Persondata_sminet\SWEDRES 2014\[SWEDRES 2014 ESBL, ESBLCARBA, VRE figurer.xlsx]Data FIGURE 2.2 ESBL inc län'!$C$3</c:f>
              <c:strCache>
                <c:ptCount val="1"/>
                <c:pt idx="0">
                  <c:v>2010</c:v>
                </c:pt>
              </c:strCache>
            </c:strRef>
          </c:tx>
          <c:spPr>
            <a:solidFill>
              <a:schemeClr val="accent1"/>
            </a:solidFill>
            <a:ln>
              <a:noFill/>
            </a:ln>
            <a:effectLst/>
          </c:spPr>
          <c:invertIfNegative val="0"/>
          <c:cat>
            <c:strRef>
              <c:f>'[1]Data FIGURE 2.2 ESBL inc län'!$A$4:$A$25</c:f>
              <c:strCache>
                <c:ptCount val="22"/>
                <c:pt idx="0">
                  <c:v>Jönköping</c:v>
                </c:pt>
                <c:pt idx="1">
                  <c:v>Kronoberg</c:v>
                </c:pt>
                <c:pt idx="2">
                  <c:v>Stockholm</c:v>
                </c:pt>
                <c:pt idx="3">
                  <c:v>Västra Götaland</c:v>
                </c:pt>
                <c:pt idx="4">
                  <c:v>Västmanland</c:v>
                </c:pt>
                <c:pt idx="5">
                  <c:v>Skåne</c:v>
                </c:pt>
                <c:pt idx="6">
                  <c:v>Sweden total</c:v>
                </c:pt>
                <c:pt idx="7">
                  <c:v>Kalmar</c:v>
                </c:pt>
                <c:pt idx="8">
                  <c:v>Uppsala</c:v>
                </c:pt>
                <c:pt idx="9">
                  <c:v>Halland</c:v>
                </c:pt>
                <c:pt idx="10">
                  <c:v>Gävleborg</c:v>
                </c:pt>
                <c:pt idx="11">
                  <c:v>Örebro</c:v>
                </c:pt>
                <c:pt idx="12">
                  <c:v>Värmland</c:v>
                </c:pt>
                <c:pt idx="13">
                  <c:v>Blekinge</c:v>
                </c:pt>
                <c:pt idx="14">
                  <c:v>Jämtland</c:v>
                </c:pt>
                <c:pt idx="15">
                  <c:v>Västerbotten</c:v>
                </c:pt>
                <c:pt idx="16">
                  <c:v>Södermanland</c:v>
                </c:pt>
                <c:pt idx="17">
                  <c:v>Dalarna</c:v>
                </c:pt>
                <c:pt idx="18">
                  <c:v>Västernorrland</c:v>
                </c:pt>
                <c:pt idx="19">
                  <c:v>Östergötland</c:v>
                </c:pt>
                <c:pt idx="20">
                  <c:v>Norrbotten</c:v>
                </c:pt>
                <c:pt idx="21">
                  <c:v>Gotland</c:v>
                </c:pt>
              </c:strCache>
            </c:strRef>
          </c:cat>
          <c:val>
            <c:numRef>
              <c:f>'[1]Data FIGURE 2.2 ESBL inc län'!$C$4:$C$25</c:f>
              <c:numCache>
                <c:formatCode>General</c:formatCode>
                <c:ptCount val="22"/>
                <c:pt idx="0">
                  <c:v>114.29</c:v>
                </c:pt>
                <c:pt idx="1">
                  <c:v>60.35</c:v>
                </c:pt>
                <c:pt idx="2">
                  <c:v>59.92</c:v>
                </c:pt>
                <c:pt idx="3">
                  <c:v>50.69</c:v>
                </c:pt>
                <c:pt idx="4">
                  <c:v>40.75</c:v>
                </c:pt>
                <c:pt idx="5">
                  <c:v>62.17</c:v>
                </c:pt>
                <c:pt idx="6">
                  <c:v>52.92</c:v>
                </c:pt>
                <c:pt idx="7">
                  <c:v>30.4</c:v>
                </c:pt>
                <c:pt idx="8">
                  <c:v>81.28</c:v>
                </c:pt>
                <c:pt idx="9">
                  <c:v>39.4</c:v>
                </c:pt>
                <c:pt idx="10">
                  <c:v>35.08</c:v>
                </c:pt>
                <c:pt idx="11">
                  <c:v>37.83</c:v>
                </c:pt>
                <c:pt idx="12">
                  <c:v>39.159999999999997</c:v>
                </c:pt>
                <c:pt idx="13">
                  <c:v>39.159999999999997</c:v>
                </c:pt>
                <c:pt idx="14">
                  <c:v>34.729999999999997</c:v>
                </c:pt>
                <c:pt idx="15">
                  <c:v>39.72</c:v>
                </c:pt>
                <c:pt idx="16">
                  <c:v>44.32</c:v>
                </c:pt>
                <c:pt idx="17">
                  <c:v>41.15</c:v>
                </c:pt>
                <c:pt idx="18">
                  <c:v>47.81</c:v>
                </c:pt>
                <c:pt idx="19">
                  <c:v>36.08</c:v>
                </c:pt>
                <c:pt idx="20">
                  <c:v>30.17</c:v>
                </c:pt>
                <c:pt idx="21">
                  <c:v>34.92</c:v>
                </c:pt>
              </c:numCache>
            </c:numRef>
          </c:val>
        </c:ser>
        <c:ser>
          <c:idx val="1"/>
          <c:order val="1"/>
          <c:tx>
            <c:strRef>
              <c:f>'G:\Projekt\Persondata_sminet\SWEDRES 2014\[SWEDRES 2014 ESBL, ESBLCARBA, VRE figurer.xlsx]Data FIGURE 2.2 ESBL inc län'!$D$3</c:f>
              <c:strCache>
                <c:ptCount val="1"/>
                <c:pt idx="0">
                  <c:v>2011</c:v>
                </c:pt>
              </c:strCache>
            </c:strRef>
          </c:tx>
          <c:spPr>
            <a:solidFill>
              <a:schemeClr val="accent2"/>
            </a:solidFill>
            <a:ln>
              <a:noFill/>
            </a:ln>
            <a:effectLst/>
          </c:spPr>
          <c:invertIfNegative val="0"/>
          <c:cat>
            <c:strRef>
              <c:f>'[1]Data FIGURE 2.2 ESBL inc län'!$A$4:$A$25</c:f>
              <c:strCache>
                <c:ptCount val="22"/>
                <c:pt idx="0">
                  <c:v>Jönköping</c:v>
                </c:pt>
                <c:pt idx="1">
                  <c:v>Kronoberg</c:v>
                </c:pt>
                <c:pt idx="2">
                  <c:v>Stockholm</c:v>
                </c:pt>
                <c:pt idx="3">
                  <c:v>Västra Götaland</c:v>
                </c:pt>
                <c:pt idx="4">
                  <c:v>Västmanland</c:v>
                </c:pt>
                <c:pt idx="5">
                  <c:v>Skåne</c:v>
                </c:pt>
                <c:pt idx="6">
                  <c:v>Sweden total</c:v>
                </c:pt>
                <c:pt idx="7">
                  <c:v>Kalmar</c:v>
                </c:pt>
                <c:pt idx="8">
                  <c:v>Uppsala</c:v>
                </c:pt>
                <c:pt idx="9">
                  <c:v>Halland</c:v>
                </c:pt>
                <c:pt idx="10">
                  <c:v>Gävleborg</c:v>
                </c:pt>
                <c:pt idx="11">
                  <c:v>Örebro</c:v>
                </c:pt>
                <c:pt idx="12">
                  <c:v>Värmland</c:v>
                </c:pt>
                <c:pt idx="13">
                  <c:v>Blekinge</c:v>
                </c:pt>
                <c:pt idx="14">
                  <c:v>Jämtland</c:v>
                </c:pt>
                <c:pt idx="15">
                  <c:v>Västerbotten</c:v>
                </c:pt>
                <c:pt idx="16">
                  <c:v>Södermanland</c:v>
                </c:pt>
                <c:pt idx="17">
                  <c:v>Dalarna</c:v>
                </c:pt>
                <c:pt idx="18">
                  <c:v>Västernorrland</c:v>
                </c:pt>
                <c:pt idx="19">
                  <c:v>Östergötland</c:v>
                </c:pt>
                <c:pt idx="20">
                  <c:v>Norrbotten</c:v>
                </c:pt>
                <c:pt idx="21">
                  <c:v>Gotland</c:v>
                </c:pt>
              </c:strCache>
            </c:strRef>
          </c:cat>
          <c:val>
            <c:numRef>
              <c:f>'[1]Data FIGURE 2.2 ESBL inc län'!$D$4:$D$25</c:f>
              <c:numCache>
                <c:formatCode>General</c:formatCode>
                <c:ptCount val="22"/>
                <c:pt idx="0">
                  <c:v>120.74721215995453</c:v>
                </c:pt>
                <c:pt idx="1">
                  <c:v>63.361746834620419</c:v>
                </c:pt>
                <c:pt idx="2">
                  <c:v>67.273161068777839</c:v>
                </c:pt>
                <c:pt idx="3">
                  <c:v>62.366245778333258</c:v>
                </c:pt>
                <c:pt idx="4">
                  <c:v>57.815517370219901</c:v>
                </c:pt>
                <c:pt idx="5">
                  <c:v>74.146023769826485</c:v>
                </c:pt>
                <c:pt idx="6">
                  <c:v>59.749938177901065</c:v>
                </c:pt>
                <c:pt idx="7">
                  <c:v>38.611695053412845</c:v>
                </c:pt>
                <c:pt idx="8">
                  <c:v>49.906978117709599</c:v>
                </c:pt>
                <c:pt idx="9">
                  <c:v>42.754305259110978</c:v>
                </c:pt>
                <c:pt idx="10">
                  <c:v>42.009198565892873</c:v>
                </c:pt>
                <c:pt idx="11">
                  <c:v>45.814214481553563</c:v>
                </c:pt>
                <c:pt idx="12">
                  <c:v>48.398451249560011</c:v>
                </c:pt>
                <c:pt idx="13">
                  <c:v>47.065283470280235</c:v>
                </c:pt>
                <c:pt idx="14">
                  <c:v>55.424033444445328</c:v>
                </c:pt>
                <c:pt idx="15">
                  <c:v>50.449229205097296</c:v>
                </c:pt>
                <c:pt idx="16">
                  <c:v>53.198710023003862</c:v>
                </c:pt>
                <c:pt idx="17">
                  <c:v>36.157865239636251</c:v>
                </c:pt>
                <c:pt idx="18">
                  <c:v>38.818112366046542</c:v>
                </c:pt>
                <c:pt idx="19">
                  <c:v>44.771791451603548</c:v>
                </c:pt>
                <c:pt idx="20">
                  <c:v>28.968597235913016</c:v>
                </c:pt>
                <c:pt idx="21">
                  <c:v>41.878969777343478</c:v>
                </c:pt>
              </c:numCache>
            </c:numRef>
          </c:val>
        </c:ser>
        <c:ser>
          <c:idx val="2"/>
          <c:order val="2"/>
          <c:tx>
            <c:strRef>
              <c:f>'G:\Projekt\Persondata_sminet\SWEDRES 2014\[SWEDRES 2014 ESBL, ESBLCARBA, VRE figurer.xlsx]Data FIGURE 2.2 ESBL inc län'!$E$3</c:f>
              <c:strCache>
                <c:ptCount val="1"/>
                <c:pt idx="0">
                  <c:v>2012</c:v>
                </c:pt>
              </c:strCache>
            </c:strRef>
          </c:tx>
          <c:spPr>
            <a:solidFill>
              <a:schemeClr val="accent3"/>
            </a:solidFill>
            <a:ln>
              <a:noFill/>
            </a:ln>
            <a:effectLst/>
          </c:spPr>
          <c:invertIfNegative val="0"/>
          <c:cat>
            <c:strRef>
              <c:f>'[1]Data FIGURE 2.2 ESBL inc län'!$A$4:$A$25</c:f>
              <c:strCache>
                <c:ptCount val="22"/>
                <c:pt idx="0">
                  <c:v>Jönköping</c:v>
                </c:pt>
                <c:pt idx="1">
                  <c:v>Kronoberg</c:v>
                </c:pt>
                <c:pt idx="2">
                  <c:v>Stockholm</c:v>
                </c:pt>
                <c:pt idx="3">
                  <c:v>Västra Götaland</c:v>
                </c:pt>
                <c:pt idx="4">
                  <c:v>Västmanland</c:v>
                </c:pt>
                <c:pt idx="5">
                  <c:v>Skåne</c:v>
                </c:pt>
                <c:pt idx="6">
                  <c:v>Sweden total</c:v>
                </c:pt>
                <c:pt idx="7">
                  <c:v>Kalmar</c:v>
                </c:pt>
                <c:pt idx="8">
                  <c:v>Uppsala</c:v>
                </c:pt>
                <c:pt idx="9">
                  <c:v>Halland</c:v>
                </c:pt>
                <c:pt idx="10">
                  <c:v>Gävleborg</c:v>
                </c:pt>
                <c:pt idx="11">
                  <c:v>Örebro</c:v>
                </c:pt>
                <c:pt idx="12">
                  <c:v>Värmland</c:v>
                </c:pt>
                <c:pt idx="13">
                  <c:v>Blekinge</c:v>
                </c:pt>
                <c:pt idx="14">
                  <c:v>Jämtland</c:v>
                </c:pt>
                <c:pt idx="15">
                  <c:v>Västerbotten</c:v>
                </c:pt>
                <c:pt idx="16">
                  <c:v>Södermanland</c:v>
                </c:pt>
                <c:pt idx="17">
                  <c:v>Dalarna</c:v>
                </c:pt>
                <c:pt idx="18">
                  <c:v>Västernorrland</c:v>
                </c:pt>
                <c:pt idx="19">
                  <c:v>Östergötland</c:v>
                </c:pt>
                <c:pt idx="20">
                  <c:v>Norrbotten</c:v>
                </c:pt>
                <c:pt idx="21">
                  <c:v>Gotland</c:v>
                </c:pt>
              </c:strCache>
            </c:strRef>
          </c:cat>
          <c:val>
            <c:numRef>
              <c:f>'[1]Data FIGURE 2.2 ESBL inc län'!$E$4:$E$25</c:f>
              <c:numCache>
                <c:formatCode>General</c:formatCode>
                <c:ptCount val="22"/>
                <c:pt idx="0">
                  <c:v>141.54448625249177</c:v>
                </c:pt>
                <c:pt idx="1">
                  <c:v>77.466417769935504</c:v>
                </c:pt>
                <c:pt idx="2">
                  <c:v>88.387150764971977</c:v>
                </c:pt>
                <c:pt idx="3">
                  <c:v>77.72828466047298</c:v>
                </c:pt>
                <c:pt idx="4">
                  <c:v>66.348195329087048</c:v>
                </c:pt>
                <c:pt idx="5">
                  <c:v>97.222046286561195</c:v>
                </c:pt>
                <c:pt idx="6">
                  <c:v>75.607795106119326</c:v>
                </c:pt>
                <c:pt idx="7">
                  <c:v>44.958638052991247</c:v>
                </c:pt>
                <c:pt idx="8">
                  <c:v>68.425654356871945</c:v>
                </c:pt>
                <c:pt idx="9">
                  <c:v>57.872653855765563</c:v>
                </c:pt>
                <c:pt idx="10">
                  <c:v>43.01666082266653</c:v>
                </c:pt>
                <c:pt idx="11">
                  <c:v>51.216298792354998</c:v>
                </c:pt>
                <c:pt idx="12">
                  <c:v>58.957082173721979</c:v>
                </c:pt>
                <c:pt idx="13">
                  <c:v>72.875291337031811</c:v>
                </c:pt>
                <c:pt idx="14">
                  <c:v>68.937647086790122</c:v>
                </c:pt>
                <c:pt idx="15">
                  <c:v>63.02432200817011</c:v>
                </c:pt>
                <c:pt idx="16">
                  <c:v>61.152506342752517</c:v>
                </c:pt>
                <c:pt idx="17">
                  <c:v>44.837374120880114</c:v>
                </c:pt>
                <c:pt idx="18">
                  <c:v>45.044858893880097</c:v>
                </c:pt>
                <c:pt idx="19">
                  <c:v>57.171311067259282</c:v>
                </c:pt>
                <c:pt idx="20">
                  <c:v>41.828046509570179</c:v>
                </c:pt>
                <c:pt idx="21">
                  <c:v>41.927988679443061</c:v>
                </c:pt>
              </c:numCache>
            </c:numRef>
          </c:val>
        </c:ser>
        <c:ser>
          <c:idx val="3"/>
          <c:order val="3"/>
          <c:tx>
            <c:strRef>
              <c:f>'G:\Projekt\Persondata_sminet\SWEDRES 2014\[SWEDRES 2014 ESBL, ESBLCARBA, VRE figurer.xlsx]Data FIGURE 2.2 ESBL inc län'!$F$3</c:f>
              <c:strCache>
                <c:ptCount val="1"/>
                <c:pt idx="0">
                  <c:v>2013</c:v>
                </c:pt>
              </c:strCache>
            </c:strRef>
          </c:tx>
          <c:spPr>
            <a:solidFill>
              <a:schemeClr val="accent4"/>
            </a:solidFill>
            <a:ln>
              <a:noFill/>
            </a:ln>
            <a:effectLst/>
          </c:spPr>
          <c:invertIfNegative val="0"/>
          <c:cat>
            <c:strRef>
              <c:f>'[1]Data FIGURE 2.2 ESBL inc län'!$A$4:$A$25</c:f>
              <c:strCache>
                <c:ptCount val="22"/>
                <c:pt idx="0">
                  <c:v>Jönköping</c:v>
                </c:pt>
                <c:pt idx="1">
                  <c:v>Kronoberg</c:v>
                </c:pt>
                <c:pt idx="2">
                  <c:v>Stockholm</c:v>
                </c:pt>
                <c:pt idx="3">
                  <c:v>Västra Götaland</c:v>
                </c:pt>
                <c:pt idx="4">
                  <c:v>Västmanland</c:v>
                </c:pt>
                <c:pt idx="5">
                  <c:v>Skåne</c:v>
                </c:pt>
                <c:pt idx="6">
                  <c:v>Sweden total</c:v>
                </c:pt>
                <c:pt idx="7">
                  <c:v>Kalmar</c:v>
                </c:pt>
                <c:pt idx="8">
                  <c:v>Uppsala</c:v>
                </c:pt>
                <c:pt idx="9">
                  <c:v>Halland</c:v>
                </c:pt>
                <c:pt idx="10">
                  <c:v>Gävleborg</c:v>
                </c:pt>
                <c:pt idx="11">
                  <c:v>Örebro</c:v>
                </c:pt>
                <c:pt idx="12">
                  <c:v>Värmland</c:v>
                </c:pt>
                <c:pt idx="13">
                  <c:v>Blekinge</c:v>
                </c:pt>
                <c:pt idx="14">
                  <c:v>Jämtland</c:v>
                </c:pt>
                <c:pt idx="15">
                  <c:v>Västerbotten</c:v>
                </c:pt>
                <c:pt idx="16">
                  <c:v>Södermanland</c:v>
                </c:pt>
                <c:pt idx="17">
                  <c:v>Dalarna</c:v>
                </c:pt>
                <c:pt idx="18">
                  <c:v>Västernorrland</c:v>
                </c:pt>
                <c:pt idx="19">
                  <c:v>Östergötland</c:v>
                </c:pt>
                <c:pt idx="20">
                  <c:v>Norrbotten</c:v>
                </c:pt>
                <c:pt idx="21">
                  <c:v>Gotland</c:v>
                </c:pt>
              </c:strCache>
            </c:strRef>
          </c:cat>
          <c:val>
            <c:numRef>
              <c:f>'[1]Data FIGURE 2.2 ESBL inc län'!$F$4:$F$25</c:f>
              <c:numCache>
                <c:formatCode>General</c:formatCode>
                <c:ptCount val="22"/>
                <c:pt idx="0">
                  <c:v>120.73790789338726</c:v>
                </c:pt>
                <c:pt idx="1">
                  <c:v>102.58821517878133</c:v>
                </c:pt>
                <c:pt idx="2">
                  <c:v>100.50660135124514</c:v>
                </c:pt>
                <c:pt idx="3">
                  <c:v>94.793831156769556</c:v>
                </c:pt>
                <c:pt idx="4">
                  <c:v>72.571741799007157</c:v>
                </c:pt>
                <c:pt idx="5">
                  <c:v>100.62249375818735</c:v>
                </c:pt>
                <c:pt idx="6">
                  <c:v>84.303936271159444</c:v>
                </c:pt>
                <c:pt idx="7">
                  <c:v>64.137099463813854</c:v>
                </c:pt>
                <c:pt idx="8">
                  <c:v>91.466679788468824</c:v>
                </c:pt>
                <c:pt idx="9">
                  <c:v>68.113674879415981</c:v>
                </c:pt>
                <c:pt idx="10">
                  <c:v>54.322408893046017</c:v>
                </c:pt>
                <c:pt idx="11">
                  <c:v>58.865782511957114</c:v>
                </c:pt>
                <c:pt idx="12">
                  <c:v>61.355294633237762</c:v>
                </c:pt>
                <c:pt idx="13">
                  <c:v>63.499545029033037</c:v>
                </c:pt>
                <c:pt idx="14">
                  <c:v>67.214398114833813</c:v>
                </c:pt>
                <c:pt idx="15">
                  <c:v>57.82959036735194</c:v>
                </c:pt>
                <c:pt idx="16">
                  <c:v>77.09794681682753</c:v>
                </c:pt>
                <c:pt idx="17">
                  <c:v>55.5257094851613</c:v>
                </c:pt>
                <c:pt idx="18">
                  <c:v>50.38074629577627</c:v>
                </c:pt>
                <c:pt idx="19">
                  <c:v>55.498711881748925</c:v>
                </c:pt>
                <c:pt idx="20">
                  <c:v>38.486826280087875</c:v>
                </c:pt>
                <c:pt idx="21">
                  <c:v>48.984447437938456</c:v>
                </c:pt>
              </c:numCache>
            </c:numRef>
          </c:val>
        </c:ser>
        <c:ser>
          <c:idx val="4"/>
          <c:order val="4"/>
          <c:tx>
            <c:strRef>
              <c:f>'G:\Projekt\Persondata_sminet\SWEDRES 2014\[SWEDRES 2014 ESBL, ESBLCARBA, VRE figurer.xlsx]Data FIGURE 2.2 ESBL inc län'!$G$3</c:f>
              <c:strCache>
                <c:ptCount val="1"/>
                <c:pt idx="0">
                  <c:v>2014</c:v>
                </c:pt>
              </c:strCache>
            </c:strRef>
          </c:tx>
          <c:spPr>
            <a:solidFill>
              <a:schemeClr val="accent5"/>
            </a:solidFill>
            <a:ln>
              <a:noFill/>
            </a:ln>
            <a:effectLst/>
          </c:spPr>
          <c:invertIfNegative val="0"/>
          <c:cat>
            <c:strRef>
              <c:f>'[1]Data FIGURE 2.2 ESBL inc län'!$A$4:$A$25</c:f>
              <c:strCache>
                <c:ptCount val="22"/>
                <c:pt idx="0">
                  <c:v>Jönköping</c:v>
                </c:pt>
                <c:pt idx="1">
                  <c:v>Kronoberg</c:v>
                </c:pt>
                <c:pt idx="2">
                  <c:v>Stockholm</c:v>
                </c:pt>
                <c:pt idx="3">
                  <c:v>Västra Götaland</c:v>
                </c:pt>
                <c:pt idx="4">
                  <c:v>Västmanland</c:v>
                </c:pt>
                <c:pt idx="5">
                  <c:v>Skåne</c:v>
                </c:pt>
                <c:pt idx="6">
                  <c:v>Sweden total</c:v>
                </c:pt>
                <c:pt idx="7">
                  <c:v>Kalmar</c:v>
                </c:pt>
                <c:pt idx="8">
                  <c:v>Uppsala</c:v>
                </c:pt>
                <c:pt idx="9">
                  <c:v>Halland</c:v>
                </c:pt>
                <c:pt idx="10">
                  <c:v>Gävleborg</c:v>
                </c:pt>
                <c:pt idx="11">
                  <c:v>Örebro</c:v>
                </c:pt>
                <c:pt idx="12">
                  <c:v>Värmland</c:v>
                </c:pt>
                <c:pt idx="13">
                  <c:v>Blekinge</c:v>
                </c:pt>
                <c:pt idx="14">
                  <c:v>Jämtland</c:v>
                </c:pt>
                <c:pt idx="15">
                  <c:v>Västerbotten</c:v>
                </c:pt>
                <c:pt idx="16">
                  <c:v>Södermanland</c:v>
                </c:pt>
                <c:pt idx="17">
                  <c:v>Dalarna</c:v>
                </c:pt>
                <c:pt idx="18">
                  <c:v>Västernorrland</c:v>
                </c:pt>
                <c:pt idx="19">
                  <c:v>Östergötland</c:v>
                </c:pt>
                <c:pt idx="20">
                  <c:v>Norrbotten</c:v>
                </c:pt>
                <c:pt idx="21">
                  <c:v>Gotland</c:v>
                </c:pt>
              </c:strCache>
            </c:strRef>
          </c:cat>
          <c:val>
            <c:numRef>
              <c:f>'[1]Data FIGURE 2.2 ESBL inc län'!$G$4:$G$25</c:f>
              <c:numCache>
                <c:formatCode>General</c:formatCode>
                <c:ptCount val="22"/>
                <c:pt idx="0">
                  <c:v>119.67629305587025</c:v>
                </c:pt>
                <c:pt idx="1">
                  <c:v>115.26585169832072</c:v>
                </c:pt>
                <c:pt idx="2">
                  <c:v>111.46273686968959</c:v>
                </c:pt>
                <c:pt idx="3">
                  <c:v>101.04092371869815</c:v>
                </c:pt>
                <c:pt idx="4">
                  <c:v>98.585037236867748</c:v>
                </c:pt>
                <c:pt idx="5">
                  <c:v>97.679586130274629</c:v>
                </c:pt>
                <c:pt idx="6">
                  <c:v>91.327339570580904</c:v>
                </c:pt>
                <c:pt idx="7">
                  <c:v>90.408237760931755</c:v>
                </c:pt>
                <c:pt idx="8">
                  <c:v>84.827851046878848</c:v>
                </c:pt>
                <c:pt idx="9">
                  <c:v>78.863084029420762</c:v>
                </c:pt>
                <c:pt idx="10">
                  <c:v>77.502491151501303</c:v>
                </c:pt>
                <c:pt idx="11">
                  <c:v>73.91983342009371</c:v>
                </c:pt>
                <c:pt idx="12">
                  <c:v>72.809083661277583</c:v>
                </c:pt>
                <c:pt idx="13">
                  <c:v>72.00451487768963</c:v>
                </c:pt>
                <c:pt idx="14">
                  <c:v>70.208653808227822</c:v>
                </c:pt>
                <c:pt idx="15">
                  <c:v>69.750954787659794</c:v>
                </c:pt>
                <c:pt idx="16">
                  <c:v>68.408713559889691</c:v>
                </c:pt>
                <c:pt idx="17">
                  <c:v>63.82147198129816</c:v>
                </c:pt>
                <c:pt idx="18">
                  <c:v>58.010129144535732</c:v>
                </c:pt>
                <c:pt idx="19">
                  <c:v>54.511937209486433</c:v>
                </c:pt>
                <c:pt idx="20">
                  <c:v>48.802537731962062</c:v>
                </c:pt>
                <c:pt idx="21">
                  <c:v>26.198585276395075</c:v>
                </c:pt>
              </c:numCache>
            </c:numRef>
          </c:val>
        </c:ser>
        <c:dLbls>
          <c:showLegendKey val="0"/>
          <c:showVal val="0"/>
          <c:showCatName val="0"/>
          <c:showSerName val="0"/>
          <c:showPercent val="0"/>
          <c:showBubbleSize val="0"/>
        </c:dLbls>
        <c:gapWidth val="219"/>
        <c:overlap val="-27"/>
        <c:axId val="320570256"/>
        <c:axId val="320570648"/>
      </c:barChart>
      <c:catAx>
        <c:axId val="3205702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County</a:t>
                </a:r>
              </a:p>
            </c:rich>
          </c:tx>
          <c:layout>
            <c:manualLayout>
              <c:xMode val="edge"/>
              <c:yMode val="edge"/>
              <c:x val="0.49763167793002255"/>
              <c:y val="0.8439307793239778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70648"/>
        <c:crosses val="autoZero"/>
        <c:auto val="1"/>
        <c:lblAlgn val="ctr"/>
        <c:lblOffset val="100"/>
        <c:noMultiLvlLbl val="0"/>
      </c:catAx>
      <c:valAx>
        <c:axId val="320570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ESBL-cases per 100 000 inhabitants</a:t>
                </a:r>
              </a:p>
            </c:rich>
          </c:tx>
          <c:layout>
            <c:manualLayout>
              <c:xMode val="edge"/>
              <c:yMode val="edge"/>
              <c:x val="1.0498687664041995E-2"/>
              <c:y val="8.7269952401075046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70256"/>
        <c:crosses val="autoZero"/>
        <c:crossBetween val="between"/>
      </c:valAx>
      <c:spPr>
        <a:noFill/>
        <a:ln>
          <a:noFill/>
        </a:ln>
        <a:effectLst/>
      </c:spPr>
    </c:plotArea>
    <c:legend>
      <c:legendPos val="b"/>
      <c:layout>
        <c:manualLayout>
          <c:xMode val="edge"/>
          <c:yMode val="edge"/>
          <c:x val="0.1113099357266447"/>
          <c:y val="0.89586441370079195"/>
          <c:w val="0.29764558787809603"/>
          <c:h val="4.52037293698952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i="1"/>
              <a:t>E. coli</a:t>
            </a:r>
            <a:r>
              <a:rPr lang="en-US"/>
              <a:t>, women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7205314960629922"/>
          <c:y val="0.17171296296296296"/>
          <c:w val="0.77516907261592305"/>
          <c:h val="0.53337197433654127"/>
        </c:manualLayout>
      </c:layout>
      <c:barChart>
        <c:barDir val="col"/>
        <c:grouping val="stacked"/>
        <c:varyColors val="0"/>
        <c:ser>
          <c:idx val="0"/>
          <c:order val="0"/>
          <c:tx>
            <c:strRef>
              <c:f>'FIGURE 2.3'!$B$6</c:f>
              <c:strCache>
                <c:ptCount val="1"/>
                <c:pt idx="0">
                  <c:v>urine</c:v>
                </c:pt>
              </c:strCache>
            </c:strRef>
          </c:tx>
          <c:spPr>
            <a:solidFill>
              <a:schemeClr val="accent1"/>
            </a:solidFill>
            <a:ln>
              <a:noFill/>
            </a:ln>
            <a:effectLst/>
          </c:spPr>
          <c:invertIfNegative val="0"/>
          <c:cat>
            <c:strRef>
              <c:f>'FIGURE 2.3'!$A$7:$A$24</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2.3'!$B$7:$B$24</c:f>
              <c:numCache>
                <c:formatCode>0.00</c:formatCode>
                <c:ptCount val="18"/>
                <c:pt idx="0">
                  <c:v>82.050054054434753</c:v>
                </c:pt>
                <c:pt idx="1">
                  <c:v>46.78631968012553</c:v>
                </c:pt>
                <c:pt idx="2">
                  <c:v>14.071074561060646</c:v>
                </c:pt>
                <c:pt idx="3">
                  <c:v>50.751236323722068</c:v>
                </c:pt>
                <c:pt idx="4">
                  <c:v>64.230790405755073</c:v>
                </c:pt>
                <c:pt idx="5">
                  <c:v>70.511080535509819</c:v>
                </c:pt>
                <c:pt idx="6">
                  <c:v>64.642546916348508</c:v>
                </c:pt>
                <c:pt idx="7">
                  <c:v>54.006798105711553</c:v>
                </c:pt>
                <c:pt idx="8">
                  <c:v>44.610964314348195</c:v>
                </c:pt>
                <c:pt idx="9">
                  <c:v>54.298203305820223</c:v>
                </c:pt>
                <c:pt idx="10">
                  <c:v>54.438888273146304</c:v>
                </c:pt>
                <c:pt idx="11">
                  <c:v>61.163779921599151</c:v>
                </c:pt>
                <c:pt idx="12">
                  <c:v>82.034163144998047</c:v>
                </c:pt>
                <c:pt idx="13">
                  <c:v>96.055771763564167</c:v>
                </c:pt>
                <c:pt idx="14">
                  <c:v>110.75871765109778</c:v>
                </c:pt>
                <c:pt idx="15">
                  <c:v>119.75047343210426</c:v>
                </c:pt>
                <c:pt idx="16">
                  <c:v>166.75218060543867</c:v>
                </c:pt>
                <c:pt idx="17">
                  <c:v>272.06932729525153</c:v>
                </c:pt>
              </c:numCache>
            </c:numRef>
          </c:val>
        </c:ser>
        <c:ser>
          <c:idx val="1"/>
          <c:order val="1"/>
          <c:tx>
            <c:strRef>
              <c:f>'FIGURE 2.3'!$C$6</c:f>
              <c:strCache>
                <c:ptCount val="1"/>
                <c:pt idx="0">
                  <c:v>fecal/rectal</c:v>
                </c:pt>
              </c:strCache>
            </c:strRef>
          </c:tx>
          <c:spPr>
            <a:solidFill>
              <a:schemeClr val="accent2"/>
            </a:solidFill>
            <a:ln>
              <a:noFill/>
            </a:ln>
            <a:effectLst/>
          </c:spPr>
          <c:invertIfNegative val="0"/>
          <c:cat>
            <c:strRef>
              <c:f>'FIGURE 2.3'!$A$7:$A$24</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2.3'!$C$7:$C$24</c:f>
              <c:numCache>
                <c:formatCode>0.00</c:formatCode>
                <c:ptCount val="18"/>
                <c:pt idx="0">
                  <c:v>25.354523141284556</c:v>
                </c:pt>
                <c:pt idx="1">
                  <c:v>6.8380005686337313</c:v>
                </c:pt>
                <c:pt idx="2">
                  <c:v>3.1269054580134772</c:v>
                </c:pt>
                <c:pt idx="3">
                  <c:v>13.376294845012019</c:v>
                </c:pt>
                <c:pt idx="4">
                  <c:v>34.562282456430111</c:v>
                </c:pt>
                <c:pt idx="5">
                  <c:v>44.927414146519531</c:v>
                </c:pt>
                <c:pt idx="6">
                  <c:v>43.768391141277633</c:v>
                </c:pt>
                <c:pt idx="7">
                  <c:v>31.728993887105538</c:v>
                </c:pt>
                <c:pt idx="8">
                  <c:v>19.65378148114641</c:v>
                </c:pt>
                <c:pt idx="9">
                  <c:v>16.683805485028561</c:v>
                </c:pt>
                <c:pt idx="10">
                  <c:v>22.166732949544603</c:v>
                </c:pt>
                <c:pt idx="11">
                  <c:v>23.631460424254218</c:v>
                </c:pt>
                <c:pt idx="12">
                  <c:v>18.466564863809083</c:v>
                </c:pt>
                <c:pt idx="13">
                  <c:v>22.446022267774445</c:v>
                </c:pt>
                <c:pt idx="14">
                  <c:v>17.574261472314408</c:v>
                </c:pt>
                <c:pt idx="15">
                  <c:v>20.051242063050019</c:v>
                </c:pt>
                <c:pt idx="16">
                  <c:v>19.240636223704463</c:v>
                </c:pt>
                <c:pt idx="17">
                  <c:v>19.560539870900438</c:v>
                </c:pt>
              </c:numCache>
            </c:numRef>
          </c:val>
        </c:ser>
        <c:ser>
          <c:idx val="2"/>
          <c:order val="2"/>
          <c:tx>
            <c:strRef>
              <c:f>'FIGURE 2.3'!$D$6</c:f>
              <c:strCache>
                <c:ptCount val="1"/>
                <c:pt idx="0">
                  <c:v>blood</c:v>
                </c:pt>
              </c:strCache>
            </c:strRef>
          </c:tx>
          <c:spPr>
            <a:solidFill>
              <a:schemeClr val="accent3"/>
            </a:solidFill>
            <a:ln>
              <a:noFill/>
            </a:ln>
            <a:effectLst/>
          </c:spPr>
          <c:invertIfNegative val="0"/>
          <c:cat>
            <c:strRef>
              <c:f>'FIGURE 2.3'!$A$7:$A$24</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2.3'!$D$7:$D$24</c:f>
              <c:numCache>
                <c:formatCode>0.00</c:formatCode>
                <c:ptCount val="18"/>
                <c:pt idx="0">
                  <c:v>0.35214615474006333</c:v>
                </c:pt>
                <c:pt idx="1">
                  <c:v>0</c:v>
                </c:pt>
                <c:pt idx="2">
                  <c:v>0</c:v>
                </c:pt>
                <c:pt idx="3">
                  <c:v>0</c:v>
                </c:pt>
                <c:pt idx="4">
                  <c:v>0.61172181338814358</c:v>
                </c:pt>
                <c:pt idx="5">
                  <c:v>1.2479837262922091</c:v>
                </c:pt>
                <c:pt idx="6">
                  <c:v>1.683399659279909</c:v>
                </c:pt>
                <c:pt idx="7">
                  <c:v>1.3501699526427888</c:v>
                </c:pt>
                <c:pt idx="8">
                  <c:v>2.1837534979051565</c:v>
                </c:pt>
                <c:pt idx="9">
                  <c:v>2.4267353432768815</c:v>
                </c:pt>
                <c:pt idx="10">
                  <c:v>1.6299068345253385</c:v>
                </c:pt>
                <c:pt idx="11">
                  <c:v>3.1276932914454112</c:v>
                </c:pt>
                <c:pt idx="12">
                  <c:v>1.7756312369047198</c:v>
                </c:pt>
                <c:pt idx="13">
                  <c:v>5.9415941297049999</c:v>
                </c:pt>
                <c:pt idx="14">
                  <c:v>5.7218525723814349</c:v>
                </c:pt>
                <c:pt idx="15">
                  <c:v>7.2407263005458393</c:v>
                </c:pt>
                <c:pt idx="16">
                  <c:v>5.700929251467989</c:v>
                </c:pt>
                <c:pt idx="17">
                  <c:v>10.66938538412751</c:v>
                </c:pt>
              </c:numCache>
            </c:numRef>
          </c:val>
        </c:ser>
        <c:ser>
          <c:idx val="3"/>
          <c:order val="3"/>
          <c:tx>
            <c:strRef>
              <c:f>'FIGURE 2.3'!$E$6</c:f>
              <c:strCache>
                <c:ptCount val="1"/>
                <c:pt idx="0">
                  <c:v>wound</c:v>
                </c:pt>
              </c:strCache>
            </c:strRef>
          </c:tx>
          <c:spPr>
            <a:solidFill>
              <a:schemeClr val="accent4"/>
            </a:solidFill>
            <a:ln>
              <a:noFill/>
            </a:ln>
            <a:effectLst/>
          </c:spPr>
          <c:invertIfNegative val="0"/>
          <c:cat>
            <c:strRef>
              <c:f>'FIGURE 2.3'!$A$7:$A$24</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2.3'!$E$7:$E$24</c:f>
              <c:numCache>
                <c:formatCode>0.00</c:formatCode>
                <c:ptCount val="18"/>
                <c:pt idx="0">
                  <c:v>1.4085846189602533</c:v>
                </c:pt>
                <c:pt idx="1">
                  <c:v>0</c:v>
                </c:pt>
                <c:pt idx="2">
                  <c:v>0</c:v>
                </c:pt>
                <c:pt idx="3">
                  <c:v>0.39342043661800058</c:v>
                </c:pt>
                <c:pt idx="4">
                  <c:v>0.91758272008221542</c:v>
                </c:pt>
                <c:pt idx="5">
                  <c:v>0.62399186314610455</c:v>
                </c:pt>
                <c:pt idx="6">
                  <c:v>1.3467197274239273</c:v>
                </c:pt>
                <c:pt idx="7">
                  <c:v>1.3501699526427888</c:v>
                </c:pt>
                <c:pt idx="8">
                  <c:v>1.2478591416600893</c:v>
                </c:pt>
                <c:pt idx="9">
                  <c:v>2.4267353432768815</c:v>
                </c:pt>
                <c:pt idx="10">
                  <c:v>1.9558882014304062</c:v>
                </c:pt>
                <c:pt idx="11">
                  <c:v>3.1276932914454112</c:v>
                </c:pt>
                <c:pt idx="12">
                  <c:v>3.5512624738094396</c:v>
                </c:pt>
                <c:pt idx="13">
                  <c:v>1.3203542510455555</c:v>
                </c:pt>
                <c:pt idx="14">
                  <c:v>1.2261112655103075</c:v>
                </c:pt>
                <c:pt idx="15">
                  <c:v>4.455831569566671</c:v>
                </c:pt>
                <c:pt idx="16">
                  <c:v>3.5630807821674932</c:v>
                </c:pt>
                <c:pt idx="17">
                  <c:v>2.9637181622576421</c:v>
                </c:pt>
              </c:numCache>
            </c:numRef>
          </c:val>
        </c:ser>
        <c:ser>
          <c:idx val="4"/>
          <c:order val="4"/>
          <c:tx>
            <c:strRef>
              <c:f>'FIGURE 2.3'!$F$6</c:f>
              <c:strCache>
                <c:ptCount val="1"/>
                <c:pt idx="0">
                  <c:v>other</c:v>
                </c:pt>
              </c:strCache>
            </c:strRef>
          </c:tx>
          <c:spPr>
            <a:solidFill>
              <a:schemeClr val="accent5"/>
            </a:solidFill>
            <a:ln>
              <a:noFill/>
            </a:ln>
            <a:effectLst/>
          </c:spPr>
          <c:invertIfNegative val="0"/>
          <c:cat>
            <c:strRef>
              <c:f>'FIGURE 2.3'!$A$7:$A$24</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2.3'!$F$7:$F$24</c:f>
              <c:numCache>
                <c:formatCode>0.00</c:formatCode>
                <c:ptCount val="18"/>
                <c:pt idx="0">
                  <c:v>5.6343384758410133</c:v>
                </c:pt>
                <c:pt idx="1">
                  <c:v>1.7994738338509819</c:v>
                </c:pt>
                <c:pt idx="2">
                  <c:v>1.1725895467550538</c:v>
                </c:pt>
                <c:pt idx="3">
                  <c:v>2.3605226197080031</c:v>
                </c:pt>
                <c:pt idx="4">
                  <c:v>5.8113572271873641</c:v>
                </c:pt>
                <c:pt idx="5">
                  <c:v>5.6159267683149414</c:v>
                </c:pt>
                <c:pt idx="6">
                  <c:v>7.7436384326875807</c:v>
                </c:pt>
                <c:pt idx="7">
                  <c:v>8.101019715856733</c:v>
                </c:pt>
                <c:pt idx="8">
                  <c:v>3.1196478541502231</c:v>
                </c:pt>
                <c:pt idx="9">
                  <c:v>4.8534706865537629</c:v>
                </c:pt>
                <c:pt idx="10">
                  <c:v>3.9117764028608124</c:v>
                </c:pt>
                <c:pt idx="11">
                  <c:v>5.5603436292362867</c:v>
                </c:pt>
                <c:pt idx="12">
                  <c:v>6.0371462054760467</c:v>
                </c:pt>
                <c:pt idx="13">
                  <c:v>6.9318598179891664</c:v>
                </c:pt>
                <c:pt idx="14">
                  <c:v>3.6783337965309224</c:v>
                </c:pt>
                <c:pt idx="15">
                  <c:v>7.2407263005458393</c:v>
                </c:pt>
                <c:pt idx="16">
                  <c:v>7.8387777207684852</c:v>
                </c:pt>
                <c:pt idx="17">
                  <c:v>10.66938538412751</c:v>
                </c:pt>
              </c:numCache>
            </c:numRef>
          </c:val>
        </c:ser>
        <c:dLbls>
          <c:showLegendKey val="0"/>
          <c:showVal val="0"/>
          <c:showCatName val="0"/>
          <c:showSerName val="0"/>
          <c:showPercent val="0"/>
          <c:showBubbleSize val="0"/>
        </c:dLbls>
        <c:gapWidth val="150"/>
        <c:overlap val="100"/>
        <c:axId val="319143672"/>
        <c:axId val="319138968"/>
      </c:barChart>
      <c:catAx>
        <c:axId val="31914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38968"/>
        <c:crosses val="autoZero"/>
        <c:auto val="1"/>
        <c:lblAlgn val="ctr"/>
        <c:lblOffset val="100"/>
        <c:noMultiLvlLbl val="0"/>
      </c:catAx>
      <c:valAx>
        <c:axId val="319138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 per 100 000 inhabitants</a:t>
                </a:r>
              </a:p>
            </c:rich>
          </c:tx>
          <c:layout>
            <c:manualLayout>
              <c:xMode val="edge"/>
              <c:yMode val="edge"/>
              <c:x val="1.9444444444444445E-2"/>
              <c:y val="0.171712962962962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43672"/>
        <c:crosses val="autoZero"/>
        <c:crossBetween val="between"/>
      </c:valAx>
      <c:spPr>
        <a:noFill/>
        <a:ln>
          <a:noFill/>
        </a:ln>
        <a:effectLst/>
      </c:spPr>
    </c:plotArea>
    <c:legend>
      <c:legendPos val="b"/>
      <c:layout>
        <c:manualLayout>
          <c:xMode val="edge"/>
          <c:yMode val="edge"/>
          <c:x val="3.5941819772528423E-2"/>
          <c:y val="0.88020778652668419"/>
          <c:w val="0.58922747156605426"/>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i="1"/>
              <a:t>E. coli</a:t>
            </a:r>
            <a:r>
              <a:rPr lang="en-US"/>
              <a:t>, men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'FIGURE 2.3'!$B$27</c:f>
              <c:strCache>
                <c:ptCount val="1"/>
                <c:pt idx="0">
                  <c:v>urine</c:v>
                </c:pt>
              </c:strCache>
            </c:strRef>
          </c:tx>
          <c:spPr>
            <a:solidFill>
              <a:schemeClr val="accent1"/>
            </a:solidFill>
            <a:ln>
              <a:noFill/>
            </a:ln>
            <a:effectLst/>
          </c:spPr>
          <c:invertIfNegative val="0"/>
          <c:cat>
            <c:strRef>
              <c:f>'FIGURE 2.3'!$A$28:$A$45</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2.3'!$B$28:$B$45</c:f>
              <c:numCache>
                <c:formatCode>0.00</c:formatCode>
                <c:ptCount val="18"/>
                <c:pt idx="0">
                  <c:v>19.321482823868028</c:v>
                </c:pt>
                <c:pt idx="1">
                  <c:v>2.3829381627546766</c:v>
                </c:pt>
                <c:pt idx="2">
                  <c:v>3.3281808163657742</c:v>
                </c:pt>
                <c:pt idx="3">
                  <c:v>1.4649063375510427</c:v>
                </c:pt>
                <c:pt idx="4">
                  <c:v>3.1922642730488735</c:v>
                </c:pt>
                <c:pt idx="5">
                  <c:v>5.3693197071930987</c:v>
                </c:pt>
                <c:pt idx="6">
                  <c:v>5.1222947880650525</c:v>
                </c:pt>
                <c:pt idx="7">
                  <c:v>7.1403302078160653</c:v>
                </c:pt>
                <c:pt idx="8">
                  <c:v>8.4960478206120182</c:v>
                </c:pt>
                <c:pt idx="9">
                  <c:v>14.659188525959957</c:v>
                </c:pt>
                <c:pt idx="10">
                  <c:v>16.810560838371217</c:v>
                </c:pt>
                <c:pt idx="11">
                  <c:v>22.980147896116012</c:v>
                </c:pt>
                <c:pt idx="12">
                  <c:v>36.736906681123649</c:v>
                </c:pt>
                <c:pt idx="13">
                  <c:v>51.656206003599053</c:v>
                </c:pt>
                <c:pt idx="14">
                  <c:v>63.51750568034069</c:v>
                </c:pt>
                <c:pt idx="15">
                  <c:v>82.936331899627746</c:v>
                </c:pt>
                <c:pt idx="16">
                  <c:v>120.86241178993332</c:v>
                </c:pt>
                <c:pt idx="17">
                  <c:v>206.20435877279925</c:v>
                </c:pt>
              </c:numCache>
            </c:numRef>
          </c:val>
        </c:ser>
        <c:ser>
          <c:idx val="1"/>
          <c:order val="1"/>
          <c:tx>
            <c:strRef>
              <c:f>'FIGURE 2.3'!$C$27</c:f>
              <c:strCache>
                <c:ptCount val="1"/>
                <c:pt idx="0">
                  <c:v>fecal/rectal</c:v>
                </c:pt>
              </c:strCache>
            </c:strRef>
          </c:tx>
          <c:spPr>
            <a:solidFill>
              <a:schemeClr val="accent2"/>
            </a:solidFill>
            <a:ln>
              <a:noFill/>
            </a:ln>
            <a:effectLst/>
          </c:spPr>
          <c:invertIfNegative val="0"/>
          <c:cat>
            <c:strRef>
              <c:f>'FIGURE 2.3'!$A$28:$A$45</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2.3'!$C$28:$C$45</c:f>
              <c:numCache>
                <c:formatCode>0.00</c:formatCode>
                <c:ptCount val="18"/>
                <c:pt idx="0">
                  <c:v>37.643578605122194</c:v>
                </c:pt>
                <c:pt idx="1">
                  <c:v>10.553011863627853</c:v>
                </c:pt>
                <c:pt idx="2">
                  <c:v>8.1355531066718925</c:v>
                </c:pt>
                <c:pt idx="3">
                  <c:v>12.817930453571625</c:v>
                </c:pt>
                <c:pt idx="4">
                  <c:v>16.8319388942577</c:v>
                </c:pt>
                <c:pt idx="5">
                  <c:v>16.704550200156305</c:v>
                </c:pt>
                <c:pt idx="6">
                  <c:v>24.010756819054937</c:v>
                </c:pt>
                <c:pt idx="7">
                  <c:v>18.1753859835318</c:v>
                </c:pt>
                <c:pt idx="8">
                  <c:v>18.812677317069468</c:v>
                </c:pt>
                <c:pt idx="9">
                  <c:v>22.281966559459136</c:v>
                </c:pt>
                <c:pt idx="10">
                  <c:v>24.422890274614783</c:v>
                </c:pt>
                <c:pt idx="11">
                  <c:v>33.95574092112664</c:v>
                </c:pt>
                <c:pt idx="12">
                  <c:v>34.596892699698977</c:v>
                </c:pt>
                <c:pt idx="13">
                  <c:v>32.411737100297444</c:v>
                </c:pt>
                <c:pt idx="14">
                  <c:v>38.366278598863509</c:v>
                </c:pt>
                <c:pt idx="15">
                  <c:v>37.932120791302616</c:v>
                </c:pt>
                <c:pt idx="16">
                  <c:v>42.886662248040864</c:v>
                </c:pt>
                <c:pt idx="17">
                  <c:v>34.177518028640762</c:v>
                </c:pt>
              </c:numCache>
            </c:numRef>
          </c:val>
        </c:ser>
        <c:ser>
          <c:idx val="2"/>
          <c:order val="2"/>
          <c:tx>
            <c:strRef>
              <c:f>'FIGURE 2.3'!$D$27</c:f>
              <c:strCache>
                <c:ptCount val="1"/>
                <c:pt idx="0">
                  <c:v>blood</c:v>
                </c:pt>
              </c:strCache>
            </c:strRef>
          </c:tx>
          <c:spPr>
            <a:solidFill>
              <a:schemeClr val="accent3"/>
            </a:solidFill>
            <a:ln>
              <a:noFill/>
            </a:ln>
            <a:effectLst/>
          </c:spPr>
          <c:invertIfNegative val="0"/>
          <c:cat>
            <c:strRef>
              <c:f>'FIGURE 2.3'!$A$28:$A$45</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2.3'!$D$28:$D$45</c:f>
              <c:numCache>
                <c:formatCode>0.00</c:formatCode>
                <c:ptCount val="18"/>
                <c:pt idx="0">
                  <c:v>1.6656450710231057</c:v>
                </c:pt>
                <c:pt idx="1">
                  <c:v>0</c:v>
                </c:pt>
                <c:pt idx="2">
                  <c:v>0.36979786848508606</c:v>
                </c:pt>
                <c:pt idx="3">
                  <c:v>0</c:v>
                </c:pt>
                <c:pt idx="4">
                  <c:v>0</c:v>
                </c:pt>
                <c:pt idx="5">
                  <c:v>0</c:v>
                </c:pt>
                <c:pt idx="6">
                  <c:v>0.64028684850813156</c:v>
                </c:pt>
                <c:pt idx="7">
                  <c:v>0.64912092798327869</c:v>
                </c:pt>
                <c:pt idx="8">
                  <c:v>0.91029083792271626</c:v>
                </c:pt>
                <c:pt idx="9">
                  <c:v>1.1727350820767966</c:v>
                </c:pt>
                <c:pt idx="10">
                  <c:v>2.5374431454145228</c:v>
                </c:pt>
                <c:pt idx="11">
                  <c:v>3.0868855382842399</c:v>
                </c:pt>
                <c:pt idx="12">
                  <c:v>7.8467179318904874</c:v>
                </c:pt>
                <c:pt idx="13">
                  <c:v>12.829645935534407</c:v>
                </c:pt>
                <c:pt idx="14">
                  <c:v>12.362467548522686</c:v>
                </c:pt>
                <c:pt idx="15">
                  <c:v>12.858346030950038</c:v>
                </c:pt>
                <c:pt idx="16">
                  <c:v>15.595149908378495</c:v>
                </c:pt>
                <c:pt idx="17">
                  <c:v>34.177518028640762</c:v>
                </c:pt>
              </c:numCache>
            </c:numRef>
          </c:val>
        </c:ser>
        <c:ser>
          <c:idx val="3"/>
          <c:order val="3"/>
          <c:tx>
            <c:strRef>
              <c:f>'FIGURE 2.3'!$E$27</c:f>
              <c:strCache>
                <c:ptCount val="1"/>
                <c:pt idx="0">
                  <c:v>wound</c:v>
                </c:pt>
              </c:strCache>
            </c:strRef>
          </c:tx>
          <c:spPr>
            <a:solidFill>
              <a:schemeClr val="accent4"/>
            </a:solidFill>
            <a:ln>
              <a:noFill/>
            </a:ln>
            <a:effectLst/>
          </c:spPr>
          <c:invertIfNegative val="0"/>
          <c:cat>
            <c:strRef>
              <c:f>'FIGURE 2.3'!$A$28:$A$45</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2.3'!$E$28:$E$45</c:f>
              <c:numCache>
                <c:formatCode>0.00</c:formatCode>
                <c:ptCount val="18"/>
                <c:pt idx="0">
                  <c:v>0.66625802840924231</c:v>
                </c:pt>
                <c:pt idx="1">
                  <c:v>0.34041973753638238</c:v>
                </c:pt>
                <c:pt idx="2">
                  <c:v>0</c:v>
                </c:pt>
                <c:pt idx="3">
                  <c:v>0.73245316877552136</c:v>
                </c:pt>
                <c:pt idx="4">
                  <c:v>1.1608233720177723</c:v>
                </c:pt>
                <c:pt idx="5">
                  <c:v>0</c:v>
                </c:pt>
                <c:pt idx="6">
                  <c:v>1.2805736970162631</c:v>
                </c:pt>
                <c:pt idx="7">
                  <c:v>1.6228023199581967</c:v>
                </c:pt>
                <c:pt idx="8">
                  <c:v>1.2137211172302884</c:v>
                </c:pt>
                <c:pt idx="9">
                  <c:v>1.4659188525959959</c:v>
                </c:pt>
                <c:pt idx="10">
                  <c:v>2.2202627522377076</c:v>
                </c:pt>
                <c:pt idx="11">
                  <c:v>4.8018219484421518</c:v>
                </c:pt>
                <c:pt idx="12">
                  <c:v>3.2100209721370181</c:v>
                </c:pt>
                <c:pt idx="13">
                  <c:v>4.3890893989986131</c:v>
                </c:pt>
                <c:pt idx="14">
                  <c:v>5.1155038131818014</c:v>
                </c:pt>
                <c:pt idx="15">
                  <c:v>5.7862557139275177</c:v>
                </c:pt>
                <c:pt idx="16">
                  <c:v>4.8734843463682793</c:v>
                </c:pt>
                <c:pt idx="17">
                  <c:v>9.1140048076375351</c:v>
                </c:pt>
              </c:numCache>
            </c:numRef>
          </c:val>
        </c:ser>
        <c:ser>
          <c:idx val="4"/>
          <c:order val="4"/>
          <c:tx>
            <c:strRef>
              <c:f>'FIGURE 2.3'!$F$27</c:f>
              <c:strCache>
                <c:ptCount val="1"/>
                <c:pt idx="0">
                  <c:v>other</c:v>
                </c:pt>
              </c:strCache>
            </c:strRef>
          </c:tx>
          <c:spPr>
            <a:solidFill>
              <a:schemeClr val="accent5"/>
            </a:solidFill>
            <a:ln>
              <a:noFill/>
            </a:ln>
            <a:effectLst/>
          </c:spPr>
          <c:invertIfNegative val="0"/>
          <c:cat>
            <c:strRef>
              <c:f>'FIGURE 2.3'!$A$28:$A$45</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2.3'!$F$28:$F$45</c:f>
              <c:numCache>
                <c:formatCode>0.00</c:formatCode>
                <c:ptCount val="18"/>
                <c:pt idx="0">
                  <c:v>8.6613543693201507</c:v>
                </c:pt>
                <c:pt idx="1">
                  <c:v>2.3829381627546766</c:v>
                </c:pt>
                <c:pt idx="2">
                  <c:v>4.4375744218210329</c:v>
                </c:pt>
                <c:pt idx="3">
                  <c:v>2.1973595063265643</c:v>
                </c:pt>
                <c:pt idx="4">
                  <c:v>2.6118525870399876</c:v>
                </c:pt>
                <c:pt idx="5">
                  <c:v>2.9829553928850547</c:v>
                </c:pt>
                <c:pt idx="6">
                  <c:v>3.2014342425406581</c:v>
                </c:pt>
                <c:pt idx="7">
                  <c:v>1.947362783949836</c:v>
                </c:pt>
                <c:pt idx="8">
                  <c:v>2.4274422344605768</c:v>
                </c:pt>
                <c:pt idx="9">
                  <c:v>3.2250214757111908</c:v>
                </c:pt>
                <c:pt idx="10">
                  <c:v>5.7092470771826767</c:v>
                </c:pt>
                <c:pt idx="11">
                  <c:v>7.8887074867263927</c:v>
                </c:pt>
                <c:pt idx="12">
                  <c:v>4.9933659566575832</c:v>
                </c:pt>
                <c:pt idx="13">
                  <c:v>6.752445229228635</c:v>
                </c:pt>
                <c:pt idx="14">
                  <c:v>8.9521316730681519</c:v>
                </c:pt>
                <c:pt idx="15">
                  <c:v>11.572511427855035</c:v>
                </c:pt>
                <c:pt idx="16">
                  <c:v>7.7975749541892476</c:v>
                </c:pt>
                <c:pt idx="17">
                  <c:v>14.810257812410997</c:v>
                </c:pt>
              </c:numCache>
            </c:numRef>
          </c:val>
        </c:ser>
        <c:dLbls>
          <c:showLegendKey val="0"/>
          <c:showVal val="0"/>
          <c:showCatName val="0"/>
          <c:showSerName val="0"/>
          <c:showPercent val="0"/>
          <c:showBubbleSize val="0"/>
        </c:dLbls>
        <c:gapWidth val="150"/>
        <c:overlap val="100"/>
        <c:axId val="319133872"/>
        <c:axId val="319133480"/>
      </c:barChart>
      <c:catAx>
        <c:axId val="31913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33480"/>
        <c:crosses val="autoZero"/>
        <c:auto val="1"/>
        <c:lblAlgn val="ctr"/>
        <c:lblOffset val="100"/>
        <c:noMultiLvlLbl val="0"/>
      </c:catAx>
      <c:valAx>
        <c:axId val="319133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 per 100 000 inhabitants</a:t>
                </a:r>
              </a:p>
            </c:rich>
          </c:tx>
          <c:layout>
            <c:manualLayout>
              <c:xMode val="edge"/>
              <c:yMode val="edge"/>
              <c:x val="1.6666666666666666E-2"/>
              <c:y val="0.171712962962962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33872"/>
        <c:crosses val="autoZero"/>
        <c:crossBetween val="between"/>
      </c:valAx>
      <c:spPr>
        <a:noFill/>
        <a:ln>
          <a:noFill/>
        </a:ln>
        <a:effectLst/>
      </c:spPr>
    </c:plotArea>
    <c:legend>
      <c:legendPos val="b"/>
      <c:layout>
        <c:manualLayout>
          <c:xMode val="edge"/>
          <c:yMode val="edge"/>
          <c:x val="0.20675556806264506"/>
          <c:y val="0.12928215207128665"/>
          <c:w val="0.58922747156605426"/>
          <c:h val="4.7330940301165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i="1"/>
              <a:t>K. pneumoniae</a:t>
            </a:r>
            <a:r>
              <a:rPr lang="en-US"/>
              <a:t>, women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'FIGURE 2.3'!$B$48</c:f>
              <c:strCache>
                <c:ptCount val="1"/>
                <c:pt idx="0">
                  <c:v>urine</c:v>
                </c:pt>
              </c:strCache>
            </c:strRef>
          </c:tx>
          <c:spPr>
            <a:solidFill>
              <a:schemeClr val="accent1"/>
            </a:solidFill>
            <a:ln>
              <a:noFill/>
            </a:ln>
            <a:effectLst/>
          </c:spPr>
          <c:invertIfNegative val="0"/>
          <c:cat>
            <c:strRef>
              <c:f>'FIGURE 2.3'!$A$49:$A$66</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2.3'!$B$49:$B$66</c:f>
              <c:numCache>
                <c:formatCode>0.00</c:formatCode>
                <c:ptCount val="18"/>
                <c:pt idx="0">
                  <c:v>3.1693153926605695</c:v>
                </c:pt>
                <c:pt idx="1">
                  <c:v>1.4395790670807855</c:v>
                </c:pt>
                <c:pt idx="2">
                  <c:v>0.39086318225168465</c:v>
                </c:pt>
                <c:pt idx="3">
                  <c:v>1.9671021830900028</c:v>
                </c:pt>
                <c:pt idx="4">
                  <c:v>2.7527481602466461</c:v>
                </c:pt>
                <c:pt idx="5">
                  <c:v>2.8079633841574707</c:v>
                </c:pt>
                <c:pt idx="6">
                  <c:v>1.683399659279909</c:v>
                </c:pt>
                <c:pt idx="7">
                  <c:v>1.3501699526427888</c:v>
                </c:pt>
                <c:pt idx="8">
                  <c:v>3.743577424980268</c:v>
                </c:pt>
                <c:pt idx="9">
                  <c:v>2.7300772611864916</c:v>
                </c:pt>
                <c:pt idx="10">
                  <c:v>2.2818695683354737</c:v>
                </c:pt>
                <c:pt idx="11">
                  <c:v>2.7801718146181433</c:v>
                </c:pt>
                <c:pt idx="12">
                  <c:v>3.9063887211903832</c:v>
                </c:pt>
                <c:pt idx="13">
                  <c:v>6.9318598179891664</c:v>
                </c:pt>
                <c:pt idx="14">
                  <c:v>6.5392600827216398</c:v>
                </c:pt>
                <c:pt idx="15">
                  <c:v>6.126768408154172</c:v>
                </c:pt>
                <c:pt idx="16">
                  <c:v>8.5513938772019848</c:v>
                </c:pt>
                <c:pt idx="17">
                  <c:v>18.967796238448908</c:v>
                </c:pt>
              </c:numCache>
            </c:numRef>
          </c:val>
        </c:ser>
        <c:ser>
          <c:idx val="1"/>
          <c:order val="1"/>
          <c:tx>
            <c:strRef>
              <c:f>'FIGURE 2.3'!$C$48</c:f>
              <c:strCache>
                <c:ptCount val="1"/>
                <c:pt idx="0">
                  <c:v>fecal/rectal</c:v>
                </c:pt>
              </c:strCache>
            </c:strRef>
          </c:tx>
          <c:spPr>
            <a:solidFill>
              <a:schemeClr val="accent2"/>
            </a:solidFill>
            <a:ln>
              <a:noFill/>
            </a:ln>
            <a:effectLst/>
          </c:spPr>
          <c:invertIfNegative val="0"/>
          <c:cat>
            <c:strRef>
              <c:f>'FIGURE 2.3'!$A$49:$A$66</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2.3'!$C$49:$C$66</c:f>
              <c:numCache>
                <c:formatCode>0.00</c:formatCode>
                <c:ptCount val="18"/>
                <c:pt idx="0">
                  <c:v>2.1128769284403801</c:v>
                </c:pt>
                <c:pt idx="1">
                  <c:v>0</c:v>
                </c:pt>
                <c:pt idx="2">
                  <c:v>0</c:v>
                </c:pt>
                <c:pt idx="3">
                  <c:v>1.5736817464720023</c:v>
                </c:pt>
                <c:pt idx="4">
                  <c:v>1.8351654401644308</c:v>
                </c:pt>
                <c:pt idx="5">
                  <c:v>2.1839715210113657</c:v>
                </c:pt>
                <c:pt idx="6">
                  <c:v>3.366799318559818</c:v>
                </c:pt>
                <c:pt idx="7">
                  <c:v>1.3501699526427888</c:v>
                </c:pt>
                <c:pt idx="8">
                  <c:v>2.807683068735201</c:v>
                </c:pt>
                <c:pt idx="9">
                  <c:v>0.91002575372883054</c:v>
                </c:pt>
                <c:pt idx="10">
                  <c:v>0.9779441007152031</c:v>
                </c:pt>
                <c:pt idx="11">
                  <c:v>2.7801718146181433</c:v>
                </c:pt>
                <c:pt idx="12">
                  <c:v>1.7756312369047198</c:v>
                </c:pt>
                <c:pt idx="13">
                  <c:v>2.9707970648524999</c:v>
                </c:pt>
                <c:pt idx="14">
                  <c:v>5.7218525723814349</c:v>
                </c:pt>
                <c:pt idx="15">
                  <c:v>2.7848947309791692</c:v>
                </c:pt>
                <c:pt idx="16">
                  <c:v>2.1378484693004962</c:v>
                </c:pt>
                <c:pt idx="17">
                  <c:v>1.1854872649030568</c:v>
                </c:pt>
              </c:numCache>
            </c:numRef>
          </c:val>
        </c:ser>
        <c:ser>
          <c:idx val="2"/>
          <c:order val="2"/>
          <c:tx>
            <c:strRef>
              <c:f>'FIGURE 2.3'!$D$48</c:f>
              <c:strCache>
                <c:ptCount val="1"/>
                <c:pt idx="0">
                  <c:v>blood</c:v>
                </c:pt>
              </c:strCache>
            </c:strRef>
          </c:tx>
          <c:spPr>
            <a:solidFill>
              <a:schemeClr val="accent3"/>
            </a:solidFill>
            <a:ln>
              <a:noFill/>
            </a:ln>
            <a:effectLst/>
          </c:spPr>
          <c:invertIfNegative val="0"/>
          <c:cat>
            <c:strRef>
              <c:f>'FIGURE 2.3'!$A$49:$A$66</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2.3'!$D$49:$D$66</c:f>
              <c:numCache>
                <c:formatCode>0.00</c:formatCode>
                <c:ptCount val="18"/>
                <c:pt idx="0">
                  <c:v>0.35214615474006333</c:v>
                </c:pt>
                <c:pt idx="1">
                  <c:v>0</c:v>
                </c:pt>
                <c:pt idx="2">
                  <c:v>0</c:v>
                </c:pt>
                <c:pt idx="3">
                  <c:v>0</c:v>
                </c:pt>
                <c:pt idx="4">
                  <c:v>0</c:v>
                </c:pt>
                <c:pt idx="5">
                  <c:v>0</c:v>
                </c:pt>
                <c:pt idx="6">
                  <c:v>0</c:v>
                </c:pt>
                <c:pt idx="7">
                  <c:v>0</c:v>
                </c:pt>
                <c:pt idx="8">
                  <c:v>0</c:v>
                </c:pt>
                <c:pt idx="9">
                  <c:v>0.60668383581922036</c:v>
                </c:pt>
                <c:pt idx="10">
                  <c:v>0.9779441007152031</c:v>
                </c:pt>
                <c:pt idx="11">
                  <c:v>0</c:v>
                </c:pt>
                <c:pt idx="12">
                  <c:v>0</c:v>
                </c:pt>
                <c:pt idx="13">
                  <c:v>1.3203542510455555</c:v>
                </c:pt>
                <c:pt idx="14">
                  <c:v>0</c:v>
                </c:pt>
                <c:pt idx="15">
                  <c:v>0.55697894619583388</c:v>
                </c:pt>
                <c:pt idx="16">
                  <c:v>1.4252323128669973</c:v>
                </c:pt>
                <c:pt idx="17">
                  <c:v>2.3709745298061136</c:v>
                </c:pt>
              </c:numCache>
            </c:numRef>
          </c:val>
        </c:ser>
        <c:ser>
          <c:idx val="3"/>
          <c:order val="3"/>
          <c:tx>
            <c:strRef>
              <c:f>'FIGURE 2.3'!$E$48</c:f>
              <c:strCache>
                <c:ptCount val="1"/>
                <c:pt idx="0">
                  <c:v>wound</c:v>
                </c:pt>
              </c:strCache>
            </c:strRef>
          </c:tx>
          <c:spPr>
            <a:solidFill>
              <a:schemeClr val="accent4"/>
            </a:solidFill>
            <a:ln>
              <a:noFill/>
            </a:ln>
            <a:effectLst/>
          </c:spPr>
          <c:invertIfNegative val="0"/>
          <c:cat>
            <c:strRef>
              <c:f>'FIGURE 2.3'!$A$49:$A$66</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2.3'!$E$49:$E$66</c:f>
              <c:numCache>
                <c:formatCode>0.00</c:formatCode>
                <c:ptCount val="18"/>
                <c:pt idx="0">
                  <c:v>0</c:v>
                </c:pt>
                <c:pt idx="1">
                  <c:v>0</c:v>
                </c:pt>
                <c:pt idx="2">
                  <c:v>0</c:v>
                </c:pt>
                <c:pt idx="3">
                  <c:v>0</c:v>
                </c:pt>
                <c:pt idx="4">
                  <c:v>0.30586090669407179</c:v>
                </c:pt>
                <c:pt idx="5">
                  <c:v>0.62399186314610455</c:v>
                </c:pt>
                <c:pt idx="6">
                  <c:v>0</c:v>
                </c:pt>
                <c:pt idx="7">
                  <c:v>0</c:v>
                </c:pt>
                <c:pt idx="8">
                  <c:v>0.31196478541502232</c:v>
                </c:pt>
                <c:pt idx="9">
                  <c:v>0.30334191790961018</c:v>
                </c:pt>
                <c:pt idx="10">
                  <c:v>0.32598136690506774</c:v>
                </c:pt>
                <c:pt idx="11">
                  <c:v>0.69504295365453583</c:v>
                </c:pt>
                <c:pt idx="12">
                  <c:v>0</c:v>
                </c:pt>
                <c:pt idx="13">
                  <c:v>0.99026568828416672</c:v>
                </c:pt>
                <c:pt idx="14">
                  <c:v>0.40870375517010249</c:v>
                </c:pt>
                <c:pt idx="15">
                  <c:v>0.55697894619583388</c:v>
                </c:pt>
                <c:pt idx="16">
                  <c:v>0.71261615643349863</c:v>
                </c:pt>
                <c:pt idx="17">
                  <c:v>0</c:v>
                </c:pt>
              </c:numCache>
            </c:numRef>
          </c:val>
        </c:ser>
        <c:ser>
          <c:idx val="4"/>
          <c:order val="4"/>
          <c:tx>
            <c:strRef>
              <c:f>'FIGURE 2.3'!$F$48</c:f>
              <c:strCache>
                <c:ptCount val="1"/>
                <c:pt idx="0">
                  <c:v>other</c:v>
                </c:pt>
              </c:strCache>
            </c:strRef>
          </c:tx>
          <c:spPr>
            <a:solidFill>
              <a:schemeClr val="accent5"/>
            </a:solidFill>
            <a:ln>
              <a:noFill/>
            </a:ln>
            <a:effectLst/>
          </c:spPr>
          <c:invertIfNegative val="0"/>
          <c:cat>
            <c:strRef>
              <c:f>'FIGURE 2.3'!$A$49:$A$66</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2.3'!$F$49:$F$66</c:f>
              <c:numCache>
                <c:formatCode>0.00</c:formatCode>
                <c:ptCount val="18"/>
                <c:pt idx="0">
                  <c:v>0.70429230948012667</c:v>
                </c:pt>
                <c:pt idx="1">
                  <c:v>0</c:v>
                </c:pt>
                <c:pt idx="2">
                  <c:v>0.39086318225168465</c:v>
                </c:pt>
                <c:pt idx="3">
                  <c:v>0.78684087323600116</c:v>
                </c:pt>
                <c:pt idx="4">
                  <c:v>1.2234436267762872</c:v>
                </c:pt>
                <c:pt idx="5">
                  <c:v>1.2479837262922091</c:v>
                </c:pt>
                <c:pt idx="6">
                  <c:v>0.67335986371196366</c:v>
                </c:pt>
                <c:pt idx="7">
                  <c:v>0.67508497632139441</c:v>
                </c:pt>
                <c:pt idx="8">
                  <c:v>1.5598239270751115</c:v>
                </c:pt>
                <c:pt idx="9">
                  <c:v>0</c:v>
                </c:pt>
                <c:pt idx="10">
                  <c:v>1.9558882014304062</c:v>
                </c:pt>
                <c:pt idx="11">
                  <c:v>1.0425644304818038</c:v>
                </c:pt>
                <c:pt idx="12">
                  <c:v>0.35512624738094395</c:v>
                </c:pt>
                <c:pt idx="13">
                  <c:v>0.66017712552277774</c:v>
                </c:pt>
                <c:pt idx="14">
                  <c:v>0.81740751034020498</c:v>
                </c:pt>
                <c:pt idx="15">
                  <c:v>1.1139578923916678</c:v>
                </c:pt>
                <c:pt idx="16">
                  <c:v>0.71261615643349863</c:v>
                </c:pt>
                <c:pt idx="17">
                  <c:v>0.59274363245152839</c:v>
                </c:pt>
              </c:numCache>
            </c:numRef>
          </c:val>
        </c:ser>
        <c:dLbls>
          <c:showLegendKey val="0"/>
          <c:showVal val="0"/>
          <c:showCatName val="0"/>
          <c:showSerName val="0"/>
          <c:showPercent val="0"/>
          <c:showBubbleSize val="0"/>
        </c:dLbls>
        <c:gapWidth val="150"/>
        <c:overlap val="100"/>
        <c:axId val="319132304"/>
        <c:axId val="319131912"/>
      </c:barChart>
      <c:catAx>
        <c:axId val="31913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31912"/>
        <c:crosses val="autoZero"/>
        <c:auto val="1"/>
        <c:lblAlgn val="ctr"/>
        <c:lblOffset val="100"/>
        <c:noMultiLvlLbl val="0"/>
      </c:catAx>
      <c:valAx>
        <c:axId val="3191319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 per 100 000 inhabitants</a:t>
                </a:r>
              </a:p>
            </c:rich>
          </c:tx>
          <c:layout>
            <c:manualLayout>
              <c:xMode val="edge"/>
              <c:yMode val="edge"/>
              <c:x val="2.2222222222222223E-2"/>
              <c:y val="0.171712962962962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9132304"/>
        <c:crosses val="autoZero"/>
        <c:crossBetween val="between"/>
      </c:valAx>
      <c:spPr>
        <a:noFill/>
        <a:ln>
          <a:noFill/>
        </a:ln>
        <a:effectLst/>
      </c:spPr>
    </c:plotArea>
    <c:legend>
      <c:legendPos val="b"/>
      <c:layout>
        <c:manualLayout>
          <c:xMode val="edge"/>
          <c:yMode val="edge"/>
          <c:x val="0.32373025804150418"/>
          <c:y val="0.11059484586681698"/>
          <c:w val="0.58922747156605426"/>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i="1"/>
              <a:t>K. pneumoniae</a:t>
            </a:r>
            <a:r>
              <a:rPr lang="en-US"/>
              <a:t>, men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0"/>
          <c:order val="0"/>
          <c:tx>
            <c:strRef>
              <c:f>'FIGURE 2.3'!$B$69</c:f>
              <c:strCache>
                <c:ptCount val="1"/>
                <c:pt idx="0">
                  <c:v>urine</c:v>
                </c:pt>
              </c:strCache>
            </c:strRef>
          </c:tx>
          <c:spPr>
            <a:solidFill>
              <a:schemeClr val="accent1"/>
            </a:solidFill>
            <a:ln>
              <a:noFill/>
            </a:ln>
            <a:effectLst/>
          </c:spPr>
          <c:invertIfNegative val="0"/>
          <c:cat>
            <c:strRef>
              <c:f>'FIGURE 2.3'!$A$70:$A$87</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2.3'!$B$70:$B$87</c:f>
              <c:numCache>
                <c:formatCode>0.00</c:formatCode>
                <c:ptCount val="18"/>
                <c:pt idx="0">
                  <c:v>1.6656450710231057</c:v>
                </c:pt>
                <c:pt idx="1">
                  <c:v>0.34041973753638238</c:v>
                </c:pt>
                <c:pt idx="2">
                  <c:v>0.73959573697017211</c:v>
                </c:pt>
                <c:pt idx="3">
                  <c:v>0</c:v>
                </c:pt>
                <c:pt idx="4">
                  <c:v>0.58041168600888615</c:v>
                </c:pt>
                <c:pt idx="5">
                  <c:v>0.29829553928850544</c:v>
                </c:pt>
                <c:pt idx="6">
                  <c:v>0</c:v>
                </c:pt>
                <c:pt idx="7">
                  <c:v>0.97368139197491799</c:v>
                </c:pt>
                <c:pt idx="8">
                  <c:v>0.3034302793075721</c:v>
                </c:pt>
                <c:pt idx="9">
                  <c:v>1.1727350820767966</c:v>
                </c:pt>
                <c:pt idx="10">
                  <c:v>1.9030823590608923</c:v>
                </c:pt>
                <c:pt idx="11">
                  <c:v>2.0579236921894934</c:v>
                </c:pt>
                <c:pt idx="12">
                  <c:v>3.2100209721370181</c:v>
                </c:pt>
                <c:pt idx="13">
                  <c:v>5.0643339219214756</c:v>
                </c:pt>
                <c:pt idx="14">
                  <c:v>6.3943797664772513</c:v>
                </c:pt>
                <c:pt idx="15">
                  <c:v>5.7862557139275177</c:v>
                </c:pt>
                <c:pt idx="16">
                  <c:v>14.62045303910484</c:v>
                </c:pt>
                <c:pt idx="17">
                  <c:v>25.063513221003223</c:v>
                </c:pt>
              </c:numCache>
            </c:numRef>
          </c:val>
        </c:ser>
        <c:ser>
          <c:idx val="1"/>
          <c:order val="1"/>
          <c:tx>
            <c:strRef>
              <c:f>'FIGURE 2.3'!$C$69</c:f>
              <c:strCache>
                <c:ptCount val="1"/>
                <c:pt idx="0">
                  <c:v>fecal/rectal</c:v>
                </c:pt>
              </c:strCache>
            </c:strRef>
          </c:tx>
          <c:spPr>
            <a:solidFill>
              <a:schemeClr val="accent2"/>
            </a:solidFill>
            <a:ln>
              <a:noFill/>
            </a:ln>
            <a:effectLst/>
          </c:spPr>
          <c:invertIfNegative val="0"/>
          <c:cat>
            <c:strRef>
              <c:f>'FIGURE 2.3'!$A$70:$A$87</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2.3'!$C$70:$C$87</c:f>
              <c:numCache>
                <c:formatCode>0.00</c:formatCode>
                <c:ptCount val="18"/>
                <c:pt idx="0">
                  <c:v>4.6638061988646964</c:v>
                </c:pt>
                <c:pt idx="1">
                  <c:v>1.7020986876819117</c:v>
                </c:pt>
                <c:pt idx="2">
                  <c:v>0</c:v>
                </c:pt>
                <c:pt idx="3">
                  <c:v>0.73245316877552136</c:v>
                </c:pt>
                <c:pt idx="4">
                  <c:v>2.0314409010311016</c:v>
                </c:pt>
                <c:pt idx="5">
                  <c:v>2.0880687750195381</c:v>
                </c:pt>
                <c:pt idx="6">
                  <c:v>0.64028684850813156</c:v>
                </c:pt>
                <c:pt idx="7">
                  <c:v>2.9210441759247541</c:v>
                </c:pt>
                <c:pt idx="8">
                  <c:v>1.5171513965378605</c:v>
                </c:pt>
                <c:pt idx="9">
                  <c:v>2.9318377051919917</c:v>
                </c:pt>
                <c:pt idx="10">
                  <c:v>0.63436078635363069</c:v>
                </c:pt>
                <c:pt idx="11">
                  <c:v>2.7438982562526579</c:v>
                </c:pt>
                <c:pt idx="12">
                  <c:v>2.8533519752329051</c:v>
                </c:pt>
                <c:pt idx="13">
                  <c:v>4.0514671375371805</c:v>
                </c:pt>
                <c:pt idx="14">
                  <c:v>6.3943797664772513</c:v>
                </c:pt>
                <c:pt idx="15">
                  <c:v>6.4291730154750191</c:v>
                </c:pt>
                <c:pt idx="16">
                  <c:v>3.8987874770946238</c:v>
                </c:pt>
                <c:pt idx="17">
                  <c:v>3.4177518028640756</c:v>
                </c:pt>
              </c:numCache>
            </c:numRef>
          </c:val>
        </c:ser>
        <c:ser>
          <c:idx val="2"/>
          <c:order val="2"/>
          <c:tx>
            <c:strRef>
              <c:f>'FIGURE 2.3'!$D$69</c:f>
              <c:strCache>
                <c:ptCount val="1"/>
                <c:pt idx="0">
                  <c:v>blood</c:v>
                </c:pt>
              </c:strCache>
            </c:strRef>
          </c:tx>
          <c:spPr>
            <a:solidFill>
              <a:schemeClr val="accent3"/>
            </a:solidFill>
            <a:ln>
              <a:noFill/>
            </a:ln>
            <a:effectLst/>
          </c:spPr>
          <c:invertIfNegative val="0"/>
          <c:cat>
            <c:strRef>
              <c:f>'FIGURE 2.3'!$A$70:$A$87</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2.3'!$D$70:$D$87</c:f>
              <c:numCache>
                <c:formatCode>0.00</c:formatCode>
                <c:ptCount val="18"/>
                <c:pt idx="0">
                  <c:v>0</c:v>
                </c:pt>
                <c:pt idx="1">
                  <c:v>0</c:v>
                </c:pt>
                <c:pt idx="2">
                  <c:v>0</c:v>
                </c:pt>
                <c:pt idx="3">
                  <c:v>0</c:v>
                </c:pt>
                <c:pt idx="4">
                  <c:v>0</c:v>
                </c:pt>
                <c:pt idx="5">
                  <c:v>0</c:v>
                </c:pt>
                <c:pt idx="6">
                  <c:v>0</c:v>
                </c:pt>
                <c:pt idx="7">
                  <c:v>0</c:v>
                </c:pt>
                <c:pt idx="8">
                  <c:v>0</c:v>
                </c:pt>
                <c:pt idx="9">
                  <c:v>0.29318377051919914</c:v>
                </c:pt>
                <c:pt idx="10">
                  <c:v>0</c:v>
                </c:pt>
                <c:pt idx="11">
                  <c:v>0.34298728203158224</c:v>
                </c:pt>
                <c:pt idx="12">
                  <c:v>0.71333799380822627</c:v>
                </c:pt>
                <c:pt idx="13">
                  <c:v>1.6881113073071587</c:v>
                </c:pt>
                <c:pt idx="14">
                  <c:v>1.2788759532954503</c:v>
                </c:pt>
                <c:pt idx="15">
                  <c:v>0.64291730154750193</c:v>
                </c:pt>
                <c:pt idx="16">
                  <c:v>0</c:v>
                </c:pt>
                <c:pt idx="17">
                  <c:v>4.5570024038187675</c:v>
                </c:pt>
              </c:numCache>
            </c:numRef>
          </c:val>
        </c:ser>
        <c:ser>
          <c:idx val="3"/>
          <c:order val="3"/>
          <c:tx>
            <c:strRef>
              <c:f>'FIGURE 2.3'!$E$69</c:f>
              <c:strCache>
                <c:ptCount val="1"/>
                <c:pt idx="0">
                  <c:v>wound</c:v>
                </c:pt>
              </c:strCache>
            </c:strRef>
          </c:tx>
          <c:spPr>
            <a:solidFill>
              <a:schemeClr val="accent4"/>
            </a:solidFill>
            <a:ln>
              <a:noFill/>
            </a:ln>
            <a:effectLst/>
          </c:spPr>
          <c:invertIfNegative val="0"/>
          <c:cat>
            <c:strRef>
              <c:f>'FIGURE 2.3'!$A$70:$A$87</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2.3'!$E$70:$E$87</c:f>
              <c:numCache>
                <c:formatCode>0.00</c:formatCode>
                <c:ptCount val="18"/>
                <c:pt idx="0">
                  <c:v>0.33312901420462115</c:v>
                </c:pt>
                <c:pt idx="1">
                  <c:v>0</c:v>
                </c:pt>
                <c:pt idx="2">
                  <c:v>0</c:v>
                </c:pt>
                <c:pt idx="3">
                  <c:v>0</c:v>
                </c:pt>
                <c:pt idx="4">
                  <c:v>0.29020584300444308</c:v>
                </c:pt>
                <c:pt idx="5">
                  <c:v>0</c:v>
                </c:pt>
                <c:pt idx="6">
                  <c:v>0.32014342425406578</c:v>
                </c:pt>
                <c:pt idx="7">
                  <c:v>0.32456046399163935</c:v>
                </c:pt>
                <c:pt idx="8">
                  <c:v>0.60686055861514421</c:v>
                </c:pt>
                <c:pt idx="9">
                  <c:v>0</c:v>
                </c:pt>
                <c:pt idx="10">
                  <c:v>0.63436078635363069</c:v>
                </c:pt>
                <c:pt idx="11">
                  <c:v>0</c:v>
                </c:pt>
                <c:pt idx="12">
                  <c:v>1.0700069907123393</c:v>
                </c:pt>
                <c:pt idx="13">
                  <c:v>0.33762226146143171</c:v>
                </c:pt>
                <c:pt idx="14">
                  <c:v>0</c:v>
                </c:pt>
                <c:pt idx="15">
                  <c:v>1.2858346030950039</c:v>
                </c:pt>
                <c:pt idx="16">
                  <c:v>1.9493937385473119</c:v>
                </c:pt>
                <c:pt idx="17">
                  <c:v>2.2785012019093838</c:v>
                </c:pt>
              </c:numCache>
            </c:numRef>
          </c:val>
        </c:ser>
        <c:ser>
          <c:idx val="4"/>
          <c:order val="4"/>
          <c:tx>
            <c:strRef>
              <c:f>'FIGURE 2.3'!$F$69</c:f>
              <c:strCache>
                <c:ptCount val="1"/>
                <c:pt idx="0">
                  <c:v>other</c:v>
                </c:pt>
              </c:strCache>
            </c:strRef>
          </c:tx>
          <c:spPr>
            <a:solidFill>
              <a:schemeClr val="accent5"/>
            </a:solidFill>
            <a:ln>
              <a:noFill/>
            </a:ln>
            <a:effectLst/>
          </c:spPr>
          <c:invertIfNegative val="0"/>
          <c:cat>
            <c:strRef>
              <c:f>'FIGURE 2.3'!$A$70:$A$87</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&gt;85</c:v>
                </c:pt>
              </c:strCache>
            </c:strRef>
          </c:cat>
          <c:val>
            <c:numRef>
              <c:f>'FIGURE 2.3'!$F$70:$F$87</c:f>
              <c:numCache>
                <c:formatCode>0.00</c:formatCode>
                <c:ptCount val="18"/>
                <c:pt idx="0">
                  <c:v>0.66625802840924231</c:v>
                </c:pt>
                <c:pt idx="1">
                  <c:v>0</c:v>
                </c:pt>
                <c:pt idx="2">
                  <c:v>0.36979786848508606</c:v>
                </c:pt>
                <c:pt idx="3">
                  <c:v>0</c:v>
                </c:pt>
                <c:pt idx="4">
                  <c:v>0.58041168600888615</c:v>
                </c:pt>
                <c:pt idx="5">
                  <c:v>0.29829553928850544</c:v>
                </c:pt>
                <c:pt idx="6">
                  <c:v>0</c:v>
                </c:pt>
                <c:pt idx="7">
                  <c:v>0.64912092798327869</c:v>
                </c:pt>
                <c:pt idx="8">
                  <c:v>0.60686055861514421</c:v>
                </c:pt>
                <c:pt idx="9">
                  <c:v>0</c:v>
                </c:pt>
                <c:pt idx="10">
                  <c:v>1.5859019658840769</c:v>
                </c:pt>
                <c:pt idx="11">
                  <c:v>1.7149364101579112</c:v>
                </c:pt>
                <c:pt idx="12">
                  <c:v>1.0700069907123393</c:v>
                </c:pt>
                <c:pt idx="13">
                  <c:v>2.0257335687685902</c:v>
                </c:pt>
                <c:pt idx="14">
                  <c:v>1.2788759532954503</c:v>
                </c:pt>
                <c:pt idx="15">
                  <c:v>3.8575038092850118</c:v>
                </c:pt>
                <c:pt idx="16">
                  <c:v>0.97469686927365595</c:v>
                </c:pt>
                <c:pt idx="17">
                  <c:v>0</c:v>
                </c:pt>
              </c:numCache>
            </c:numRef>
          </c:val>
        </c:ser>
        <c:dLbls>
          <c:showLegendKey val="0"/>
          <c:showVal val="0"/>
          <c:showCatName val="0"/>
          <c:showSerName val="0"/>
          <c:showPercent val="0"/>
          <c:showBubbleSize val="0"/>
        </c:dLbls>
        <c:gapWidth val="150"/>
        <c:overlap val="100"/>
        <c:axId val="320571432"/>
        <c:axId val="320571824"/>
      </c:barChart>
      <c:catAx>
        <c:axId val="32057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71824"/>
        <c:crosses val="autoZero"/>
        <c:auto val="1"/>
        <c:lblAlgn val="ctr"/>
        <c:lblOffset val="100"/>
        <c:noMultiLvlLbl val="0"/>
      </c:catAx>
      <c:valAx>
        <c:axId val="32057182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 per 100 000 inhabitants</a:t>
                </a:r>
              </a:p>
            </c:rich>
          </c:tx>
          <c:layout>
            <c:manualLayout>
              <c:xMode val="edge"/>
              <c:yMode val="edge"/>
              <c:x val="2.2222222222222223E-2"/>
              <c:y val="0.1717129629629629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71432"/>
        <c:crosses val="autoZero"/>
        <c:crossBetween val="between"/>
      </c:valAx>
      <c:spPr>
        <a:noFill/>
        <a:ln>
          <a:noFill/>
        </a:ln>
        <a:effectLst/>
      </c:spPr>
    </c:plotArea>
    <c:legend>
      <c:legendPos val="b"/>
      <c:layout>
        <c:manualLayout>
          <c:xMode val="edge"/>
          <c:yMode val="edge"/>
          <c:x val="0.36766092781201587"/>
          <c:y val="0.11575171064781502"/>
          <c:w val="0.58922747156605426"/>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8381452318461"/>
          <c:y val="5.0925925925925923E-2"/>
          <c:w val="0.8411828521434821"/>
          <c:h val="0.68021580635753864"/>
        </c:manualLayout>
      </c:layout>
      <c:barChart>
        <c:barDir val="col"/>
        <c:grouping val="stacked"/>
        <c:varyColors val="0"/>
        <c:ser>
          <c:idx val="0"/>
          <c:order val="0"/>
          <c:tx>
            <c:strRef>
              <c:f>'FIGURE 2.4. Smittland ESBLcarba'!$A$4</c:f>
              <c:strCache>
                <c:ptCount val="1"/>
                <c:pt idx="0">
                  <c:v>Domestic</c:v>
                </c:pt>
              </c:strCache>
            </c:strRef>
          </c:tx>
          <c:spPr>
            <a:solidFill>
              <a:schemeClr val="accent1"/>
            </a:solidFill>
            <a:ln>
              <a:noFill/>
            </a:ln>
            <a:effectLst/>
          </c:spPr>
          <c:invertIfNegative val="0"/>
          <c:cat>
            <c:numRef>
              <c:f>'FIGURE 2.4. Smittland ESBLcarba'!$B$3:$I$3</c:f>
              <c:numCache>
                <c:formatCode>General</c:formatCode>
                <c:ptCount val="8"/>
                <c:pt idx="0">
                  <c:v>2007</c:v>
                </c:pt>
                <c:pt idx="1">
                  <c:v>2008</c:v>
                </c:pt>
                <c:pt idx="2">
                  <c:v>2009</c:v>
                </c:pt>
                <c:pt idx="3">
                  <c:v>2010</c:v>
                </c:pt>
                <c:pt idx="4">
                  <c:v>2011</c:v>
                </c:pt>
                <c:pt idx="5">
                  <c:v>2012</c:v>
                </c:pt>
                <c:pt idx="6">
                  <c:v>2013</c:v>
                </c:pt>
                <c:pt idx="7">
                  <c:v>2014</c:v>
                </c:pt>
              </c:numCache>
            </c:numRef>
          </c:cat>
          <c:val>
            <c:numRef>
              <c:f>'FIGURE 2.4. Smittland ESBLcarba'!$B$4:$I$4</c:f>
              <c:numCache>
                <c:formatCode>General</c:formatCode>
                <c:ptCount val="8"/>
                <c:pt idx="0">
                  <c:v>0</c:v>
                </c:pt>
                <c:pt idx="1">
                  <c:v>0</c:v>
                </c:pt>
                <c:pt idx="2">
                  <c:v>1</c:v>
                </c:pt>
                <c:pt idx="3">
                  <c:v>1</c:v>
                </c:pt>
                <c:pt idx="4">
                  <c:v>0</c:v>
                </c:pt>
                <c:pt idx="5">
                  <c:v>3</c:v>
                </c:pt>
                <c:pt idx="6">
                  <c:v>9</c:v>
                </c:pt>
                <c:pt idx="7">
                  <c:v>15</c:v>
                </c:pt>
              </c:numCache>
            </c:numRef>
          </c:val>
        </c:ser>
        <c:ser>
          <c:idx val="1"/>
          <c:order val="1"/>
          <c:tx>
            <c:strRef>
              <c:f>'FIGURE 2.4. Smittland ESBLcarba'!$A$5</c:f>
              <c:strCache>
                <c:ptCount val="1"/>
                <c:pt idx="0">
                  <c:v>Imported</c:v>
                </c:pt>
              </c:strCache>
            </c:strRef>
          </c:tx>
          <c:spPr>
            <a:solidFill>
              <a:schemeClr val="accent2"/>
            </a:solidFill>
            <a:ln>
              <a:noFill/>
            </a:ln>
            <a:effectLst/>
          </c:spPr>
          <c:invertIfNegative val="0"/>
          <c:cat>
            <c:numRef>
              <c:f>'FIGURE 2.4. Smittland ESBLcarba'!$B$3:$I$3</c:f>
              <c:numCache>
                <c:formatCode>General</c:formatCode>
                <c:ptCount val="8"/>
                <c:pt idx="0">
                  <c:v>2007</c:v>
                </c:pt>
                <c:pt idx="1">
                  <c:v>2008</c:v>
                </c:pt>
                <c:pt idx="2">
                  <c:v>2009</c:v>
                </c:pt>
                <c:pt idx="3">
                  <c:v>2010</c:v>
                </c:pt>
                <c:pt idx="4">
                  <c:v>2011</c:v>
                </c:pt>
                <c:pt idx="5">
                  <c:v>2012</c:v>
                </c:pt>
                <c:pt idx="6">
                  <c:v>2013</c:v>
                </c:pt>
                <c:pt idx="7">
                  <c:v>2014</c:v>
                </c:pt>
              </c:numCache>
            </c:numRef>
          </c:cat>
          <c:val>
            <c:numRef>
              <c:f>'FIGURE 2.4. Smittland ESBLcarba'!$B$5:$I$5</c:f>
              <c:numCache>
                <c:formatCode>General</c:formatCode>
                <c:ptCount val="8"/>
                <c:pt idx="0">
                  <c:v>2</c:v>
                </c:pt>
                <c:pt idx="1">
                  <c:v>2</c:v>
                </c:pt>
                <c:pt idx="2">
                  <c:v>3</c:v>
                </c:pt>
                <c:pt idx="3">
                  <c:v>7</c:v>
                </c:pt>
                <c:pt idx="4">
                  <c:v>14</c:v>
                </c:pt>
                <c:pt idx="5">
                  <c:v>18</c:v>
                </c:pt>
                <c:pt idx="6">
                  <c:v>29</c:v>
                </c:pt>
                <c:pt idx="7">
                  <c:v>31</c:v>
                </c:pt>
              </c:numCache>
            </c:numRef>
          </c:val>
        </c:ser>
        <c:ser>
          <c:idx val="2"/>
          <c:order val="2"/>
          <c:tx>
            <c:strRef>
              <c:f>'FIGURE 2.4. Smittland ESBLcarba'!$A$6</c:f>
              <c:strCache>
                <c:ptCount val="1"/>
                <c:pt idx="0">
                  <c:v>No data</c:v>
                </c:pt>
              </c:strCache>
            </c:strRef>
          </c:tx>
          <c:spPr>
            <a:solidFill>
              <a:schemeClr val="accent3"/>
            </a:solidFill>
            <a:ln>
              <a:noFill/>
            </a:ln>
            <a:effectLst/>
          </c:spPr>
          <c:invertIfNegative val="0"/>
          <c:cat>
            <c:numRef>
              <c:f>'FIGURE 2.4. Smittland ESBLcarba'!$B$3:$I$3</c:f>
              <c:numCache>
                <c:formatCode>General</c:formatCode>
                <c:ptCount val="8"/>
                <c:pt idx="0">
                  <c:v>2007</c:v>
                </c:pt>
                <c:pt idx="1">
                  <c:v>2008</c:v>
                </c:pt>
                <c:pt idx="2">
                  <c:v>2009</c:v>
                </c:pt>
                <c:pt idx="3">
                  <c:v>2010</c:v>
                </c:pt>
                <c:pt idx="4">
                  <c:v>2011</c:v>
                </c:pt>
                <c:pt idx="5">
                  <c:v>2012</c:v>
                </c:pt>
                <c:pt idx="6">
                  <c:v>2013</c:v>
                </c:pt>
                <c:pt idx="7">
                  <c:v>2014</c:v>
                </c:pt>
              </c:numCache>
            </c:numRef>
          </c:cat>
          <c:val>
            <c:numRef>
              <c:f>'FIGURE 2.4. Smittland ESBLcarba'!$B$6:$I$6</c:f>
              <c:numCache>
                <c:formatCode>General</c:formatCode>
                <c:ptCount val="8"/>
                <c:pt idx="0">
                  <c:v>0</c:v>
                </c:pt>
                <c:pt idx="1">
                  <c:v>0</c:v>
                </c:pt>
                <c:pt idx="2">
                  <c:v>0</c:v>
                </c:pt>
                <c:pt idx="3">
                  <c:v>1</c:v>
                </c:pt>
                <c:pt idx="4">
                  <c:v>2</c:v>
                </c:pt>
                <c:pt idx="5">
                  <c:v>0</c:v>
                </c:pt>
                <c:pt idx="6">
                  <c:v>1</c:v>
                </c:pt>
                <c:pt idx="7">
                  <c:v>0</c:v>
                </c:pt>
              </c:numCache>
            </c:numRef>
          </c:val>
        </c:ser>
        <c:dLbls>
          <c:showLegendKey val="0"/>
          <c:showVal val="0"/>
          <c:showCatName val="0"/>
          <c:showSerName val="0"/>
          <c:showPercent val="0"/>
          <c:showBubbleSize val="0"/>
        </c:dLbls>
        <c:gapWidth val="150"/>
        <c:overlap val="100"/>
        <c:axId val="320574568"/>
        <c:axId val="320574960"/>
      </c:barChart>
      <c:catAx>
        <c:axId val="32057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74960"/>
        <c:crosses val="autoZero"/>
        <c:auto val="1"/>
        <c:lblAlgn val="ctr"/>
        <c:lblOffset val="100"/>
        <c:noMultiLvlLbl val="0"/>
      </c:catAx>
      <c:valAx>
        <c:axId val="320574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a:t>
                </a:r>
              </a:p>
            </c:rich>
          </c:tx>
          <c:layout>
            <c:manualLayout>
              <c:xMode val="edge"/>
              <c:yMode val="edge"/>
              <c:x val="1.6666666666666666E-2"/>
              <c:y val="0.247341426071741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74568"/>
        <c:crosses val="autoZero"/>
        <c:crossBetween val="between"/>
      </c:valAx>
      <c:spPr>
        <a:noFill/>
        <a:ln>
          <a:noFill/>
        </a:ln>
        <a:effectLst/>
      </c:spPr>
    </c:plotArea>
    <c:legend>
      <c:legendPos val="b"/>
      <c:layout>
        <c:manualLayout>
          <c:xMode val="edge"/>
          <c:yMode val="edge"/>
          <c:x val="0.11010564304461942"/>
          <c:y val="0.84780037911927675"/>
          <c:w val="0.42423315835520559"/>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32953693288339"/>
          <c:y val="0.10728461792632216"/>
          <c:w val="0.85541256561679779"/>
          <c:h val="0.51610278252584973"/>
        </c:manualLayout>
      </c:layout>
      <c:barChart>
        <c:barDir val="col"/>
        <c:grouping val="clustered"/>
        <c:varyColors val="0"/>
        <c:ser>
          <c:idx val="0"/>
          <c:order val="0"/>
          <c:tx>
            <c:strRef>
              <c:f>Blad3!$B$22</c:f>
              <c:strCache>
                <c:ptCount val="1"/>
                <c:pt idx="0">
                  <c:v>2000</c:v>
                </c:pt>
              </c:strCache>
            </c:strRef>
          </c:tx>
          <c:spPr>
            <a:solidFill>
              <a:srgbClr val="4F81BD"/>
            </a:solidFill>
            <a:ln w="25400">
              <a:noFill/>
            </a:ln>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Blad3!$B$23:$B$36</c:f>
              <c:numCache>
                <c:formatCode>General</c:formatCode>
                <c:ptCount val="14"/>
                <c:pt idx="0" formatCode="0.0">
                  <c:v>0</c:v>
                </c:pt>
                <c:pt idx="2" formatCode="0.0">
                  <c:v>17.634407825557599</c:v>
                </c:pt>
                <c:pt idx="3" formatCode="0.0">
                  <c:v>156.03335174271001</c:v>
                </c:pt>
                <c:pt idx="4" formatCode="0.0">
                  <c:v>35.690756769847198</c:v>
                </c:pt>
                <c:pt idx="5" formatCode="0.0">
                  <c:v>2</c:v>
                </c:pt>
                <c:pt idx="6" formatCode="0.0">
                  <c:v>28.707569188074199</c:v>
                </c:pt>
                <c:pt idx="7" formatCode="0.0">
                  <c:v>30.830703771605201</c:v>
                </c:pt>
                <c:pt idx="8" formatCode="0.0">
                  <c:v>6.4423039813231</c:v>
                </c:pt>
                <c:pt idx="9" formatCode="0.0">
                  <c:v>22.802199104297699</c:v>
                </c:pt>
                <c:pt idx="10" formatCode="0.0">
                  <c:v>10.1432884504142</c:v>
                </c:pt>
                <c:pt idx="11" formatCode="0.0">
                  <c:v>47.572140195043097</c:v>
                </c:pt>
                <c:pt idx="12" formatCode="0.0">
                  <c:v>5.0286488878878002</c:v>
                </c:pt>
                <c:pt idx="13" formatCode="0.0">
                  <c:v>19.074356655463799</c:v>
                </c:pt>
              </c:numCache>
            </c:numRef>
          </c:val>
        </c:ser>
        <c:ser>
          <c:idx val="1"/>
          <c:order val="1"/>
          <c:tx>
            <c:strRef>
              <c:f>Blad3!$C$22</c:f>
              <c:strCache>
                <c:ptCount val="1"/>
                <c:pt idx="0">
                  <c:v>2005</c:v>
                </c:pt>
              </c:strCache>
            </c:strRef>
          </c:tx>
          <c:spPr>
            <a:solidFill>
              <a:srgbClr val="C0504D"/>
            </a:solidFill>
            <a:ln w="25400">
              <a:noFill/>
            </a:ln>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Blad3!$C$23:$C$36</c:f>
              <c:numCache>
                <c:formatCode>0.0</c:formatCode>
                <c:ptCount val="14"/>
                <c:pt idx="0">
                  <c:v>63.226413854818396</c:v>
                </c:pt>
                <c:pt idx="1">
                  <c:v>29.022486204129201</c:v>
                </c:pt>
                <c:pt idx="2">
                  <c:v>22.263153128839601</c:v>
                </c:pt>
                <c:pt idx="3">
                  <c:v>122.479523696228</c:v>
                </c:pt>
                <c:pt idx="4">
                  <c:v>40.541239355695502</c:v>
                </c:pt>
                <c:pt idx="5">
                  <c:v>7.7840360290618804</c:v>
                </c:pt>
                <c:pt idx="6">
                  <c:v>22.4662294127256</c:v>
                </c:pt>
                <c:pt idx="7">
                  <c:v>26.370065801154801</c:v>
                </c:pt>
                <c:pt idx="8">
                  <c:v>6.1817308580072901</c:v>
                </c:pt>
                <c:pt idx="9">
                  <c:v>18.370191863809701</c:v>
                </c:pt>
                <c:pt idx="10">
                  <c:v>14.133332563936801</c:v>
                </c:pt>
                <c:pt idx="11">
                  <c:v>41.024627493732403</c:v>
                </c:pt>
                <c:pt idx="12">
                  <c:v>10.343684971200901</c:v>
                </c:pt>
                <c:pt idx="13">
                  <c:v>22.945622607472899</c:v>
                </c:pt>
              </c:numCache>
            </c:numRef>
          </c:val>
        </c:ser>
        <c:ser>
          <c:idx val="2"/>
          <c:order val="2"/>
          <c:tx>
            <c:strRef>
              <c:f>Blad3!$D$22</c:f>
              <c:strCache>
                <c:ptCount val="1"/>
                <c:pt idx="0">
                  <c:v>2007</c:v>
                </c:pt>
              </c:strCache>
            </c:strRef>
          </c:tx>
          <c:spPr>
            <a:solidFill>
              <a:srgbClr val="9BBB59"/>
            </a:solidFill>
            <a:ln w="25400">
              <a:noFill/>
            </a:ln>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Blad3!$D$23:$D$36</c:f>
              <c:numCache>
                <c:formatCode>0.0</c:formatCode>
                <c:ptCount val="14"/>
                <c:pt idx="0">
                  <c:v>64.306427438620503</c:v>
                </c:pt>
                <c:pt idx="1">
                  <c:v>31.0316059340804</c:v>
                </c:pt>
                <c:pt idx="2">
                  <c:v>27.5805894643375</c:v>
                </c:pt>
                <c:pt idx="3">
                  <c:v>134.34494385487</c:v>
                </c:pt>
                <c:pt idx="4">
                  <c:v>42.207632243883801</c:v>
                </c:pt>
                <c:pt idx="5">
                  <c:v>8.5426099582180104</c:v>
                </c:pt>
                <c:pt idx="6">
                  <c:v>21.482001440319301</c:v>
                </c:pt>
                <c:pt idx="7">
                  <c:v>22.794704461862501</c:v>
                </c:pt>
                <c:pt idx="8">
                  <c:v>6.4435799407390801</c:v>
                </c:pt>
                <c:pt idx="9">
                  <c:v>18.361931414860798</c:v>
                </c:pt>
                <c:pt idx="10">
                  <c:v>16.272447929428498</c:v>
                </c:pt>
                <c:pt idx="11">
                  <c:v>35.681974073594098</c:v>
                </c:pt>
                <c:pt idx="12">
                  <c:v>13.484311920535101</c:v>
                </c:pt>
                <c:pt idx="13">
                  <c:v>22.505455513873901</c:v>
                </c:pt>
              </c:numCache>
            </c:numRef>
          </c:val>
        </c:ser>
        <c:ser>
          <c:idx val="3"/>
          <c:order val="3"/>
          <c:tx>
            <c:strRef>
              <c:f>Blad3!$E$22</c:f>
              <c:strCache>
                <c:ptCount val="1"/>
                <c:pt idx="0">
                  <c:v>2008</c:v>
                </c:pt>
              </c:strCache>
            </c:strRef>
          </c:tx>
          <c:spPr>
            <a:solidFill>
              <a:srgbClr val="8064A2"/>
            </a:solidFill>
            <a:ln w="25400">
              <a:noFill/>
            </a:ln>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Blad3!$E$23:$E$36</c:f>
              <c:numCache>
                <c:formatCode>0.0</c:formatCode>
                <c:ptCount val="14"/>
                <c:pt idx="0">
                  <c:v>58.269656287151101</c:v>
                </c:pt>
                <c:pt idx="1">
                  <c:v>30.5410246645759</c:v>
                </c:pt>
                <c:pt idx="2">
                  <c:v>32.166323439138701</c:v>
                </c:pt>
                <c:pt idx="3">
                  <c:v>130.03054472718799</c:v>
                </c:pt>
                <c:pt idx="4">
                  <c:v>42.284012494055503</c:v>
                </c:pt>
                <c:pt idx="5">
                  <c:v>8.2869002443338609</c:v>
                </c:pt>
                <c:pt idx="6">
                  <c:v>19.031513590383501</c:v>
                </c:pt>
                <c:pt idx="7">
                  <c:v>18.762862864966699</c:v>
                </c:pt>
                <c:pt idx="8">
                  <c:v>6.54551647856941</c:v>
                </c:pt>
                <c:pt idx="9">
                  <c:v>15.262345001762499</c:v>
                </c:pt>
                <c:pt idx="10">
                  <c:v>16.374953214808301</c:v>
                </c:pt>
                <c:pt idx="11">
                  <c:v>30.6460020862629</c:v>
                </c:pt>
                <c:pt idx="12">
                  <c:v>13.5757367993887</c:v>
                </c:pt>
                <c:pt idx="13">
                  <c:v>19.826793788080899</c:v>
                </c:pt>
              </c:numCache>
            </c:numRef>
          </c:val>
        </c:ser>
        <c:ser>
          <c:idx val="4"/>
          <c:order val="4"/>
          <c:tx>
            <c:strRef>
              <c:f>Blad3!$F$22</c:f>
              <c:strCache>
                <c:ptCount val="1"/>
                <c:pt idx="0">
                  <c:v>2009</c:v>
                </c:pt>
              </c:strCache>
            </c:strRef>
          </c:tx>
          <c:spPr>
            <a:solidFill>
              <a:srgbClr val="4BACC6"/>
            </a:solidFill>
            <a:ln w="25400">
              <a:noFill/>
            </a:ln>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Blad3!$F$23:$F$36</c:f>
              <c:numCache>
                <c:formatCode>0.0</c:formatCode>
                <c:ptCount val="14"/>
                <c:pt idx="0">
                  <c:v>51.745251123364298</c:v>
                </c:pt>
                <c:pt idx="1">
                  <c:v>26.9382727332932</c:v>
                </c:pt>
                <c:pt idx="2">
                  <c:v>32.796307225733898</c:v>
                </c:pt>
                <c:pt idx="3">
                  <c:v>118.617528059395</c:v>
                </c:pt>
                <c:pt idx="4">
                  <c:v>41.670434351693999</c:v>
                </c:pt>
                <c:pt idx="5">
                  <c:v>7.2303901312256302</c:v>
                </c:pt>
                <c:pt idx="6">
                  <c:v>15.202433530203701</c:v>
                </c:pt>
                <c:pt idx="7">
                  <c:v>14.910741786149501</c:v>
                </c:pt>
                <c:pt idx="8">
                  <c:v>6.5551777607300199</c:v>
                </c:pt>
                <c:pt idx="9">
                  <c:v>12.821472660867199</c:v>
                </c:pt>
                <c:pt idx="10">
                  <c:v>15.9180506089497</c:v>
                </c:pt>
                <c:pt idx="11">
                  <c:v>27.822422819714902</c:v>
                </c:pt>
                <c:pt idx="12">
                  <c:v>18.468624825754699</c:v>
                </c:pt>
                <c:pt idx="13">
                  <c:v>17.379966416557199</c:v>
                </c:pt>
              </c:numCache>
            </c:numRef>
          </c:val>
        </c:ser>
        <c:ser>
          <c:idx val="5"/>
          <c:order val="5"/>
          <c:tx>
            <c:strRef>
              <c:f>Blad3!$G$22</c:f>
              <c:strCache>
                <c:ptCount val="1"/>
                <c:pt idx="0">
                  <c:v>2010</c:v>
                </c:pt>
              </c:strCache>
            </c:strRef>
          </c:tx>
          <c:spPr>
            <a:solidFill>
              <a:srgbClr val="F79646"/>
            </a:solidFill>
            <a:ln w="25400">
              <a:noFill/>
            </a:ln>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Blad3!$G$23:$G$36</c:f>
              <c:numCache>
                <c:formatCode>0.0</c:formatCode>
                <c:ptCount val="14"/>
                <c:pt idx="0">
                  <c:v>51.5867042684892</c:v>
                </c:pt>
                <c:pt idx="1">
                  <c:v>26.8930041725005</c:v>
                </c:pt>
                <c:pt idx="2">
                  <c:v>33.019109311290102</c:v>
                </c:pt>
                <c:pt idx="3">
                  <c:v>118.38974927098501</c:v>
                </c:pt>
                <c:pt idx="4">
                  <c:v>41.320751525423901</c:v>
                </c:pt>
                <c:pt idx="5">
                  <c:v>6.7241342762766099</c:v>
                </c:pt>
                <c:pt idx="6">
                  <c:v>14.0969363907261</c:v>
                </c:pt>
                <c:pt idx="7">
                  <c:v>13.086731782540101</c:v>
                </c:pt>
                <c:pt idx="8">
                  <c:v>6.7822670764297497</c:v>
                </c:pt>
                <c:pt idx="9">
                  <c:v>12.8371782702805</c:v>
                </c:pt>
                <c:pt idx="10">
                  <c:v>15.8917732131337</c:v>
                </c:pt>
                <c:pt idx="11">
                  <c:v>27.143735328962102</c:v>
                </c:pt>
                <c:pt idx="12">
                  <c:v>21.3415894042855</c:v>
                </c:pt>
                <c:pt idx="13">
                  <c:v>15.663952589329099</c:v>
                </c:pt>
              </c:numCache>
            </c:numRef>
          </c:val>
        </c:ser>
        <c:ser>
          <c:idx val="6"/>
          <c:order val="6"/>
          <c:tx>
            <c:strRef>
              <c:f>Blad3!$H$22</c:f>
              <c:strCache>
                <c:ptCount val="1"/>
                <c:pt idx="0">
                  <c:v>2011</c:v>
                </c:pt>
              </c:strCache>
            </c:strRef>
          </c:tx>
          <c:spPr>
            <a:solidFill>
              <a:schemeClr val="accent1">
                <a:lumMod val="60000"/>
              </a:schemeClr>
            </a:solidFill>
            <a:ln>
              <a:noFill/>
            </a:ln>
            <a:effectLst/>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Blad3!$H$23:$H$36</c:f>
              <c:numCache>
                <c:formatCode>0.0</c:formatCode>
                <c:ptCount val="14"/>
                <c:pt idx="0">
                  <c:v>54.737737598467199</c:v>
                </c:pt>
                <c:pt idx="1">
                  <c:v>24.446422255901702</c:v>
                </c:pt>
                <c:pt idx="2">
                  <c:v>33.452993286651797</c:v>
                </c:pt>
                <c:pt idx="3">
                  <c:v>117.673279472193</c:v>
                </c:pt>
                <c:pt idx="4">
                  <c:v>40.298994112942701</c:v>
                </c:pt>
                <c:pt idx="5">
                  <c:v>6.0961789886326603</c:v>
                </c:pt>
                <c:pt idx="6">
                  <c:v>12.7826568120677</c:v>
                </c:pt>
                <c:pt idx="7">
                  <c:v>11.236494444839799</c:v>
                </c:pt>
                <c:pt idx="8">
                  <c:v>6.6903012775647204</c:v>
                </c:pt>
                <c:pt idx="9">
                  <c:v>11.8966775245683</c:v>
                </c:pt>
                <c:pt idx="10">
                  <c:v>16.035566619971</c:v>
                </c:pt>
                <c:pt idx="11">
                  <c:v>26.101871687003499</c:v>
                </c:pt>
                <c:pt idx="12">
                  <c:v>22.8138073425188</c:v>
                </c:pt>
                <c:pt idx="13">
                  <c:v>14.685993519245301</c:v>
                </c:pt>
              </c:numCache>
            </c:numRef>
          </c:val>
        </c:ser>
        <c:ser>
          <c:idx val="7"/>
          <c:order val="7"/>
          <c:tx>
            <c:strRef>
              <c:f>Blad3!$I$22</c:f>
              <c:strCache>
                <c:ptCount val="1"/>
                <c:pt idx="0">
                  <c:v>2012</c:v>
                </c:pt>
              </c:strCache>
            </c:strRef>
          </c:tx>
          <c:spPr>
            <a:solidFill>
              <a:schemeClr val="accent2">
                <a:lumMod val="60000"/>
              </a:schemeClr>
            </a:solidFill>
            <a:ln>
              <a:noFill/>
            </a:ln>
            <a:effectLst/>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Blad3!$I$23:$I$36</c:f>
              <c:numCache>
                <c:formatCode>0.0</c:formatCode>
                <c:ptCount val="14"/>
                <c:pt idx="0">
                  <c:v>51.957664648462902</c:v>
                </c:pt>
                <c:pt idx="1">
                  <c:v>22.713623692442798</c:v>
                </c:pt>
                <c:pt idx="2">
                  <c:v>32.752899838708899</c:v>
                </c:pt>
                <c:pt idx="3">
                  <c:v>115.701969501801</c:v>
                </c:pt>
                <c:pt idx="4">
                  <c:v>39.534507276553299</c:v>
                </c:pt>
                <c:pt idx="5">
                  <c:v>5.9745720038954504</c:v>
                </c:pt>
                <c:pt idx="6">
                  <c:v>11.5314427986086</c:v>
                </c:pt>
                <c:pt idx="7">
                  <c:v>9.69539236864847</c:v>
                </c:pt>
                <c:pt idx="8">
                  <c:v>6.6460997241864401</c:v>
                </c:pt>
                <c:pt idx="9">
                  <c:v>11.9487221938962</c:v>
                </c:pt>
                <c:pt idx="10">
                  <c:v>15.965234098802499</c:v>
                </c:pt>
                <c:pt idx="11">
                  <c:v>24.990258735370301</c:v>
                </c:pt>
                <c:pt idx="12">
                  <c:v>23.4984084434487</c:v>
                </c:pt>
                <c:pt idx="13">
                  <c:v>14.301283737861599</c:v>
                </c:pt>
              </c:numCache>
            </c:numRef>
          </c:val>
        </c:ser>
        <c:ser>
          <c:idx val="8"/>
          <c:order val="8"/>
          <c:tx>
            <c:strRef>
              <c:f>Blad3!$J$22</c:f>
              <c:strCache>
                <c:ptCount val="1"/>
                <c:pt idx="0">
                  <c:v>2013</c:v>
                </c:pt>
              </c:strCache>
            </c:strRef>
          </c:tx>
          <c:spPr>
            <a:solidFill>
              <a:schemeClr val="accent3">
                <a:lumMod val="60000"/>
              </a:schemeClr>
            </a:solidFill>
            <a:ln>
              <a:noFill/>
            </a:ln>
            <a:effectLst/>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Blad3!$J$23:$J$36</c:f>
              <c:numCache>
                <c:formatCode>0.0</c:formatCode>
                <c:ptCount val="14"/>
                <c:pt idx="0">
                  <c:v>44.407152738106198</c:v>
                </c:pt>
                <c:pt idx="1">
                  <c:v>20.104766765387598</c:v>
                </c:pt>
                <c:pt idx="2">
                  <c:v>33.650334929451397</c:v>
                </c:pt>
                <c:pt idx="3">
                  <c:v>101.052408184144</c:v>
                </c:pt>
                <c:pt idx="4">
                  <c:v>38.654890756939203</c:v>
                </c:pt>
                <c:pt idx="5">
                  <c:v>5.7893071845823298</c:v>
                </c:pt>
                <c:pt idx="6">
                  <c:v>10.380714811268801</c:v>
                </c:pt>
                <c:pt idx="7">
                  <c:v>8.3127762104494103</c:v>
                </c:pt>
                <c:pt idx="8">
                  <c:v>6.65191625732938</c:v>
                </c:pt>
                <c:pt idx="9">
                  <c:v>8.8571523352134705</c:v>
                </c:pt>
                <c:pt idx="10">
                  <c:v>15.578031273477</c:v>
                </c:pt>
                <c:pt idx="11">
                  <c:v>23.848843849549201</c:v>
                </c:pt>
                <c:pt idx="12">
                  <c:v>24.471077689965799</c:v>
                </c:pt>
                <c:pt idx="13">
                  <c:v>13.6775286202974</c:v>
                </c:pt>
              </c:numCache>
            </c:numRef>
          </c:val>
        </c:ser>
        <c:ser>
          <c:idx val="9"/>
          <c:order val="9"/>
          <c:tx>
            <c:strRef>
              <c:f>Blad3!$K$22</c:f>
              <c:strCache>
                <c:ptCount val="1"/>
                <c:pt idx="0">
                  <c:v>2014</c:v>
                </c:pt>
              </c:strCache>
            </c:strRef>
          </c:tx>
          <c:spPr>
            <a:solidFill>
              <a:schemeClr val="accent4">
                <a:lumMod val="60000"/>
              </a:schemeClr>
            </a:solidFill>
            <a:ln>
              <a:noFill/>
            </a:ln>
            <a:effectLst/>
          </c:spPr>
          <c:invertIfNegative val="0"/>
          <c:cat>
            <c:strRef>
              <c:f>Blad3!$A$23:$A$36</c:f>
              <c:strCache>
                <c:ptCount val="14"/>
                <c:pt idx="0">
                  <c:v> J01AA - Tetracyclines</c:v>
                </c:pt>
                <c:pt idx="1">
                  <c:v>J01CA- Penicillins with extended spectrum excl. J01CA08</c:v>
                </c:pt>
                <c:pt idx="2">
                  <c:v> J01CA08 - Pivmecillinam</c:v>
                </c:pt>
                <c:pt idx="3">
                  <c:v> J01CE - Betalactamase sensitive penicillins</c:v>
                </c:pt>
                <c:pt idx="4">
                  <c:v> J01CF - Betalactamase-resistant penicillins</c:v>
                </c:pt>
                <c:pt idx="5">
                  <c:v> J01CR - Combinations of penicillins</c:v>
                </c:pt>
                <c:pt idx="6">
                  <c:v>J01DB - J01DE - Cephalosporins</c:v>
                </c:pt>
                <c:pt idx="7">
                  <c:v> J01EA - Trimethoprim</c:v>
                </c:pt>
                <c:pt idx="8">
                  <c:v> J01EE - Trimethoprim with sulphonamides</c:v>
                </c:pt>
                <c:pt idx="9">
                  <c:v> J01FA - Macrolides</c:v>
                </c:pt>
                <c:pt idx="10">
                  <c:v> J01FF - Lincosamides</c:v>
                </c:pt>
                <c:pt idx="11">
                  <c:v> J01MA - Fluoroquinolones</c:v>
                </c:pt>
                <c:pt idx="12">
                  <c:v> J01XE - Nitrofurantoin</c:v>
                </c:pt>
                <c:pt idx="13">
                  <c:v> J01XX - Other antibacterials</c:v>
                </c:pt>
              </c:strCache>
            </c:strRef>
          </c:cat>
          <c:val>
            <c:numRef>
              <c:f>Blad3!$K$23:$K$36</c:f>
              <c:numCache>
                <c:formatCode>0.0</c:formatCode>
                <c:ptCount val="14"/>
                <c:pt idx="0">
                  <c:v>39.833739490779799</c:v>
                </c:pt>
                <c:pt idx="1">
                  <c:v>19.277824964665101</c:v>
                </c:pt>
                <c:pt idx="2">
                  <c:v>33.9791209082886</c:v>
                </c:pt>
                <c:pt idx="3">
                  <c:v>93.074407270024807</c:v>
                </c:pt>
                <c:pt idx="4">
                  <c:v>38.4645133409865</c:v>
                </c:pt>
                <c:pt idx="5">
                  <c:v>6.0919469678369804</c:v>
                </c:pt>
                <c:pt idx="6">
                  <c:v>9.7911178426155097</c:v>
                </c:pt>
                <c:pt idx="7">
                  <c:v>7.1954358298883196</c:v>
                </c:pt>
                <c:pt idx="8">
                  <c:v>6.7912829045593597</c:v>
                </c:pt>
                <c:pt idx="9">
                  <c:v>9.2090463898713306</c:v>
                </c:pt>
                <c:pt idx="10">
                  <c:v>14.9457783956311</c:v>
                </c:pt>
                <c:pt idx="11">
                  <c:v>23.283998613147901</c:v>
                </c:pt>
                <c:pt idx="12">
                  <c:v>25.141774938454301</c:v>
                </c:pt>
                <c:pt idx="13">
                  <c:v>13.5505280323289</c:v>
                </c:pt>
              </c:numCache>
            </c:numRef>
          </c:val>
        </c:ser>
        <c:dLbls>
          <c:showLegendKey val="0"/>
          <c:showVal val="0"/>
          <c:showCatName val="0"/>
          <c:showSerName val="0"/>
          <c:showPercent val="0"/>
          <c:showBubbleSize val="0"/>
        </c:dLbls>
        <c:gapWidth val="182"/>
        <c:axId val="307702912"/>
        <c:axId val="196221904"/>
      </c:barChart>
      <c:catAx>
        <c:axId val="30770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196221904"/>
        <c:crosses val="autoZero"/>
        <c:auto val="1"/>
        <c:lblAlgn val="ctr"/>
        <c:lblOffset val="100"/>
        <c:noMultiLvlLbl val="0"/>
      </c:catAx>
      <c:valAx>
        <c:axId val="196221904"/>
        <c:scaling>
          <c:orientation val="minMax"/>
          <c:max val="1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 /1000 inhabitants and year</a:t>
                </a:r>
              </a:p>
            </c:rich>
          </c:tx>
          <c:layout/>
          <c:overlay val="0"/>
          <c:spPr>
            <a:noFill/>
            <a:ln w="25400">
              <a:noFill/>
            </a:ln>
          </c:spPr>
        </c:title>
        <c:numFmt formatCode="0.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07702912"/>
        <c:crosses val="autoZero"/>
        <c:crossBetween val="between"/>
      </c:valAx>
      <c:spPr>
        <a:noFill/>
        <a:ln w="25400">
          <a:noFill/>
        </a:ln>
      </c:spPr>
    </c:plotArea>
    <c:legend>
      <c:legendPos val="t"/>
      <c:layout>
        <c:manualLayout>
          <c:xMode val="edge"/>
          <c:yMode val="edge"/>
          <c:x val="0.2380681172313823"/>
          <c:y val="0"/>
          <c:w val="0.52684650136830069"/>
          <c:h val="4.0949198594136205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98442446026396"/>
          <c:y val="3.864732695776929E-2"/>
          <c:w val="0.8432820053798783"/>
          <c:h val="0.50125002109419237"/>
        </c:manualLayout>
      </c:layout>
      <c:barChart>
        <c:barDir val="col"/>
        <c:grouping val="stacked"/>
        <c:varyColors val="0"/>
        <c:ser>
          <c:idx val="0"/>
          <c:order val="0"/>
          <c:tx>
            <c:strRef>
              <c:f>'FIGURE 2.5 ESBLcarba art enzym'!$C$3</c:f>
              <c:strCache>
                <c:ptCount val="1"/>
                <c:pt idx="0">
                  <c:v>NDM</c:v>
                </c:pt>
              </c:strCache>
            </c:strRef>
          </c:tx>
          <c:spPr>
            <a:solidFill>
              <a:schemeClr val="accent1"/>
            </a:solidFill>
            <a:ln>
              <a:noFill/>
            </a:ln>
            <a:effectLst/>
          </c:spPr>
          <c:invertIfNegative val="0"/>
          <c:cat>
            <c:multiLvlStrRef>
              <c:f>'FIGURE 2.5 ESBLcarba art enzym'!$A$4:$B$21</c:f>
              <c:multiLvlStrCache>
                <c:ptCount val="18"/>
                <c:lvl>
                  <c:pt idx="0">
                    <c:v>E. coli</c:v>
                  </c:pt>
                  <c:pt idx="1">
                    <c:v>K. pneumoniae</c:v>
                  </c:pt>
                  <c:pt idx="2">
                    <c:v>Other spp</c:v>
                  </c:pt>
                  <c:pt idx="3">
                    <c:v>E. coli</c:v>
                  </c:pt>
                  <c:pt idx="4">
                    <c:v>K. pneumoniae</c:v>
                  </c:pt>
                  <c:pt idx="5">
                    <c:v>Other spp</c:v>
                  </c:pt>
                  <c:pt idx="6">
                    <c:v>E. coli</c:v>
                  </c:pt>
                  <c:pt idx="7">
                    <c:v>K. pneumoniae</c:v>
                  </c:pt>
                  <c:pt idx="8">
                    <c:v>Other spp</c:v>
                  </c:pt>
                  <c:pt idx="9">
                    <c:v>E. coli</c:v>
                  </c:pt>
                  <c:pt idx="10">
                    <c:v>K. pneumoniae</c:v>
                  </c:pt>
                  <c:pt idx="11">
                    <c:v>Other spp</c:v>
                  </c:pt>
                  <c:pt idx="12">
                    <c:v>E. coli</c:v>
                  </c:pt>
                  <c:pt idx="13">
                    <c:v>K. pneumoniae</c:v>
                  </c:pt>
                  <c:pt idx="14">
                    <c:v>Other spp</c:v>
                  </c:pt>
                  <c:pt idx="15">
                    <c:v>E. coli</c:v>
                  </c:pt>
                  <c:pt idx="16">
                    <c:v>K. pneumoniae</c:v>
                  </c:pt>
                  <c:pt idx="17">
                    <c:v>Other spp</c:v>
                  </c:pt>
                </c:lvl>
                <c:lvl>
                  <c:pt idx="0">
                    <c:v>2009</c:v>
                  </c:pt>
                  <c:pt idx="3">
                    <c:v>2010</c:v>
                  </c:pt>
                  <c:pt idx="6">
                    <c:v>2011</c:v>
                  </c:pt>
                  <c:pt idx="9">
                    <c:v>2012</c:v>
                  </c:pt>
                  <c:pt idx="12">
                    <c:v>2013</c:v>
                  </c:pt>
                  <c:pt idx="15">
                    <c:v>2014</c:v>
                  </c:pt>
                </c:lvl>
              </c:multiLvlStrCache>
            </c:multiLvlStrRef>
          </c:cat>
          <c:val>
            <c:numRef>
              <c:f>'FIGURE 2.5 ESBLcarba art enzym'!$C$4:$C$21</c:f>
              <c:numCache>
                <c:formatCode>General</c:formatCode>
                <c:ptCount val="18"/>
                <c:pt idx="0">
                  <c:v>0</c:v>
                </c:pt>
                <c:pt idx="1">
                  <c:v>0</c:v>
                </c:pt>
                <c:pt idx="2">
                  <c:v>0</c:v>
                </c:pt>
                <c:pt idx="3">
                  <c:v>0</c:v>
                </c:pt>
                <c:pt idx="4">
                  <c:v>2</c:v>
                </c:pt>
                <c:pt idx="6">
                  <c:v>2</c:v>
                </c:pt>
                <c:pt idx="7">
                  <c:v>5</c:v>
                </c:pt>
                <c:pt idx="8">
                  <c:v>1</c:v>
                </c:pt>
                <c:pt idx="9">
                  <c:v>6</c:v>
                </c:pt>
                <c:pt idx="10">
                  <c:v>4</c:v>
                </c:pt>
                <c:pt idx="12">
                  <c:v>7</c:v>
                </c:pt>
                <c:pt idx="13">
                  <c:v>9</c:v>
                </c:pt>
                <c:pt idx="14">
                  <c:v>6</c:v>
                </c:pt>
                <c:pt idx="15">
                  <c:v>5</c:v>
                </c:pt>
                <c:pt idx="16">
                  <c:v>12</c:v>
                </c:pt>
                <c:pt idx="17">
                  <c:v>3</c:v>
                </c:pt>
              </c:numCache>
            </c:numRef>
          </c:val>
        </c:ser>
        <c:ser>
          <c:idx val="1"/>
          <c:order val="1"/>
          <c:tx>
            <c:strRef>
              <c:f>'FIGURE 2.5 ESBLcarba art enzym'!$D$3</c:f>
              <c:strCache>
                <c:ptCount val="1"/>
                <c:pt idx="0">
                  <c:v>OXA-48</c:v>
                </c:pt>
              </c:strCache>
            </c:strRef>
          </c:tx>
          <c:spPr>
            <a:solidFill>
              <a:schemeClr val="accent2"/>
            </a:solidFill>
            <a:ln>
              <a:noFill/>
            </a:ln>
            <a:effectLst/>
          </c:spPr>
          <c:invertIfNegative val="0"/>
          <c:cat>
            <c:multiLvlStrRef>
              <c:f>'FIGURE 2.5 ESBLcarba art enzym'!$A$4:$B$21</c:f>
              <c:multiLvlStrCache>
                <c:ptCount val="18"/>
                <c:lvl>
                  <c:pt idx="0">
                    <c:v>E. coli</c:v>
                  </c:pt>
                  <c:pt idx="1">
                    <c:v>K. pneumoniae</c:v>
                  </c:pt>
                  <c:pt idx="2">
                    <c:v>Other spp</c:v>
                  </c:pt>
                  <c:pt idx="3">
                    <c:v>E. coli</c:v>
                  </c:pt>
                  <c:pt idx="4">
                    <c:v>K. pneumoniae</c:v>
                  </c:pt>
                  <c:pt idx="5">
                    <c:v>Other spp</c:v>
                  </c:pt>
                  <c:pt idx="6">
                    <c:v>E. coli</c:v>
                  </c:pt>
                  <c:pt idx="7">
                    <c:v>K. pneumoniae</c:v>
                  </c:pt>
                  <c:pt idx="8">
                    <c:v>Other spp</c:v>
                  </c:pt>
                  <c:pt idx="9">
                    <c:v>E. coli</c:v>
                  </c:pt>
                  <c:pt idx="10">
                    <c:v>K. pneumoniae</c:v>
                  </c:pt>
                  <c:pt idx="11">
                    <c:v>Other spp</c:v>
                  </c:pt>
                  <c:pt idx="12">
                    <c:v>E. coli</c:v>
                  </c:pt>
                  <c:pt idx="13">
                    <c:v>K. pneumoniae</c:v>
                  </c:pt>
                  <c:pt idx="14">
                    <c:v>Other spp</c:v>
                  </c:pt>
                  <c:pt idx="15">
                    <c:v>E. coli</c:v>
                  </c:pt>
                  <c:pt idx="16">
                    <c:v>K. pneumoniae</c:v>
                  </c:pt>
                  <c:pt idx="17">
                    <c:v>Other spp</c:v>
                  </c:pt>
                </c:lvl>
                <c:lvl>
                  <c:pt idx="0">
                    <c:v>2009</c:v>
                  </c:pt>
                  <c:pt idx="3">
                    <c:v>2010</c:v>
                  </c:pt>
                  <c:pt idx="6">
                    <c:v>2011</c:v>
                  </c:pt>
                  <c:pt idx="9">
                    <c:v>2012</c:v>
                  </c:pt>
                  <c:pt idx="12">
                    <c:v>2013</c:v>
                  </c:pt>
                  <c:pt idx="15">
                    <c:v>2014</c:v>
                  </c:pt>
                </c:lvl>
              </c:multiLvlStrCache>
            </c:multiLvlStrRef>
          </c:cat>
          <c:val>
            <c:numRef>
              <c:f>'FIGURE 2.5 ESBLcarba art enzym'!$D$4:$D$21</c:f>
              <c:numCache>
                <c:formatCode>General</c:formatCode>
                <c:ptCount val="18"/>
                <c:pt idx="0">
                  <c:v>1</c:v>
                </c:pt>
                <c:pt idx="2">
                  <c:v>1</c:v>
                </c:pt>
                <c:pt idx="7">
                  <c:v>3</c:v>
                </c:pt>
                <c:pt idx="9">
                  <c:v>5</c:v>
                </c:pt>
                <c:pt idx="10">
                  <c:v>5</c:v>
                </c:pt>
                <c:pt idx="12">
                  <c:v>10</c:v>
                </c:pt>
                <c:pt idx="13">
                  <c:v>5</c:v>
                </c:pt>
                <c:pt idx="15">
                  <c:v>11</c:v>
                </c:pt>
                <c:pt idx="16">
                  <c:v>13</c:v>
                </c:pt>
                <c:pt idx="17">
                  <c:v>1</c:v>
                </c:pt>
              </c:numCache>
            </c:numRef>
          </c:val>
        </c:ser>
        <c:ser>
          <c:idx val="2"/>
          <c:order val="2"/>
          <c:tx>
            <c:strRef>
              <c:f>'FIGURE 2.5 ESBLcarba art enzym'!$E$3</c:f>
              <c:strCache>
                <c:ptCount val="1"/>
                <c:pt idx="0">
                  <c:v>KPC</c:v>
                </c:pt>
              </c:strCache>
            </c:strRef>
          </c:tx>
          <c:spPr>
            <a:solidFill>
              <a:schemeClr val="accent3"/>
            </a:solidFill>
            <a:ln>
              <a:noFill/>
            </a:ln>
            <a:effectLst/>
          </c:spPr>
          <c:invertIfNegative val="0"/>
          <c:cat>
            <c:multiLvlStrRef>
              <c:f>'FIGURE 2.5 ESBLcarba art enzym'!$A$4:$B$21</c:f>
              <c:multiLvlStrCache>
                <c:ptCount val="18"/>
                <c:lvl>
                  <c:pt idx="0">
                    <c:v>E. coli</c:v>
                  </c:pt>
                  <c:pt idx="1">
                    <c:v>K. pneumoniae</c:v>
                  </c:pt>
                  <c:pt idx="2">
                    <c:v>Other spp</c:v>
                  </c:pt>
                  <c:pt idx="3">
                    <c:v>E. coli</c:v>
                  </c:pt>
                  <c:pt idx="4">
                    <c:v>K. pneumoniae</c:v>
                  </c:pt>
                  <c:pt idx="5">
                    <c:v>Other spp</c:v>
                  </c:pt>
                  <c:pt idx="6">
                    <c:v>E. coli</c:v>
                  </c:pt>
                  <c:pt idx="7">
                    <c:v>K. pneumoniae</c:v>
                  </c:pt>
                  <c:pt idx="8">
                    <c:v>Other spp</c:v>
                  </c:pt>
                  <c:pt idx="9">
                    <c:v>E. coli</c:v>
                  </c:pt>
                  <c:pt idx="10">
                    <c:v>K. pneumoniae</c:v>
                  </c:pt>
                  <c:pt idx="11">
                    <c:v>Other spp</c:v>
                  </c:pt>
                  <c:pt idx="12">
                    <c:v>E. coli</c:v>
                  </c:pt>
                  <c:pt idx="13">
                    <c:v>K. pneumoniae</c:v>
                  </c:pt>
                  <c:pt idx="14">
                    <c:v>Other spp</c:v>
                  </c:pt>
                  <c:pt idx="15">
                    <c:v>E. coli</c:v>
                  </c:pt>
                  <c:pt idx="16">
                    <c:v>K. pneumoniae</c:v>
                  </c:pt>
                  <c:pt idx="17">
                    <c:v>Other spp</c:v>
                  </c:pt>
                </c:lvl>
                <c:lvl>
                  <c:pt idx="0">
                    <c:v>2009</c:v>
                  </c:pt>
                  <c:pt idx="3">
                    <c:v>2010</c:v>
                  </c:pt>
                  <c:pt idx="6">
                    <c:v>2011</c:v>
                  </c:pt>
                  <c:pt idx="9">
                    <c:v>2012</c:v>
                  </c:pt>
                  <c:pt idx="12">
                    <c:v>2013</c:v>
                  </c:pt>
                  <c:pt idx="15">
                    <c:v>2014</c:v>
                  </c:pt>
                </c:lvl>
              </c:multiLvlStrCache>
            </c:multiLvlStrRef>
          </c:cat>
          <c:val>
            <c:numRef>
              <c:f>'FIGURE 2.5 ESBLcarba art enzym'!$E$4:$E$21</c:f>
              <c:numCache>
                <c:formatCode>General</c:formatCode>
                <c:ptCount val="18"/>
                <c:pt idx="1">
                  <c:v>2</c:v>
                </c:pt>
                <c:pt idx="4">
                  <c:v>2</c:v>
                </c:pt>
                <c:pt idx="7">
                  <c:v>5</c:v>
                </c:pt>
                <c:pt idx="10">
                  <c:v>1</c:v>
                </c:pt>
                <c:pt idx="12">
                  <c:v>1</c:v>
                </c:pt>
                <c:pt idx="13">
                  <c:v>6</c:v>
                </c:pt>
                <c:pt idx="16">
                  <c:v>3</c:v>
                </c:pt>
              </c:numCache>
            </c:numRef>
          </c:val>
        </c:ser>
        <c:ser>
          <c:idx val="3"/>
          <c:order val="3"/>
          <c:tx>
            <c:strRef>
              <c:f>'FIGURE 2.5 ESBLcarba art enzym'!$F$3</c:f>
              <c:strCache>
                <c:ptCount val="1"/>
                <c:pt idx="0">
                  <c:v>VIM</c:v>
                </c:pt>
              </c:strCache>
            </c:strRef>
          </c:tx>
          <c:spPr>
            <a:solidFill>
              <a:schemeClr val="accent4"/>
            </a:solidFill>
            <a:ln>
              <a:noFill/>
            </a:ln>
            <a:effectLst/>
          </c:spPr>
          <c:invertIfNegative val="0"/>
          <c:cat>
            <c:multiLvlStrRef>
              <c:f>'FIGURE 2.5 ESBLcarba art enzym'!$A$4:$B$21</c:f>
              <c:multiLvlStrCache>
                <c:ptCount val="18"/>
                <c:lvl>
                  <c:pt idx="0">
                    <c:v>E. coli</c:v>
                  </c:pt>
                  <c:pt idx="1">
                    <c:v>K. pneumoniae</c:v>
                  </c:pt>
                  <c:pt idx="2">
                    <c:v>Other spp</c:v>
                  </c:pt>
                  <c:pt idx="3">
                    <c:v>E. coli</c:v>
                  </c:pt>
                  <c:pt idx="4">
                    <c:v>K. pneumoniae</c:v>
                  </c:pt>
                  <c:pt idx="5">
                    <c:v>Other spp</c:v>
                  </c:pt>
                  <c:pt idx="6">
                    <c:v>E. coli</c:v>
                  </c:pt>
                  <c:pt idx="7">
                    <c:v>K. pneumoniae</c:v>
                  </c:pt>
                  <c:pt idx="8">
                    <c:v>Other spp</c:v>
                  </c:pt>
                  <c:pt idx="9">
                    <c:v>E. coli</c:v>
                  </c:pt>
                  <c:pt idx="10">
                    <c:v>K. pneumoniae</c:v>
                  </c:pt>
                  <c:pt idx="11">
                    <c:v>Other spp</c:v>
                  </c:pt>
                  <c:pt idx="12">
                    <c:v>E. coli</c:v>
                  </c:pt>
                  <c:pt idx="13">
                    <c:v>K. pneumoniae</c:v>
                  </c:pt>
                  <c:pt idx="14">
                    <c:v>Other spp</c:v>
                  </c:pt>
                  <c:pt idx="15">
                    <c:v>E. coli</c:v>
                  </c:pt>
                  <c:pt idx="16">
                    <c:v>K. pneumoniae</c:v>
                  </c:pt>
                  <c:pt idx="17">
                    <c:v>Other spp</c:v>
                  </c:pt>
                </c:lvl>
                <c:lvl>
                  <c:pt idx="0">
                    <c:v>2009</c:v>
                  </c:pt>
                  <c:pt idx="3">
                    <c:v>2010</c:v>
                  </c:pt>
                  <c:pt idx="6">
                    <c:v>2011</c:v>
                  </c:pt>
                  <c:pt idx="9">
                    <c:v>2012</c:v>
                  </c:pt>
                  <c:pt idx="12">
                    <c:v>2013</c:v>
                  </c:pt>
                  <c:pt idx="15">
                    <c:v>2014</c:v>
                  </c:pt>
                </c:lvl>
              </c:multiLvlStrCache>
            </c:multiLvlStrRef>
          </c:cat>
          <c:val>
            <c:numRef>
              <c:f>'FIGURE 2.5 ESBLcarba art enzym'!$F$4:$F$21</c:f>
              <c:numCache>
                <c:formatCode>General</c:formatCode>
                <c:ptCount val="18"/>
                <c:pt idx="3">
                  <c:v>1</c:v>
                </c:pt>
                <c:pt idx="5">
                  <c:v>1</c:v>
                </c:pt>
                <c:pt idx="6">
                  <c:v>1</c:v>
                </c:pt>
                <c:pt idx="7">
                  <c:v>1</c:v>
                </c:pt>
                <c:pt idx="13">
                  <c:v>1</c:v>
                </c:pt>
                <c:pt idx="14">
                  <c:v>3</c:v>
                </c:pt>
                <c:pt idx="16">
                  <c:v>2</c:v>
                </c:pt>
                <c:pt idx="17">
                  <c:v>3</c:v>
                </c:pt>
              </c:numCache>
            </c:numRef>
          </c:val>
        </c:ser>
        <c:ser>
          <c:idx val="4"/>
          <c:order val="4"/>
          <c:tx>
            <c:strRef>
              <c:f>'FIGURE 2.5 ESBLcarba art enzym'!$G$3</c:f>
              <c:strCache>
                <c:ptCount val="1"/>
                <c:pt idx="0">
                  <c:v>IMP</c:v>
                </c:pt>
              </c:strCache>
            </c:strRef>
          </c:tx>
          <c:spPr>
            <a:solidFill>
              <a:schemeClr val="accent5"/>
            </a:solidFill>
            <a:ln>
              <a:noFill/>
            </a:ln>
            <a:effectLst/>
          </c:spPr>
          <c:invertIfNegative val="0"/>
          <c:cat>
            <c:multiLvlStrRef>
              <c:f>'FIGURE 2.5 ESBLcarba art enzym'!$A$4:$B$21</c:f>
              <c:multiLvlStrCache>
                <c:ptCount val="18"/>
                <c:lvl>
                  <c:pt idx="0">
                    <c:v>E. coli</c:v>
                  </c:pt>
                  <c:pt idx="1">
                    <c:v>K. pneumoniae</c:v>
                  </c:pt>
                  <c:pt idx="2">
                    <c:v>Other spp</c:v>
                  </c:pt>
                  <c:pt idx="3">
                    <c:v>E. coli</c:v>
                  </c:pt>
                  <c:pt idx="4">
                    <c:v>K. pneumoniae</c:v>
                  </c:pt>
                  <c:pt idx="5">
                    <c:v>Other spp</c:v>
                  </c:pt>
                  <c:pt idx="6">
                    <c:v>E. coli</c:v>
                  </c:pt>
                  <c:pt idx="7">
                    <c:v>K. pneumoniae</c:v>
                  </c:pt>
                  <c:pt idx="8">
                    <c:v>Other spp</c:v>
                  </c:pt>
                  <c:pt idx="9">
                    <c:v>E. coli</c:v>
                  </c:pt>
                  <c:pt idx="10">
                    <c:v>K. pneumoniae</c:v>
                  </c:pt>
                  <c:pt idx="11">
                    <c:v>Other spp</c:v>
                  </c:pt>
                  <c:pt idx="12">
                    <c:v>E. coli</c:v>
                  </c:pt>
                  <c:pt idx="13">
                    <c:v>K. pneumoniae</c:v>
                  </c:pt>
                  <c:pt idx="14">
                    <c:v>Other spp</c:v>
                  </c:pt>
                  <c:pt idx="15">
                    <c:v>E. coli</c:v>
                  </c:pt>
                  <c:pt idx="16">
                    <c:v>K. pneumoniae</c:v>
                  </c:pt>
                  <c:pt idx="17">
                    <c:v>Other spp</c:v>
                  </c:pt>
                </c:lvl>
                <c:lvl>
                  <c:pt idx="0">
                    <c:v>2009</c:v>
                  </c:pt>
                  <c:pt idx="3">
                    <c:v>2010</c:v>
                  </c:pt>
                  <c:pt idx="6">
                    <c:v>2011</c:v>
                  </c:pt>
                  <c:pt idx="9">
                    <c:v>2012</c:v>
                  </c:pt>
                  <c:pt idx="12">
                    <c:v>2013</c:v>
                  </c:pt>
                  <c:pt idx="15">
                    <c:v>2014</c:v>
                  </c:pt>
                </c:lvl>
              </c:multiLvlStrCache>
            </c:multiLvlStrRef>
          </c:cat>
          <c:val>
            <c:numRef>
              <c:f>'FIGURE 2.5 ESBLcarba art enzym'!$G$4:$G$21</c:f>
              <c:numCache>
                <c:formatCode>General</c:formatCode>
                <c:ptCount val="18"/>
                <c:pt idx="17">
                  <c:v>1</c:v>
                </c:pt>
              </c:numCache>
            </c:numRef>
          </c:val>
        </c:ser>
        <c:dLbls>
          <c:showLegendKey val="0"/>
          <c:showVal val="0"/>
          <c:showCatName val="0"/>
          <c:showSerName val="0"/>
          <c:showPercent val="0"/>
          <c:showBubbleSize val="0"/>
        </c:dLbls>
        <c:gapWidth val="150"/>
        <c:overlap val="100"/>
        <c:axId val="320576528"/>
        <c:axId val="316723440"/>
      </c:barChart>
      <c:catAx>
        <c:axId val="32057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6723440"/>
        <c:crosses val="autoZero"/>
        <c:auto val="1"/>
        <c:lblAlgn val="ctr"/>
        <c:lblOffset val="100"/>
        <c:noMultiLvlLbl val="0"/>
      </c:catAx>
      <c:valAx>
        <c:axId val="316723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a:t>
                </a:r>
              </a:p>
            </c:rich>
          </c:tx>
          <c:layout>
            <c:manualLayout>
              <c:xMode val="edge"/>
              <c:yMode val="edge"/>
              <c:x val="1.6577856719952634E-2"/>
              <c:y val="0.2013055437750830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20576528"/>
        <c:crosses val="autoZero"/>
        <c:crossBetween val="between"/>
      </c:valAx>
      <c:spPr>
        <a:noFill/>
        <a:ln>
          <a:noFill/>
        </a:ln>
        <a:effectLst/>
      </c:spPr>
    </c:plotArea>
    <c:legend>
      <c:legendPos val="b"/>
      <c:layout>
        <c:manualLayout>
          <c:xMode val="edge"/>
          <c:yMode val="edge"/>
          <c:x val="8.3188207157941854E-2"/>
          <c:y val="0.89855035176813591"/>
          <c:w val="0.39786259399635437"/>
          <c:h val="5.92889279142975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solidFill>
        <a:sysClr val="windowText" lastClr="000000"/>
      </a:solidFill>
    </a:ln>
    <a:effectLst/>
  </c:spPr>
  <c:txPr>
    <a:bodyPr/>
    <a:lstStyle/>
    <a:p>
      <a:pPr>
        <a:defRPr/>
      </a:pPr>
      <a:endParaRPr lang="sv-SE"/>
    </a:p>
  </c:txPr>
  <c:externalData r:id="rId4">
    <c:autoUpdate val="0"/>
  </c:externalData>
  <c:userShapes r:id="rId5"/>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3180227471566"/>
          <c:y val="0.15682925051035287"/>
          <c:w val="0.65579308836395456"/>
          <c:h val="0.57278506853309996"/>
        </c:manualLayout>
      </c:layout>
      <c:barChart>
        <c:barDir val="bar"/>
        <c:grouping val="stacked"/>
        <c:varyColors val="0"/>
        <c:ser>
          <c:idx val="0"/>
          <c:order val="0"/>
          <c:tx>
            <c:strRef>
              <c:f>'FIGURE 2.6. ESBLcarba enzym reg'!$B$3</c:f>
              <c:strCache>
                <c:ptCount val="1"/>
                <c:pt idx="0">
                  <c:v>NDM</c:v>
                </c:pt>
              </c:strCache>
            </c:strRef>
          </c:tx>
          <c:spPr>
            <a:solidFill>
              <a:schemeClr val="accent1"/>
            </a:solidFill>
            <a:ln>
              <a:noFill/>
            </a:ln>
            <a:effectLst/>
          </c:spPr>
          <c:invertIfNegative val="0"/>
          <c:cat>
            <c:strRef>
              <c:f>'FIGURE 2.6. ESBLcarba enzym reg'!$A$4:$A$10</c:f>
              <c:strCache>
                <c:ptCount val="7"/>
                <c:pt idx="0">
                  <c:v>Sweden</c:v>
                </c:pt>
                <c:pt idx="1">
                  <c:v>North/South America</c:v>
                </c:pt>
                <c:pt idx="2">
                  <c:v>Middle East</c:v>
                </c:pt>
                <c:pt idx="3">
                  <c:v>Europe</c:v>
                </c:pt>
                <c:pt idx="4">
                  <c:v>Asia</c:v>
                </c:pt>
                <c:pt idx="5">
                  <c:v>Africa</c:v>
                </c:pt>
                <c:pt idx="6">
                  <c:v>Unknown</c:v>
                </c:pt>
              </c:strCache>
            </c:strRef>
          </c:cat>
          <c:val>
            <c:numRef>
              <c:f>'FIGURE 2.6. ESBLcarba enzym reg'!$B$4:$B$10</c:f>
              <c:numCache>
                <c:formatCode>General</c:formatCode>
                <c:ptCount val="7"/>
                <c:pt idx="0">
                  <c:v>8</c:v>
                </c:pt>
                <c:pt idx="2">
                  <c:v>10</c:v>
                </c:pt>
                <c:pt idx="3">
                  <c:v>7</c:v>
                </c:pt>
                <c:pt idx="4">
                  <c:v>26</c:v>
                </c:pt>
                <c:pt idx="5">
                  <c:v>2</c:v>
                </c:pt>
              </c:numCache>
            </c:numRef>
          </c:val>
        </c:ser>
        <c:ser>
          <c:idx val="1"/>
          <c:order val="1"/>
          <c:tx>
            <c:strRef>
              <c:f>'FIGURE 2.6. ESBLcarba enzym reg'!$C$3</c:f>
              <c:strCache>
                <c:ptCount val="1"/>
                <c:pt idx="0">
                  <c:v>OXA-48</c:v>
                </c:pt>
              </c:strCache>
            </c:strRef>
          </c:tx>
          <c:spPr>
            <a:solidFill>
              <a:schemeClr val="accent2"/>
            </a:solidFill>
            <a:ln>
              <a:noFill/>
            </a:ln>
            <a:effectLst/>
          </c:spPr>
          <c:invertIfNegative val="0"/>
          <c:cat>
            <c:strRef>
              <c:f>'FIGURE 2.6. ESBLcarba enzym reg'!$A$4:$A$10</c:f>
              <c:strCache>
                <c:ptCount val="7"/>
                <c:pt idx="0">
                  <c:v>Sweden</c:v>
                </c:pt>
                <c:pt idx="1">
                  <c:v>North/South America</c:v>
                </c:pt>
                <c:pt idx="2">
                  <c:v>Middle East</c:v>
                </c:pt>
                <c:pt idx="3">
                  <c:v>Europe</c:v>
                </c:pt>
                <c:pt idx="4">
                  <c:v>Asia</c:v>
                </c:pt>
                <c:pt idx="5">
                  <c:v>Africa</c:v>
                </c:pt>
                <c:pt idx="6">
                  <c:v>Unknown</c:v>
                </c:pt>
              </c:strCache>
            </c:strRef>
          </c:cat>
          <c:val>
            <c:numRef>
              <c:f>'FIGURE 2.6. ESBLcarba enzym reg'!$C$4:$C$10</c:f>
              <c:numCache>
                <c:formatCode>General</c:formatCode>
                <c:ptCount val="7"/>
                <c:pt idx="0">
                  <c:v>12</c:v>
                </c:pt>
                <c:pt idx="1">
                  <c:v>1</c:v>
                </c:pt>
                <c:pt idx="2">
                  <c:v>15</c:v>
                </c:pt>
                <c:pt idx="3">
                  <c:v>5</c:v>
                </c:pt>
                <c:pt idx="4">
                  <c:v>5</c:v>
                </c:pt>
                <c:pt idx="5">
                  <c:v>10</c:v>
                </c:pt>
                <c:pt idx="6">
                  <c:v>2</c:v>
                </c:pt>
              </c:numCache>
            </c:numRef>
          </c:val>
        </c:ser>
        <c:ser>
          <c:idx val="2"/>
          <c:order val="2"/>
          <c:tx>
            <c:strRef>
              <c:f>'FIGURE 2.6. ESBLcarba enzym reg'!$D$3</c:f>
              <c:strCache>
                <c:ptCount val="1"/>
                <c:pt idx="0">
                  <c:v>KPC</c:v>
                </c:pt>
              </c:strCache>
            </c:strRef>
          </c:tx>
          <c:spPr>
            <a:solidFill>
              <a:schemeClr val="accent3"/>
            </a:solidFill>
            <a:ln>
              <a:noFill/>
            </a:ln>
            <a:effectLst/>
          </c:spPr>
          <c:invertIfNegative val="0"/>
          <c:cat>
            <c:strRef>
              <c:f>'FIGURE 2.6. ESBLcarba enzym reg'!$A$4:$A$10</c:f>
              <c:strCache>
                <c:ptCount val="7"/>
                <c:pt idx="0">
                  <c:v>Sweden</c:v>
                </c:pt>
                <c:pt idx="1">
                  <c:v>North/South America</c:v>
                </c:pt>
                <c:pt idx="2">
                  <c:v>Middle East</c:v>
                </c:pt>
                <c:pt idx="3">
                  <c:v>Europe</c:v>
                </c:pt>
                <c:pt idx="4">
                  <c:v>Asia</c:v>
                </c:pt>
                <c:pt idx="5">
                  <c:v>Africa</c:v>
                </c:pt>
                <c:pt idx="6">
                  <c:v>Unknown</c:v>
                </c:pt>
              </c:strCache>
            </c:strRef>
          </c:cat>
          <c:val>
            <c:numRef>
              <c:f>'FIGURE 2.6. ESBLcarba enzym reg'!$D$4:$D$10</c:f>
              <c:numCache>
                <c:formatCode>General</c:formatCode>
                <c:ptCount val="7"/>
                <c:pt idx="0">
                  <c:v>4</c:v>
                </c:pt>
                <c:pt idx="1">
                  <c:v>2</c:v>
                </c:pt>
                <c:pt idx="2">
                  <c:v>2</c:v>
                </c:pt>
                <c:pt idx="3">
                  <c:v>12</c:v>
                </c:pt>
                <c:pt idx="4">
                  <c:v>1</c:v>
                </c:pt>
                <c:pt idx="6">
                  <c:v>3</c:v>
                </c:pt>
              </c:numCache>
            </c:numRef>
          </c:val>
        </c:ser>
        <c:ser>
          <c:idx val="3"/>
          <c:order val="3"/>
          <c:tx>
            <c:strRef>
              <c:f>'FIGURE 2.6. ESBLcarba enzym reg'!$E$3</c:f>
              <c:strCache>
                <c:ptCount val="1"/>
                <c:pt idx="0">
                  <c:v>VIM</c:v>
                </c:pt>
              </c:strCache>
            </c:strRef>
          </c:tx>
          <c:spPr>
            <a:solidFill>
              <a:schemeClr val="accent4"/>
            </a:solidFill>
            <a:ln>
              <a:noFill/>
            </a:ln>
            <a:effectLst/>
          </c:spPr>
          <c:invertIfNegative val="0"/>
          <c:cat>
            <c:strRef>
              <c:f>'FIGURE 2.6. ESBLcarba enzym reg'!$A$4:$A$10</c:f>
              <c:strCache>
                <c:ptCount val="7"/>
                <c:pt idx="0">
                  <c:v>Sweden</c:v>
                </c:pt>
                <c:pt idx="1">
                  <c:v>North/South America</c:v>
                </c:pt>
                <c:pt idx="2">
                  <c:v>Middle East</c:v>
                </c:pt>
                <c:pt idx="3">
                  <c:v>Europe</c:v>
                </c:pt>
                <c:pt idx="4">
                  <c:v>Asia</c:v>
                </c:pt>
                <c:pt idx="5">
                  <c:v>Africa</c:v>
                </c:pt>
                <c:pt idx="6">
                  <c:v>Unknown</c:v>
                </c:pt>
              </c:strCache>
            </c:strRef>
          </c:cat>
          <c:val>
            <c:numRef>
              <c:f>'FIGURE 2.6. ESBLcarba enzym reg'!$E$4:$E$10</c:f>
              <c:numCache>
                <c:formatCode>General</c:formatCode>
                <c:ptCount val="7"/>
                <c:pt idx="0">
                  <c:v>3</c:v>
                </c:pt>
                <c:pt idx="2">
                  <c:v>1</c:v>
                </c:pt>
                <c:pt idx="3">
                  <c:v>10</c:v>
                </c:pt>
                <c:pt idx="5">
                  <c:v>1</c:v>
                </c:pt>
              </c:numCache>
            </c:numRef>
          </c:val>
        </c:ser>
        <c:ser>
          <c:idx val="4"/>
          <c:order val="4"/>
          <c:tx>
            <c:strRef>
              <c:f>'FIGURE 2.6. ESBLcarba enzym reg'!$F$3</c:f>
              <c:strCache>
                <c:ptCount val="1"/>
                <c:pt idx="0">
                  <c:v>IMP</c:v>
                </c:pt>
              </c:strCache>
            </c:strRef>
          </c:tx>
          <c:spPr>
            <a:solidFill>
              <a:schemeClr val="accent5"/>
            </a:solidFill>
            <a:ln>
              <a:noFill/>
            </a:ln>
            <a:effectLst/>
          </c:spPr>
          <c:invertIfNegative val="0"/>
          <c:cat>
            <c:strRef>
              <c:f>'FIGURE 2.6. ESBLcarba enzym reg'!$A$4:$A$10</c:f>
              <c:strCache>
                <c:ptCount val="7"/>
                <c:pt idx="0">
                  <c:v>Sweden</c:v>
                </c:pt>
                <c:pt idx="1">
                  <c:v>North/South America</c:v>
                </c:pt>
                <c:pt idx="2">
                  <c:v>Middle East</c:v>
                </c:pt>
                <c:pt idx="3">
                  <c:v>Europe</c:v>
                </c:pt>
                <c:pt idx="4">
                  <c:v>Asia</c:v>
                </c:pt>
                <c:pt idx="5">
                  <c:v>Africa</c:v>
                </c:pt>
                <c:pt idx="6">
                  <c:v>Unknown</c:v>
                </c:pt>
              </c:strCache>
            </c:strRef>
          </c:cat>
          <c:val>
            <c:numRef>
              <c:f>'FIGURE 2.6. ESBLcarba enzym reg'!$F$4:$F$10</c:f>
              <c:numCache>
                <c:formatCode>General</c:formatCode>
                <c:ptCount val="7"/>
                <c:pt idx="0">
                  <c:v>1</c:v>
                </c:pt>
              </c:numCache>
            </c:numRef>
          </c:val>
        </c:ser>
        <c:dLbls>
          <c:showLegendKey val="0"/>
          <c:showVal val="0"/>
          <c:showCatName val="0"/>
          <c:showSerName val="0"/>
          <c:showPercent val="0"/>
          <c:showBubbleSize val="0"/>
        </c:dLbls>
        <c:gapWidth val="150"/>
        <c:overlap val="100"/>
        <c:axId val="316720696"/>
        <c:axId val="316720304"/>
      </c:barChart>
      <c:catAx>
        <c:axId val="3167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6720304"/>
        <c:crosses val="autoZero"/>
        <c:auto val="1"/>
        <c:lblAlgn val="ctr"/>
        <c:lblOffset val="100"/>
        <c:noMultiLvlLbl val="0"/>
      </c:catAx>
      <c:valAx>
        <c:axId val="3167203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a:t>
                </a:r>
              </a:p>
            </c:rich>
          </c:tx>
          <c:layout>
            <c:manualLayout>
              <c:xMode val="edge"/>
              <c:yMode val="edge"/>
              <c:x val="0.25099912510936134"/>
              <c:y val="0.860161854768153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6720696"/>
        <c:crosses val="autoZero"/>
        <c:crossBetween val="between"/>
      </c:valAx>
      <c:spPr>
        <a:noFill/>
        <a:ln>
          <a:noFill/>
        </a:ln>
        <a:effectLst/>
      </c:spPr>
    </c:plotArea>
    <c:legend>
      <c:legendPos val="t"/>
      <c:layout>
        <c:manualLayout>
          <c:xMode val="edge"/>
          <c:yMode val="edge"/>
          <c:x val="0.26389238845144358"/>
          <c:y val="4.6296296296296294E-3"/>
          <c:w val="0.4666596675415573"/>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81714785651792"/>
          <c:y val="4.184498962411997E-2"/>
          <c:w val="0.80473840769903759"/>
          <c:h val="0.67637318661727142"/>
        </c:manualLayout>
      </c:layout>
      <c:barChart>
        <c:barDir val="col"/>
        <c:grouping val="stacked"/>
        <c:varyColors val="0"/>
        <c:ser>
          <c:idx val="0"/>
          <c:order val="0"/>
          <c:tx>
            <c:strRef>
              <c:f>'FIGURE 2.8'!$B$3</c:f>
              <c:strCache>
                <c:ptCount val="1"/>
                <c:pt idx="0">
                  <c:v>Domestic</c:v>
                </c:pt>
              </c:strCache>
            </c:strRef>
          </c:tx>
          <c:spPr>
            <a:solidFill>
              <a:schemeClr val="accent1"/>
            </a:solidFill>
            <a:ln>
              <a:noFill/>
            </a:ln>
            <a:effectLst/>
          </c:spPr>
          <c:invertIfNegative val="0"/>
          <c:cat>
            <c:numRef>
              <c:f>'FIGURE 2.8'!$A$4:$A$8</c:f>
              <c:numCache>
                <c:formatCode>General</c:formatCode>
                <c:ptCount val="5"/>
                <c:pt idx="0">
                  <c:v>2010</c:v>
                </c:pt>
                <c:pt idx="1">
                  <c:v>2011</c:v>
                </c:pt>
                <c:pt idx="2">
                  <c:v>2012</c:v>
                </c:pt>
                <c:pt idx="3">
                  <c:v>2013</c:v>
                </c:pt>
                <c:pt idx="4">
                  <c:v>2014</c:v>
                </c:pt>
              </c:numCache>
            </c:numRef>
          </c:cat>
          <c:val>
            <c:numRef>
              <c:f>'FIGURE 2.8'!$B$4:$B$8</c:f>
              <c:numCache>
                <c:formatCode>General</c:formatCode>
                <c:ptCount val="5"/>
                <c:pt idx="0">
                  <c:v>834</c:v>
                </c:pt>
                <c:pt idx="1">
                  <c:v>973</c:v>
                </c:pt>
                <c:pt idx="2">
                  <c:v>1078</c:v>
                </c:pt>
                <c:pt idx="3">
                  <c:v>1266</c:v>
                </c:pt>
                <c:pt idx="4">
                  <c:v>1452</c:v>
                </c:pt>
              </c:numCache>
            </c:numRef>
          </c:val>
        </c:ser>
        <c:ser>
          <c:idx val="1"/>
          <c:order val="1"/>
          <c:tx>
            <c:strRef>
              <c:f>'FIGURE 2.8'!$C$3</c:f>
              <c:strCache>
                <c:ptCount val="1"/>
                <c:pt idx="0">
                  <c:v>Imported</c:v>
                </c:pt>
              </c:strCache>
            </c:strRef>
          </c:tx>
          <c:spPr>
            <a:solidFill>
              <a:schemeClr val="accent2"/>
            </a:solidFill>
            <a:ln>
              <a:noFill/>
            </a:ln>
            <a:effectLst/>
          </c:spPr>
          <c:invertIfNegative val="0"/>
          <c:cat>
            <c:numRef>
              <c:f>'FIGURE 2.8'!$A$4:$A$8</c:f>
              <c:numCache>
                <c:formatCode>General</c:formatCode>
                <c:ptCount val="5"/>
                <c:pt idx="0">
                  <c:v>2010</c:v>
                </c:pt>
                <c:pt idx="1">
                  <c:v>2011</c:v>
                </c:pt>
                <c:pt idx="2">
                  <c:v>2012</c:v>
                </c:pt>
                <c:pt idx="3">
                  <c:v>2013</c:v>
                </c:pt>
                <c:pt idx="4">
                  <c:v>2014</c:v>
                </c:pt>
              </c:numCache>
            </c:numRef>
          </c:cat>
          <c:val>
            <c:numRef>
              <c:f>'FIGURE 2.8'!$C$4:$C$8</c:f>
              <c:numCache>
                <c:formatCode>General</c:formatCode>
                <c:ptCount val="5"/>
                <c:pt idx="0">
                  <c:v>731</c:v>
                </c:pt>
                <c:pt idx="1">
                  <c:v>879</c:v>
                </c:pt>
                <c:pt idx="2">
                  <c:v>998</c:v>
                </c:pt>
                <c:pt idx="3">
                  <c:v>1157</c:v>
                </c:pt>
                <c:pt idx="4">
                  <c:v>1428</c:v>
                </c:pt>
              </c:numCache>
            </c:numRef>
          </c:val>
        </c:ser>
        <c:ser>
          <c:idx val="2"/>
          <c:order val="2"/>
          <c:tx>
            <c:strRef>
              <c:f>'FIGURE 2.8'!$D$3</c:f>
              <c:strCache>
                <c:ptCount val="1"/>
                <c:pt idx="0">
                  <c:v>No data</c:v>
                </c:pt>
              </c:strCache>
            </c:strRef>
          </c:tx>
          <c:spPr>
            <a:solidFill>
              <a:schemeClr val="accent3"/>
            </a:solidFill>
            <a:ln>
              <a:noFill/>
            </a:ln>
            <a:effectLst/>
          </c:spPr>
          <c:invertIfNegative val="0"/>
          <c:cat>
            <c:numRef>
              <c:f>'FIGURE 2.8'!$A$4:$A$8</c:f>
              <c:numCache>
                <c:formatCode>General</c:formatCode>
                <c:ptCount val="5"/>
                <c:pt idx="0">
                  <c:v>2010</c:v>
                </c:pt>
                <c:pt idx="1">
                  <c:v>2011</c:v>
                </c:pt>
                <c:pt idx="2">
                  <c:v>2012</c:v>
                </c:pt>
                <c:pt idx="3">
                  <c:v>2013</c:v>
                </c:pt>
                <c:pt idx="4">
                  <c:v>2014</c:v>
                </c:pt>
              </c:numCache>
            </c:numRef>
          </c:cat>
          <c:val>
            <c:numRef>
              <c:f>'FIGURE 2.8'!$D$4:$D$8</c:f>
              <c:numCache>
                <c:formatCode>General</c:formatCode>
                <c:ptCount val="5"/>
                <c:pt idx="0">
                  <c:v>15</c:v>
                </c:pt>
                <c:pt idx="1">
                  <c:v>32</c:v>
                </c:pt>
                <c:pt idx="2">
                  <c:v>21</c:v>
                </c:pt>
                <c:pt idx="3">
                  <c:v>31</c:v>
                </c:pt>
                <c:pt idx="4">
                  <c:v>41</c:v>
                </c:pt>
              </c:numCache>
            </c:numRef>
          </c:val>
        </c:ser>
        <c:dLbls>
          <c:showLegendKey val="0"/>
          <c:showVal val="0"/>
          <c:showCatName val="0"/>
          <c:showSerName val="0"/>
          <c:showPercent val="0"/>
          <c:showBubbleSize val="0"/>
        </c:dLbls>
        <c:gapWidth val="150"/>
        <c:overlap val="100"/>
        <c:axId val="316717560"/>
        <c:axId val="316717168"/>
      </c:barChart>
      <c:catAx>
        <c:axId val="31671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6717168"/>
        <c:crosses val="autoZero"/>
        <c:auto val="1"/>
        <c:lblAlgn val="ctr"/>
        <c:lblOffset val="100"/>
        <c:noMultiLvlLbl val="0"/>
      </c:catAx>
      <c:valAx>
        <c:axId val="316717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6717560"/>
        <c:crosses val="autoZero"/>
        <c:crossBetween val="between"/>
      </c:valAx>
      <c:spPr>
        <a:noFill/>
        <a:ln>
          <a:noFill/>
        </a:ln>
        <a:effectLst/>
      </c:spPr>
    </c:plotArea>
    <c:legend>
      <c:legendPos val="b"/>
      <c:layout>
        <c:manualLayout>
          <c:xMode val="edge"/>
          <c:yMode val="edge"/>
          <c:x val="9.6216754155730527E-2"/>
          <c:y val="0.85211555327642974"/>
          <c:w val="0.42423315835520559"/>
          <c:h val="6.41944674753303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8381452318461"/>
          <c:y val="5.0925925925925923E-2"/>
          <c:w val="0.82729396325459326"/>
          <c:h val="0.65706765820939061"/>
        </c:manualLayout>
      </c:layout>
      <c:lineChart>
        <c:grouping val="standard"/>
        <c:varyColors val="0"/>
        <c:ser>
          <c:idx val="0"/>
          <c:order val="0"/>
          <c:tx>
            <c:strRef>
              <c:f>'FIGURE 2.9 MRSA inc age 0-'!$A$4</c:f>
              <c:strCache>
                <c:ptCount val="1"/>
                <c:pt idx="0">
                  <c:v>0-6</c:v>
                </c:pt>
              </c:strCache>
            </c:strRef>
          </c:tx>
          <c:spPr>
            <a:ln w="28575" cap="rnd">
              <a:solidFill>
                <a:schemeClr val="accent1"/>
              </a:solidFill>
              <a:round/>
            </a:ln>
            <a:effectLst/>
          </c:spPr>
          <c:marker>
            <c:symbol val="none"/>
          </c:marker>
          <c:cat>
            <c:numRef>
              <c:f>'FIGURE 2.9 MRSA inc age 0-'!$B$3:$F$3</c:f>
              <c:numCache>
                <c:formatCode>General</c:formatCode>
                <c:ptCount val="5"/>
                <c:pt idx="0">
                  <c:v>2010</c:v>
                </c:pt>
                <c:pt idx="1">
                  <c:v>2011</c:v>
                </c:pt>
                <c:pt idx="2">
                  <c:v>2012</c:v>
                </c:pt>
                <c:pt idx="3">
                  <c:v>2013</c:v>
                </c:pt>
                <c:pt idx="4">
                  <c:v>2014</c:v>
                </c:pt>
              </c:numCache>
            </c:numRef>
          </c:cat>
          <c:val>
            <c:numRef>
              <c:f>'FIGURE 2.9 MRSA inc age 0-'!$B$4:$F$4</c:f>
              <c:numCache>
                <c:formatCode>0.00</c:formatCode>
                <c:ptCount val="5"/>
                <c:pt idx="0">
                  <c:v>16.924539807551188</c:v>
                </c:pt>
                <c:pt idx="1">
                  <c:v>23.960215845859345</c:v>
                </c:pt>
                <c:pt idx="2">
                  <c:v>24.088948442122536</c:v>
                </c:pt>
                <c:pt idx="3">
                  <c:v>31.233809855506443</c:v>
                </c:pt>
                <c:pt idx="4">
                  <c:v>39.883969458177496</c:v>
                </c:pt>
              </c:numCache>
            </c:numRef>
          </c:val>
          <c:smooth val="0"/>
        </c:ser>
        <c:ser>
          <c:idx val="1"/>
          <c:order val="1"/>
          <c:tx>
            <c:strRef>
              <c:f>'FIGURE 2.9 MRSA inc age 0-'!$A$5</c:f>
              <c:strCache>
                <c:ptCount val="1"/>
                <c:pt idx="0">
                  <c:v>7-19</c:v>
                </c:pt>
              </c:strCache>
            </c:strRef>
          </c:tx>
          <c:spPr>
            <a:ln w="28575" cap="rnd">
              <a:solidFill>
                <a:schemeClr val="accent2"/>
              </a:solidFill>
              <a:round/>
            </a:ln>
            <a:effectLst/>
          </c:spPr>
          <c:marker>
            <c:symbol val="none"/>
          </c:marker>
          <c:cat>
            <c:numRef>
              <c:f>'FIGURE 2.9 MRSA inc age 0-'!$B$3:$F$3</c:f>
              <c:numCache>
                <c:formatCode>General</c:formatCode>
                <c:ptCount val="5"/>
                <c:pt idx="0">
                  <c:v>2010</c:v>
                </c:pt>
                <c:pt idx="1">
                  <c:v>2011</c:v>
                </c:pt>
                <c:pt idx="2">
                  <c:v>2012</c:v>
                </c:pt>
                <c:pt idx="3">
                  <c:v>2013</c:v>
                </c:pt>
                <c:pt idx="4">
                  <c:v>2014</c:v>
                </c:pt>
              </c:numCache>
            </c:numRef>
          </c:cat>
          <c:val>
            <c:numRef>
              <c:f>'FIGURE 2.9 MRSA inc age 0-'!$B$5:$F$5</c:f>
              <c:numCache>
                <c:formatCode>0.00</c:formatCode>
                <c:ptCount val="5"/>
                <c:pt idx="0">
                  <c:v>6.2431715311378175</c:v>
                </c:pt>
                <c:pt idx="1">
                  <c:v>8.1895845725467886</c:v>
                </c:pt>
                <c:pt idx="2">
                  <c:v>9.6415936901931225</c:v>
                </c:pt>
                <c:pt idx="3">
                  <c:v>13.305276554511863</c:v>
                </c:pt>
                <c:pt idx="4">
                  <c:v>13.506736844222782</c:v>
                </c:pt>
              </c:numCache>
            </c:numRef>
          </c:val>
          <c:smooth val="0"/>
        </c:ser>
        <c:ser>
          <c:idx val="2"/>
          <c:order val="2"/>
          <c:tx>
            <c:strRef>
              <c:f>'FIGURE 2.9 MRSA inc age 0-'!$A$6</c:f>
              <c:strCache>
                <c:ptCount val="1"/>
                <c:pt idx="0">
                  <c:v>20-59</c:v>
                </c:pt>
              </c:strCache>
            </c:strRef>
          </c:tx>
          <c:spPr>
            <a:ln w="28575" cap="rnd">
              <a:solidFill>
                <a:schemeClr val="accent3"/>
              </a:solidFill>
              <a:round/>
            </a:ln>
            <a:effectLst/>
          </c:spPr>
          <c:marker>
            <c:symbol val="none"/>
          </c:marker>
          <c:cat>
            <c:numRef>
              <c:f>'FIGURE 2.9 MRSA inc age 0-'!$B$3:$F$3</c:f>
              <c:numCache>
                <c:formatCode>General</c:formatCode>
                <c:ptCount val="5"/>
                <c:pt idx="0">
                  <c:v>2010</c:v>
                </c:pt>
                <c:pt idx="1">
                  <c:v>2011</c:v>
                </c:pt>
                <c:pt idx="2">
                  <c:v>2012</c:v>
                </c:pt>
                <c:pt idx="3">
                  <c:v>2013</c:v>
                </c:pt>
                <c:pt idx="4">
                  <c:v>2014</c:v>
                </c:pt>
              </c:numCache>
            </c:numRef>
          </c:cat>
          <c:val>
            <c:numRef>
              <c:f>'FIGURE 2.9 MRSA inc age 0-'!$B$6:$F$6</c:f>
              <c:numCache>
                <c:formatCode>0.00</c:formatCode>
                <c:ptCount val="5"/>
                <c:pt idx="0">
                  <c:v>7.6424794826061886</c:v>
                </c:pt>
                <c:pt idx="1">
                  <c:v>8.7528329935095002</c:v>
                </c:pt>
                <c:pt idx="2">
                  <c:v>9.3204768460633662</c:v>
                </c:pt>
                <c:pt idx="3">
                  <c:v>10.11767232072263</c:v>
                </c:pt>
                <c:pt idx="4">
                  <c:v>12.225373476272111</c:v>
                </c:pt>
              </c:numCache>
            </c:numRef>
          </c:val>
          <c:smooth val="0"/>
        </c:ser>
        <c:ser>
          <c:idx val="3"/>
          <c:order val="3"/>
          <c:tx>
            <c:strRef>
              <c:f>'FIGURE 2.9 MRSA inc age 0-'!$A$7</c:f>
              <c:strCache>
                <c:ptCount val="1"/>
                <c:pt idx="0">
                  <c:v>60-79</c:v>
                </c:pt>
              </c:strCache>
            </c:strRef>
          </c:tx>
          <c:spPr>
            <a:ln w="28575" cap="rnd">
              <a:solidFill>
                <a:schemeClr val="accent4"/>
              </a:solidFill>
              <a:round/>
            </a:ln>
            <a:effectLst/>
          </c:spPr>
          <c:marker>
            <c:symbol val="none"/>
          </c:marker>
          <c:cat>
            <c:numRef>
              <c:f>'FIGURE 2.9 MRSA inc age 0-'!$B$3:$F$3</c:f>
              <c:numCache>
                <c:formatCode>General</c:formatCode>
                <c:ptCount val="5"/>
                <c:pt idx="0">
                  <c:v>2010</c:v>
                </c:pt>
                <c:pt idx="1">
                  <c:v>2011</c:v>
                </c:pt>
                <c:pt idx="2">
                  <c:v>2012</c:v>
                </c:pt>
                <c:pt idx="3">
                  <c:v>2013</c:v>
                </c:pt>
                <c:pt idx="4">
                  <c:v>2014</c:v>
                </c:pt>
              </c:numCache>
            </c:numRef>
          </c:cat>
          <c:val>
            <c:numRef>
              <c:f>'FIGURE 2.9 MRSA inc age 0-'!$B$7:$F$7</c:f>
              <c:numCache>
                <c:formatCode>0.00</c:formatCode>
                <c:ptCount val="5"/>
                <c:pt idx="0">
                  <c:v>6.2550991190555658</c:v>
                </c:pt>
                <c:pt idx="1">
                  <c:v>7.3784245311913601</c:v>
                </c:pt>
                <c:pt idx="2">
                  <c:v>8.8310510204828141</c:v>
                </c:pt>
                <c:pt idx="3">
                  <c:v>10.275459377255784</c:v>
                </c:pt>
                <c:pt idx="4">
                  <c:v>10.326823722131497</c:v>
                </c:pt>
              </c:numCache>
            </c:numRef>
          </c:val>
          <c:smooth val="0"/>
        </c:ser>
        <c:ser>
          <c:idx val="4"/>
          <c:order val="4"/>
          <c:tx>
            <c:strRef>
              <c:f>'FIGURE 2.9 MRSA inc age 0-'!$A$8</c:f>
              <c:strCache>
                <c:ptCount val="1"/>
                <c:pt idx="0">
                  <c:v>80-</c:v>
                </c:pt>
              </c:strCache>
            </c:strRef>
          </c:tx>
          <c:spPr>
            <a:ln w="28575" cap="rnd">
              <a:solidFill>
                <a:schemeClr val="accent5"/>
              </a:solidFill>
              <a:round/>
            </a:ln>
            <a:effectLst/>
          </c:spPr>
          <c:marker>
            <c:symbol val="none"/>
          </c:marker>
          <c:cat>
            <c:numRef>
              <c:f>'FIGURE 2.9 MRSA inc age 0-'!$B$3:$F$3</c:f>
              <c:numCache>
                <c:formatCode>General</c:formatCode>
                <c:ptCount val="5"/>
                <c:pt idx="0">
                  <c:v>2010</c:v>
                </c:pt>
                <c:pt idx="1">
                  <c:v>2011</c:v>
                </c:pt>
                <c:pt idx="2">
                  <c:v>2012</c:v>
                </c:pt>
                <c:pt idx="3">
                  <c:v>2013</c:v>
                </c:pt>
                <c:pt idx="4">
                  <c:v>2014</c:v>
                </c:pt>
              </c:numCache>
            </c:numRef>
          </c:cat>
          <c:val>
            <c:numRef>
              <c:f>'FIGURE 2.9 MRSA inc age 0-'!$B$8:$F$8</c:f>
              <c:numCache>
                <c:formatCode>0.00</c:formatCode>
                <c:ptCount val="5"/>
                <c:pt idx="0">
                  <c:v>25.357010609695234</c:v>
                </c:pt>
                <c:pt idx="1">
                  <c:v>20.272250300069448</c:v>
                </c:pt>
                <c:pt idx="2">
                  <c:v>24.289970049061726</c:v>
                </c:pt>
                <c:pt idx="3">
                  <c:v>24.712838822061531</c:v>
                </c:pt>
                <c:pt idx="4">
                  <c:v>23.027264280908597</c:v>
                </c:pt>
              </c:numCache>
            </c:numRef>
          </c:val>
          <c:smooth val="0"/>
        </c:ser>
        <c:dLbls>
          <c:showLegendKey val="0"/>
          <c:showVal val="0"/>
          <c:showCatName val="0"/>
          <c:showSerName val="0"/>
          <c:showPercent val="0"/>
          <c:showBubbleSize val="0"/>
        </c:dLbls>
        <c:smooth val="0"/>
        <c:axId val="317580128"/>
        <c:axId val="317579736"/>
      </c:lineChart>
      <c:catAx>
        <c:axId val="31758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79736"/>
        <c:crosses val="autoZero"/>
        <c:auto val="1"/>
        <c:lblAlgn val="ctr"/>
        <c:lblOffset val="100"/>
        <c:noMultiLvlLbl val="0"/>
      </c:catAx>
      <c:valAx>
        <c:axId val="317579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Cases per 100 000 inhabitants</a:t>
                </a:r>
              </a:p>
            </c:rich>
          </c:tx>
          <c:layout>
            <c:manualLayout>
              <c:xMode val="edge"/>
              <c:yMode val="edge"/>
              <c:x val="1.9444444444444445E-2"/>
              <c:y val="0.12276975794692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80128"/>
        <c:crosses val="autoZero"/>
        <c:crossBetween val="between"/>
      </c:valAx>
      <c:spPr>
        <a:noFill/>
        <a:ln>
          <a:noFill/>
        </a:ln>
        <a:effectLst/>
      </c:spPr>
    </c:plotArea>
    <c:legend>
      <c:legendPos val="b"/>
      <c:layout>
        <c:manualLayout>
          <c:xMode val="edge"/>
          <c:yMode val="edge"/>
          <c:x val="3.526356080489939E-2"/>
          <c:y val="0.83391149023038769"/>
          <c:w val="0.43502843394575685"/>
          <c:h val="0.166088509769612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5048118985127"/>
          <c:y val="5.0925925925925923E-2"/>
          <c:w val="0.80629396325459313"/>
          <c:h val="0.65243802857976096"/>
        </c:manualLayout>
      </c:layout>
      <c:lineChart>
        <c:grouping val="standard"/>
        <c:varyColors val="0"/>
        <c:ser>
          <c:idx val="0"/>
          <c:order val="0"/>
          <c:tx>
            <c:strRef>
              <c:f>'FIGURE 2.10 MRSA inc age 0-6'!$A$4</c:f>
              <c:strCache>
                <c:ptCount val="1"/>
                <c:pt idx="0">
                  <c:v>0 y</c:v>
                </c:pt>
              </c:strCache>
            </c:strRef>
          </c:tx>
          <c:spPr>
            <a:ln w="28575" cap="rnd">
              <a:solidFill>
                <a:schemeClr val="accent1"/>
              </a:solidFill>
              <a:round/>
            </a:ln>
            <a:effectLst/>
          </c:spPr>
          <c:marker>
            <c:symbol val="none"/>
          </c:marker>
          <c:cat>
            <c:numRef>
              <c:f>'FIGURE 2.10 MRSA inc age 0-6'!$B$3:$F$3</c:f>
              <c:numCache>
                <c:formatCode>General</c:formatCode>
                <c:ptCount val="5"/>
                <c:pt idx="0">
                  <c:v>2010</c:v>
                </c:pt>
                <c:pt idx="1">
                  <c:v>2011</c:v>
                </c:pt>
                <c:pt idx="2">
                  <c:v>2012</c:v>
                </c:pt>
                <c:pt idx="3">
                  <c:v>2013</c:v>
                </c:pt>
                <c:pt idx="4">
                  <c:v>2014</c:v>
                </c:pt>
              </c:numCache>
            </c:numRef>
          </c:cat>
          <c:val>
            <c:numRef>
              <c:f>'FIGURE 2.10 MRSA inc age 0-6'!$B$4:$F$4</c:f>
              <c:numCache>
                <c:formatCode>0.00</c:formatCode>
                <c:ptCount val="5"/>
                <c:pt idx="0">
                  <c:v>48.31334656198775</c:v>
                </c:pt>
                <c:pt idx="1">
                  <c:v>66.004245678505796</c:v>
                </c:pt>
                <c:pt idx="2">
                  <c:v>76.660762906764646</c:v>
                </c:pt>
                <c:pt idx="3">
                  <c:v>127.18405725913971</c:v>
                </c:pt>
                <c:pt idx="4">
                  <c:v>137.2109078356921</c:v>
                </c:pt>
              </c:numCache>
            </c:numRef>
          </c:val>
          <c:smooth val="0"/>
        </c:ser>
        <c:ser>
          <c:idx val="1"/>
          <c:order val="1"/>
          <c:tx>
            <c:strRef>
              <c:f>'FIGURE 2.10 MRSA inc age 0-6'!$A$5</c:f>
              <c:strCache>
                <c:ptCount val="1"/>
                <c:pt idx="0">
                  <c:v>1 y</c:v>
                </c:pt>
              </c:strCache>
            </c:strRef>
          </c:tx>
          <c:spPr>
            <a:ln w="28575" cap="rnd">
              <a:solidFill>
                <a:schemeClr val="accent2"/>
              </a:solidFill>
              <a:round/>
            </a:ln>
            <a:effectLst/>
          </c:spPr>
          <c:marker>
            <c:symbol val="none"/>
          </c:marker>
          <c:cat>
            <c:numRef>
              <c:f>'FIGURE 2.10 MRSA inc age 0-6'!$B$3:$F$3</c:f>
              <c:numCache>
                <c:formatCode>General</c:formatCode>
                <c:ptCount val="5"/>
                <c:pt idx="0">
                  <c:v>2010</c:v>
                </c:pt>
                <c:pt idx="1">
                  <c:v>2011</c:v>
                </c:pt>
                <c:pt idx="2">
                  <c:v>2012</c:v>
                </c:pt>
                <c:pt idx="3">
                  <c:v>2013</c:v>
                </c:pt>
                <c:pt idx="4">
                  <c:v>2014</c:v>
                </c:pt>
              </c:numCache>
            </c:numRef>
          </c:cat>
          <c:val>
            <c:numRef>
              <c:f>'FIGURE 2.10 MRSA inc age 0-6'!$B$5:$F$5</c:f>
              <c:numCache>
                <c:formatCode>0.00</c:formatCode>
                <c:ptCount val="5"/>
                <c:pt idx="0">
                  <c:v>15.869797131093343</c:v>
                </c:pt>
                <c:pt idx="1">
                  <c:v>20.470479862165433</c:v>
                </c:pt>
                <c:pt idx="2">
                  <c:v>27.324330994605649</c:v>
                </c:pt>
                <c:pt idx="3">
                  <c:v>20.013400276707014</c:v>
                </c:pt>
                <c:pt idx="4">
                  <c:v>26.823105942615857</c:v>
                </c:pt>
              </c:numCache>
            </c:numRef>
          </c:val>
          <c:smooth val="0"/>
        </c:ser>
        <c:ser>
          <c:idx val="2"/>
          <c:order val="2"/>
          <c:tx>
            <c:strRef>
              <c:f>'FIGURE 2.10 MRSA inc age 0-6'!$A$6</c:f>
              <c:strCache>
                <c:ptCount val="1"/>
                <c:pt idx="0">
                  <c:v>2 y</c:v>
                </c:pt>
              </c:strCache>
            </c:strRef>
          </c:tx>
          <c:spPr>
            <a:ln w="28575" cap="rnd">
              <a:solidFill>
                <a:schemeClr val="accent3"/>
              </a:solidFill>
              <a:round/>
            </a:ln>
            <a:effectLst/>
          </c:spPr>
          <c:marker>
            <c:symbol val="none"/>
          </c:marker>
          <c:cat>
            <c:numRef>
              <c:f>'FIGURE 2.10 MRSA inc age 0-6'!$B$3:$F$3</c:f>
              <c:numCache>
                <c:formatCode>General</c:formatCode>
                <c:ptCount val="5"/>
                <c:pt idx="0">
                  <c:v>2010</c:v>
                </c:pt>
                <c:pt idx="1">
                  <c:v>2011</c:v>
                </c:pt>
                <c:pt idx="2">
                  <c:v>2012</c:v>
                </c:pt>
                <c:pt idx="3">
                  <c:v>2013</c:v>
                </c:pt>
                <c:pt idx="4">
                  <c:v>2014</c:v>
                </c:pt>
              </c:numCache>
            </c:numRef>
          </c:cat>
          <c:val>
            <c:numRef>
              <c:f>'FIGURE 2.10 MRSA inc age 0-6'!$B$6:$F$6</c:f>
              <c:numCache>
                <c:formatCode>0.00</c:formatCode>
                <c:ptCount val="5"/>
                <c:pt idx="0">
                  <c:v>8.951189165480633</c:v>
                </c:pt>
                <c:pt idx="1">
                  <c:v>27.125169532309577</c:v>
                </c:pt>
                <c:pt idx="2">
                  <c:v>14.379483015293003</c:v>
                </c:pt>
                <c:pt idx="3">
                  <c:v>9.6019553072625694</c:v>
                </c:pt>
                <c:pt idx="4">
                  <c:v>20.620505374219213</c:v>
                </c:pt>
              </c:numCache>
            </c:numRef>
          </c:val>
          <c:smooth val="0"/>
        </c:ser>
        <c:ser>
          <c:idx val="3"/>
          <c:order val="3"/>
          <c:tx>
            <c:strRef>
              <c:f>'FIGURE 2.10 MRSA inc age 0-6'!$A$7</c:f>
              <c:strCache>
                <c:ptCount val="1"/>
                <c:pt idx="0">
                  <c:v>3 y</c:v>
                </c:pt>
              </c:strCache>
            </c:strRef>
          </c:tx>
          <c:spPr>
            <a:ln w="28575" cap="rnd">
              <a:solidFill>
                <a:schemeClr val="accent4"/>
              </a:solidFill>
              <a:round/>
            </a:ln>
            <a:effectLst/>
          </c:spPr>
          <c:marker>
            <c:symbol val="none"/>
          </c:marker>
          <c:cat>
            <c:numRef>
              <c:f>'FIGURE 2.10 MRSA inc age 0-6'!$B$3:$F$3</c:f>
              <c:numCache>
                <c:formatCode>General</c:formatCode>
                <c:ptCount val="5"/>
                <c:pt idx="0">
                  <c:v>2010</c:v>
                </c:pt>
                <c:pt idx="1">
                  <c:v>2011</c:v>
                </c:pt>
                <c:pt idx="2">
                  <c:v>2012</c:v>
                </c:pt>
                <c:pt idx="3">
                  <c:v>2013</c:v>
                </c:pt>
                <c:pt idx="4">
                  <c:v>2014</c:v>
                </c:pt>
              </c:numCache>
            </c:numRef>
          </c:cat>
          <c:val>
            <c:numRef>
              <c:f>'FIGURE 2.10 MRSA inc age 0-6'!$B$7:$F$7</c:f>
              <c:numCache>
                <c:formatCode>0.00</c:formatCode>
                <c:ptCount val="5"/>
                <c:pt idx="0">
                  <c:v>10.844614745061183</c:v>
                </c:pt>
                <c:pt idx="1">
                  <c:v>16.897299989328022</c:v>
                </c:pt>
                <c:pt idx="2">
                  <c:v>13.891903624918601</c:v>
                </c:pt>
                <c:pt idx="3">
                  <c:v>19.281714228228431</c:v>
                </c:pt>
                <c:pt idx="4">
                  <c:v>30.218262190910345</c:v>
                </c:pt>
              </c:numCache>
            </c:numRef>
          </c:val>
          <c:smooth val="0"/>
        </c:ser>
        <c:ser>
          <c:idx val="4"/>
          <c:order val="4"/>
          <c:tx>
            <c:strRef>
              <c:f>'FIGURE 2.10 MRSA inc age 0-6'!$A$8</c:f>
              <c:strCache>
                <c:ptCount val="1"/>
                <c:pt idx="0">
                  <c:v>4 y</c:v>
                </c:pt>
              </c:strCache>
            </c:strRef>
          </c:tx>
          <c:spPr>
            <a:ln w="28575" cap="rnd">
              <a:solidFill>
                <a:schemeClr val="accent5"/>
              </a:solidFill>
              <a:round/>
            </a:ln>
            <a:effectLst/>
          </c:spPr>
          <c:marker>
            <c:symbol val="none"/>
          </c:marker>
          <c:cat>
            <c:numRef>
              <c:f>'FIGURE 2.10 MRSA inc age 0-6'!$B$3:$F$3</c:f>
              <c:numCache>
                <c:formatCode>General</c:formatCode>
                <c:ptCount val="5"/>
                <c:pt idx="0">
                  <c:v>2010</c:v>
                </c:pt>
                <c:pt idx="1">
                  <c:v>2011</c:v>
                </c:pt>
                <c:pt idx="2">
                  <c:v>2012</c:v>
                </c:pt>
                <c:pt idx="3">
                  <c:v>2013</c:v>
                </c:pt>
                <c:pt idx="4">
                  <c:v>2014</c:v>
                </c:pt>
              </c:numCache>
            </c:numRef>
          </c:cat>
          <c:val>
            <c:numRef>
              <c:f>'FIGURE 2.10 MRSA inc age 0-6'!$B$8:$F$8</c:f>
              <c:numCache>
                <c:formatCode>0.00</c:formatCode>
                <c:ptCount val="5"/>
                <c:pt idx="0">
                  <c:v>12.717561135133172</c:v>
                </c:pt>
                <c:pt idx="1">
                  <c:v>13.479026634556629</c:v>
                </c:pt>
                <c:pt idx="2">
                  <c:v>5.2982471632301653</c:v>
                </c:pt>
                <c:pt idx="3">
                  <c:v>15.48467017652524</c:v>
                </c:pt>
                <c:pt idx="4">
                  <c:v>21.578196062809148</c:v>
                </c:pt>
              </c:numCache>
            </c:numRef>
          </c:val>
          <c:smooth val="0"/>
        </c:ser>
        <c:ser>
          <c:idx val="5"/>
          <c:order val="5"/>
          <c:tx>
            <c:strRef>
              <c:f>'FIGURE 2.10 MRSA inc age 0-6'!$A$9</c:f>
              <c:strCache>
                <c:ptCount val="1"/>
                <c:pt idx="0">
                  <c:v>5 y</c:v>
                </c:pt>
              </c:strCache>
            </c:strRef>
          </c:tx>
          <c:spPr>
            <a:ln w="28575" cap="rnd">
              <a:solidFill>
                <a:schemeClr val="accent6"/>
              </a:solidFill>
              <a:round/>
            </a:ln>
            <a:effectLst/>
          </c:spPr>
          <c:marker>
            <c:symbol val="none"/>
          </c:marker>
          <c:cat>
            <c:numRef>
              <c:f>'FIGURE 2.10 MRSA inc age 0-6'!$B$3:$F$3</c:f>
              <c:numCache>
                <c:formatCode>General</c:formatCode>
                <c:ptCount val="5"/>
                <c:pt idx="0">
                  <c:v>2010</c:v>
                </c:pt>
                <c:pt idx="1">
                  <c:v>2011</c:v>
                </c:pt>
                <c:pt idx="2">
                  <c:v>2012</c:v>
                </c:pt>
                <c:pt idx="3">
                  <c:v>2013</c:v>
                </c:pt>
                <c:pt idx="4">
                  <c:v>2014</c:v>
                </c:pt>
              </c:numCache>
            </c:numRef>
          </c:cat>
          <c:val>
            <c:numRef>
              <c:f>'FIGURE 2.10 MRSA inc age 0-6'!$B$9:$F$9</c:f>
              <c:numCache>
                <c:formatCode>0.00</c:formatCode>
                <c:ptCount val="5"/>
                <c:pt idx="0">
                  <c:v>9.4224064826156599</c:v>
                </c:pt>
                <c:pt idx="1">
                  <c:v>13.558709210883125</c:v>
                </c:pt>
                <c:pt idx="2">
                  <c:v>18.738121369488987</c:v>
                </c:pt>
                <c:pt idx="3">
                  <c:v>15.720112136799909</c:v>
                </c:pt>
                <c:pt idx="4">
                  <c:v>24.702084344841097</c:v>
                </c:pt>
              </c:numCache>
            </c:numRef>
          </c:val>
          <c:smooth val="0"/>
        </c:ser>
        <c:ser>
          <c:idx val="6"/>
          <c:order val="6"/>
          <c:tx>
            <c:strRef>
              <c:f>'FIGURE 2.10 MRSA inc age 0-6'!$A$10</c:f>
              <c:strCache>
                <c:ptCount val="1"/>
                <c:pt idx="0">
                  <c:v>6 y</c:v>
                </c:pt>
              </c:strCache>
            </c:strRef>
          </c:tx>
          <c:spPr>
            <a:ln w="28575" cap="rnd">
              <a:solidFill>
                <a:schemeClr val="accent1">
                  <a:lumMod val="60000"/>
                </a:schemeClr>
              </a:solidFill>
              <a:round/>
            </a:ln>
            <a:effectLst/>
          </c:spPr>
          <c:marker>
            <c:symbol val="none"/>
          </c:marker>
          <c:cat>
            <c:numRef>
              <c:f>'FIGURE 2.10 MRSA inc age 0-6'!$B$3:$F$3</c:f>
              <c:numCache>
                <c:formatCode>General</c:formatCode>
                <c:ptCount val="5"/>
                <c:pt idx="0">
                  <c:v>2010</c:v>
                </c:pt>
                <c:pt idx="1">
                  <c:v>2011</c:v>
                </c:pt>
                <c:pt idx="2">
                  <c:v>2012</c:v>
                </c:pt>
                <c:pt idx="3">
                  <c:v>2013</c:v>
                </c:pt>
                <c:pt idx="4">
                  <c:v>2014</c:v>
                </c:pt>
              </c:numCache>
            </c:numRef>
          </c:cat>
          <c:val>
            <c:numRef>
              <c:f>'FIGURE 2.10 MRSA inc age 0-6'!$B$10:$F$10</c:f>
              <c:numCache>
                <c:formatCode>0.00</c:formatCode>
                <c:ptCount val="5"/>
                <c:pt idx="0">
                  <c:v>10.366991499066971</c:v>
                </c:pt>
                <c:pt idx="1">
                  <c:v>9.3777840296337978</c:v>
                </c:pt>
                <c:pt idx="2">
                  <c:v>12.56822752082735</c:v>
                </c:pt>
                <c:pt idx="3">
                  <c:v>12.357011721508263</c:v>
                </c:pt>
                <c:pt idx="4">
                  <c:v>18.995812286836767</c:v>
                </c:pt>
              </c:numCache>
            </c:numRef>
          </c:val>
          <c:smooth val="0"/>
        </c:ser>
        <c:dLbls>
          <c:showLegendKey val="0"/>
          <c:showVal val="0"/>
          <c:showCatName val="0"/>
          <c:showSerName val="0"/>
          <c:showPercent val="0"/>
          <c:showBubbleSize val="0"/>
        </c:dLbls>
        <c:smooth val="0"/>
        <c:axId val="317578952"/>
        <c:axId val="317578168"/>
      </c:lineChart>
      <c:catAx>
        <c:axId val="31757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78168"/>
        <c:crosses val="autoZero"/>
        <c:auto val="1"/>
        <c:lblAlgn val="ctr"/>
        <c:lblOffset val="100"/>
        <c:noMultiLvlLbl val="0"/>
      </c:catAx>
      <c:valAx>
        <c:axId val="317578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Cases per 100 000 inhabitants</a:t>
                </a:r>
              </a:p>
            </c:rich>
          </c:tx>
          <c:layout>
            <c:manualLayout>
              <c:xMode val="edge"/>
              <c:yMode val="edge"/>
              <c:x val="1.9444444444444445E-2"/>
              <c:y val="0.12276975794692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78952"/>
        <c:crosses val="autoZero"/>
        <c:crossBetween val="between"/>
      </c:valAx>
      <c:spPr>
        <a:noFill/>
        <a:ln>
          <a:noFill/>
        </a:ln>
        <a:effectLst/>
      </c:spPr>
    </c:plotArea>
    <c:legend>
      <c:legendPos val="b"/>
      <c:layout>
        <c:manualLayout>
          <c:xMode val="edge"/>
          <c:yMode val="edge"/>
          <c:x val="2.3293525809273831E-2"/>
          <c:y val="0.82465223097112861"/>
          <c:w val="0.48119072615922998"/>
          <c:h val="0.166088509769612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22703412073491E-2"/>
          <c:y val="5.0925925925925923E-2"/>
          <c:w val="0.84176618547681537"/>
          <c:h val="0.50473753280839895"/>
        </c:manualLayout>
      </c:layout>
      <c:barChart>
        <c:barDir val="col"/>
        <c:grouping val="percentStacked"/>
        <c:varyColors val="0"/>
        <c:ser>
          <c:idx val="0"/>
          <c:order val="0"/>
          <c:tx>
            <c:strRef>
              <c:f>'FIGURE 2.11, A AND B MRSA'!$C$4</c:f>
              <c:strCache>
                <c:ptCount val="1"/>
                <c:pt idx="0">
                  <c:v>Clinical symptoms</c:v>
                </c:pt>
              </c:strCache>
            </c:strRef>
          </c:tx>
          <c:spPr>
            <a:solidFill>
              <a:schemeClr val="accent1"/>
            </a:solidFill>
            <a:ln>
              <a:noFill/>
            </a:ln>
            <a:effectLst/>
          </c:spPr>
          <c:invertIfNegative val="0"/>
          <c:cat>
            <c:multiLvlStrRef>
              <c:f>'FIGURE 2.11, A AND B MRSA'!$A$5:$B$9</c:f>
              <c:multiLvlStrCache>
                <c:ptCount val="5"/>
                <c:lvl>
                  <c:pt idx="0">
                    <c:v>2010</c:v>
                  </c:pt>
                  <c:pt idx="1">
                    <c:v>2011</c:v>
                  </c:pt>
                  <c:pt idx="2">
                    <c:v>2012</c:v>
                  </c:pt>
                  <c:pt idx="3">
                    <c:v>2013</c:v>
                  </c:pt>
                  <c:pt idx="4">
                    <c:v>2014</c:v>
                  </c:pt>
                </c:lvl>
                <c:lvl>
                  <c:pt idx="0">
                    <c:v>(835)</c:v>
                  </c:pt>
                  <c:pt idx="1">
                    <c:v>(973)</c:v>
                  </c:pt>
                  <c:pt idx="2">
                    <c:v>(1078)</c:v>
                  </c:pt>
                  <c:pt idx="3">
                    <c:v>(1266)</c:v>
                  </c:pt>
                  <c:pt idx="4">
                    <c:v>(1452)</c:v>
                  </c:pt>
                </c:lvl>
              </c:multiLvlStrCache>
            </c:multiLvlStrRef>
          </c:cat>
          <c:val>
            <c:numRef>
              <c:f>'FIGURE 2.11, A AND B MRSA'!$C$5:$C$9</c:f>
              <c:numCache>
                <c:formatCode>General</c:formatCode>
                <c:ptCount val="5"/>
                <c:pt idx="0">
                  <c:v>372</c:v>
                </c:pt>
                <c:pt idx="1">
                  <c:v>436</c:v>
                </c:pt>
                <c:pt idx="2">
                  <c:v>485</c:v>
                </c:pt>
                <c:pt idx="3">
                  <c:v>580</c:v>
                </c:pt>
                <c:pt idx="4">
                  <c:v>650</c:v>
                </c:pt>
              </c:numCache>
            </c:numRef>
          </c:val>
        </c:ser>
        <c:ser>
          <c:idx val="1"/>
          <c:order val="1"/>
          <c:tx>
            <c:strRef>
              <c:f>'FIGURE 2.11, A AND B MRSA'!$D$4</c:f>
              <c:strCache>
                <c:ptCount val="1"/>
                <c:pt idx="0">
                  <c:v>Contact tracing</c:v>
                </c:pt>
              </c:strCache>
            </c:strRef>
          </c:tx>
          <c:spPr>
            <a:solidFill>
              <a:schemeClr val="accent2"/>
            </a:solidFill>
            <a:ln>
              <a:noFill/>
            </a:ln>
            <a:effectLst/>
          </c:spPr>
          <c:invertIfNegative val="0"/>
          <c:cat>
            <c:multiLvlStrRef>
              <c:f>'FIGURE 2.11, A AND B MRSA'!$A$5:$B$9</c:f>
              <c:multiLvlStrCache>
                <c:ptCount val="5"/>
                <c:lvl>
                  <c:pt idx="0">
                    <c:v>2010</c:v>
                  </c:pt>
                  <c:pt idx="1">
                    <c:v>2011</c:v>
                  </c:pt>
                  <c:pt idx="2">
                    <c:v>2012</c:v>
                  </c:pt>
                  <c:pt idx="3">
                    <c:v>2013</c:v>
                  </c:pt>
                  <c:pt idx="4">
                    <c:v>2014</c:v>
                  </c:pt>
                </c:lvl>
                <c:lvl>
                  <c:pt idx="0">
                    <c:v>(835)</c:v>
                  </c:pt>
                  <c:pt idx="1">
                    <c:v>(973)</c:v>
                  </c:pt>
                  <c:pt idx="2">
                    <c:v>(1078)</c:v>
                  </c:pt>
                  <c:pt idx="3">
                    <c:v>(1266)</c:v>
                  </c:pt>
                  <c:pt idx="4">
                    <c:v>(1452)</c:v>
                  </c:pt>
                </c:lvl>
              </c:multiLvlStrCache>
            </c:multiLvlStrRef>
          </c:cat>
          <c:val>
            <c:numRef>
              <c:f>'FIGURE 2.11, A AND B MRSA'!$D$5:$D$9</c:f>
              <c:numCache>
                <c:formatCode>General</c:formatCode>
                <c:ptCount val="5"/>
                <c:pt idx="0">
                  <c:v>384</c:v>
                </c:pt>
                <c:pt idx="1">
                  <c:v>446</c:v>
                </c:pt>
                <c:pt idx="2">
                  <c:v>475</c:v>
                </c:pt>
                <c:pt idx="3">
                  <c:v>544</c:v>
                </c:pt>
                <c:pt idx="4">
                  <c:v>628</c:v>
                </c:pt>
              </c:numCache>
            </c:numRef>
          </c:val>
        </c:ser>
        <c:ser>
          <c:idx val="2"/>
          <c:order val="2"/>
          <c:tx>
            <c:strRef>
              <c:f>'FIGURE 2.11, A AND B MRSA'!$E$4</c:f>
              <c:strCache>
                <c:ptCount val="1"/>
                <c:pt idx="0">
                  <c:v>Screening</c:v>
                </c:pt>
              </c:strCache>
            </c:strRef>
          </c:tx>
          <c:spPr>
            <a:solidFill>
              <a:schemeClr val="accent3"/>
            </a:solidFill>
            <a:ln>
              <a:noFill/>
            </a:ln>
            <a:effectLst/>
          </c:spPr>
          <c:invertIfNegative val="0"/>
          <c:cat>
            <c:multiLvlStrRef>
              <c:f>'FIGURE 2.11, A AND B MRSA'!$A$5:$B$9</c:f>
              <c:multiLvlStrCache>
                <c:ptCount val="5"/>
                <c:lvl>
                  <c:pt idx="0">
                    <c:v>2010</c:v>
                  </c:pt>
                  <c:pt idx="1">
                    <c:v>2011</c:v>
                  </c:pt>
                  <c:pt idx="2">
                    <c:v>2012</c:v>
                  </c:pt>
                  <c:pt idx="3">
                    <c:v>2013</c:v>
                  </c:pt>
                  <c:pt idx="4">
                    <c:v>2014</c:v>
                  </c:pt>
                </c:lvl>
                <c:lvl>
                  <c:pt idx="0">
                    <c:v>(835)</c:v>
                  </c:pt>
                  <c:pt idx="1">
                    <c:v>(973)</c:v>
                  </c:pt>
                  <c:pt idx="2">
                    <c:v>(1078)</c:v>
                  </c:pt>
                  <c:pt idx="3">
                    <c:v>(1266)</c:v>
                  </c:pt>
                  <c:pt idx="4">
                    <c:v>(1452)</c:v>
                  </c:pt>
                </c:lvl>
              </c:multiLvlStrCache>
            </c:multiLvlStrRef>
          </c:cat>
          <c:val>
            <c:numRef>
              <c:f>'FIGURE 2.11, A AND B MRSA'!$E$5:$E$9</c:f>
              <c:numCache>
                <c:formatCode>General</c:formatCode>
                <c:ptCount val="5"/>
                <c:pt idx="0">
                  <c:v>74</c:v>
                </c:pt>
                <c:pt idx="1">
                  <c:v>77</c:v>
                </c:pt>
                <c:pt idx="2">
                  <c:v>105</c:v>
                </c:pt>
                <c:pt idx="3">
                  <c:v>123</c:v>
                </c:pt>
                <c:pt idx="4">
                  <c:v>147</c:v>
                </c:pt>
              </c:numCache>
            </c:numRef>
          </c:val>
        </c:ser>
        <c:ser>
          <c:idx val="3"/>
          <c:order val="3"/>
          <c:tx>
            <c:strRef>
              <c:f>'FIGURE 2.11, A AND B MRSA'!$F$4</c:f>
              <c:strCache>
                <c:ptCount val="1"/>
                <c:pt idx="0">
                  <c:v>Other/missing</c:v>
                </c:pt>
              </c:strCache>
            </c:strRef>
          </c:tx>
          <c:spPr>
            <a:solidFill>
              <a:schemeClr val="accent4"/>
            </a:solidFill>
            <a:ln>
              <a:noFill/>
            </a:ln>
            <a:effectLst/>
          </c:spPr>
          <c:invertIfNegative val="0"/>
          <c:cat>
            <c:multiLvlStrRef>
              <c:f>'FIGURE 2.11, A AND B MRSA'!$A$5:$B$9</c:f>
              <c:multiLvlStrCache>
                <c:ptCount val="5"/>
                <c:lvl>
                  <c:pt idx="0">
                    <c:v>2010</c:v>
                  </c:pt>
                  <c:pt idx="1">
                    <c:v>2011</c:v>
                  </c:pt>
                  <c:pt idx="2">
                    <c:v>2012</c:v>
                  </c:pt>
                  <c:pt idx="3">
                    <c:v>2013</c:v>
                  </c:pt>
                  <c:pt idx="4">
                    <c:v>2014</c:v>
                  </c:pt>
                </c:lvl>
                <c:lvl>
                  <c:pt idx="0">
                    <c:v>(835)</c:v>
                  </c:pt>
                  <c:pt idx="1">
                    <c:v>(973)</c:v>
                  </c:pt>
                  <c:pt idx="2">
                    <c:v>(1078)</c:v>
                  </c:pt>
                  <c:pt idx="3">
                    <c:v>(1266)</c:v>
                  </c:pt>
                  <c:pt idx="4">
                    <c:v>(1452)</c:v>
                  </c:pt>
                </c:lvl>
              </c:multiLvlStrCache>
            </c:multiLvlStrRef>
          </c:cat>
          <c:val>
            <c:numRef>
              <c:f>'FIGURE 2.11, A AND B MRSA'!$F$5:$F$9</c:f>
              <c:numCache>
                <c:formatCode>General</c:formatCode>
                <c:ptCount val="5"/>
                <c:pt idx="0">
                  <c:v>5</c:v>
                </c:pt>
                <c:pt idx="1">
                  <c:v>14</c:v>
                </c:pt>
                <c:pt idx="2">
                  <c:v>13</c:v>
                </c:pt>
                <c:pt idx="3">
                  <c:v>19</c:v>
                </c:pt>
                <c:pt idx="4">
                  <c:v>27</c:v>
                </c:pt>
              </c:numCache>
            </c:numRef>
          </c:val>
        </c:ser>
        <c:dLbls>
          <c:showLegendKey val="0"/>
          <c:showVal val="0"/>
          <c:showCatName val="0"/>
          <c:showSerName val="0"/>
          <c:showPercent val="0"/>
          <c:showBubbleSize val="0"/>
        </c:dLbls>
        <c:gapWidth val="150"/>
        <c:overlap val="100"/>
        <c:axId val="317576992"/>
        <c:axId val="317576600"/>
      </c:barChart>
      <c:catAx>
        <c:axId val="317576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Domestic</a:t>
                </a:r>
              </a:p>
            </c:rich>
          </c:tx>
          <c:layout>
            <c:manualLayout>
              <c:xMode val="edge"/>
              <c:yMode val="edge"/>
              <c:x val="0.47192935258092739"/>
              <c:y val="0.763517789442986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76600"/>
        <c:crosses val="autoZero"/>
        <c:auto val="1"/>
        <c:lblAlgn val="ctr"/>
        <c:lblOffset val="100"/>
        <c:noMultiLvlLbl val="0"/>
      </c:catAx>
      <c:valAx>
        <c:axId val="317576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76992"/>
        <c:crosses val="autoZero"/>
        <c:crossBetween val="between"/>
      </c:valAx>
      <c:spPr>
        <a:noFill/>
        <a:ln>
          <a:noFill/>
        </a:ln>
        <a:effectLst/>
      </c:spPr>
    </c:plotArea>
    <c:legend>
      <c:legendPos val="b"/>
      <c:layout>
        <c:manualLayout>
          <c:xMode val="edge"/>
          <c:yMode val="edge"/>
          <c:x val="8.4746281714785654E-2"/>
          <c:y val="0.8524300087489064"/>
          <c:w val="0.48050721784776901"/>
          <c:h val="0.14756999125109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22703412073491E-2"/>
          <c:y val="5.0925925925925923E-2"/>
          <c:w val="0.83343285214348195"/>
          <c:h val="0.43818606007582384"/>
        </c:manualLayout>
      </c:layout>
      <c:barChart>
        <c:barDir val="col"/>
        <c:grouping val="percentStacked"/>
        <c:varyColors val="0"/>
        <c:ser>
          <c:idx val="0"/>
          <c:order val="0"/>
          <c:tx>
            <c:strRef>
              <c:f>'FIGURE 2.12, A AND B'!$C$4</c:f>
              <c:strCache>
                <c:ptCount val="1"/>
                <c:pt idx="0">
                  <c:v>Community-acquired</c:v>
                </c:pt>
              </c:strCache>
            </c:strRef>
          </c:tx>
          <c:spPr>
            <a:solidFill>
              <a:schemeClr val="accent1"/>
            </a:solidFill>
            <a:ln>
              <a:noFill/>
            </a:ln>
            <a:effectLst/>
          </c:spPr>
          <c:invertIfNegative val="0"/>
          <c:cat>
            <c:multiLvlStrRef>
              <c:f>'FIGURE 2.12, A AND B'!$A$5:$B$9</c:f>
              <c:multiLvlStrCache>
                <c:ptCount val="5"/>
                <c:lvl>
                  <c:pt idx="0">
                    <c:v>2010</c:v>
                  </c:pt>
                  <c:pt idx="1">
                    <c:v>2011</c:v>
                  </c:pt>
                  <c:pt idx="2">
                    <c:v>2012</c:v>
                  </c:pt>
                  <c:pt idx="3">
                    <c:v>2013</c:v>
                  </c:pt>
                  <c:pt idx="4">
                    <c:v>2014</c:v>
                  </c:pt>
                </c:lvl>
                <c:lvl>
                  <c:pt idx="0">
                    <c:v>(834)</c:v>
                  </c:pt>
                  <c:pt idx="1">
                    <c:v>(973)</c:v>
                  </c:pt>
                  <c:pt idx="2">
                    <c:v>(1078)</c:v>
                  </c:pt>
                  <c:pt idx="3">
                    <c:v>(1266)</c:v>
                  </c:pt>
                  <c:pt idx="4">
                    <c:v>(1452)</c:v>
                  </c:pt>
                </c:lvl>
              </c:multiLvlStrCache>
            </c:multiLvlStrRef>
          </c:cat>
          <c:val>
            <c:numRef>
              <c:f>'FIGURE 2.12, A AND B'!$C$5:$C$9</c:f>
              <c:numCache>
                <c:formatCode>General</c:formatCode>
                <c:ptCount val="5"/>
                <c:pt idx="0">
                  <c:v>571</c:v>
                </c:pt>
                <c:pt idx="1">
                  <c:v>710</c:v>
                </c:pt>
                <c:pt idx="2">
                  <c:v>787</c:v>
                </c:pt>
                <c:pt idx="3">
                  <c:v>874</c:v>
                </c:pt>
                <c:pt idx="4">
                  <c:v>1100</c:v>
                </c:pt>
              </c:numCache>
            </c:numRef>
          </c:val>
        </c:ser>
        <c:ser>
          <c:idx val="1"/>
          <c:order val="1"/>
          <c:tx>
            <c:strRef>
              <c:f>'FIGURE 2.12, A AND B'!$D$4</c:f>
              <c:strCache>
                <c:ptCount val="1"/>
                <c:pt idx="0">
                  <c:v>Hospital-acquired</c:v>
                </c:pt>
              </c:strCache>
            </c:strRef>
          </c:tx>
          <c:spPr>
            <a:solidFill>
              <a:schemeClr val="accent2"/>
            </a:solidFill>
            <a:ln>
              <a:noFill/>
            </a:ln>
            <a:effectLst/>
          </c:spPr>
          <c:invertIfNegative val="0"/>
          <c:cat>
            <c:multiLvlStrRef>
              <c:f>'FIGURE 2.12, A AND B'!$A$5:$B$9</c:f>
              <c:multiLvlStrCache>
                <c:ptCount val="5"/>
                <c:lvl>
                  <c:pt idx="0">
                    <c:v>2010</c:v>
                  </c:pt>
                  <c:pt idx="1">
                    <c:v>2011</c:v>
                  </c:pt>
                  <c:pt idx="2">
                    <c:v>2012</c:v>
                  </c:pt>
                  <c:pt idx="3">
                    <c:v>2013</c:v>
                  </c:pt>
                  <c:pt idx="4">
                    <c:v>2014</c:v>
                  </c:pt>
                </c:lvl>
                <c:lvl>
                  <c:pt idx="0">
                    <c:v>(834)</c:v>
                  </c:pt>
                  <c:pt idx="1">
                    <c:v>(973)</c:v>
                  </c:pt>
                  <c:pt idx="2">
                    <c:v>(1078)</c:v>
                  </c:pt>
                  <c:pt idx="3">
                    <c:v>(1266)</c:v>
                  </c:pt>
                  <c:pt idx="4">
                    <c:v>(1452)</c:v>
                  </c:pt>
                </c:lvl>
              </c:multiLvlStrCache>
            </c:multiLvlStrRef>
          </c:cat>
          <c:val>
            <c:numRef>
              <c:f>'FIGURE 2.12, A AND B'!$D$5:$D$9</c:f>
              <c:numCache>
                <c:formatCode>General</c:formatCode>
                <c:ptCount val="5"/>
                <c:pt idx="0">
                  <c:v>68</c:v>
                </c:pt>
                <c:pt idx="1">
                  <c:v>54</c:v>
                </c:pt>
                <c:pt idx="2">
                  <c:v>79</c:v>
                </c:pt>
                <c:pt idx="3">
                  <c:v>147</c:v>
                </c:pt>
                <c:pt idx="4">
                  <c:v>109</c:v>
                </c:pt>
              </c:numCache>
            </c:numRef>
          </c:val>
        </c:ser>
        <c:ser>
          <c:idx val="2"/>
          <c:order val="2"/>
          <c:tx>
            <c:strRef>
              <c:f>'FIGURE 2.12, A AND B'!$E$4</c:f>
              <c:strCache>
                <c:ptCount val="1"/>
                <c:pt idx="0">
                  <c:v>Healthcare/Care outside hospital</c:v>
                </c:pt>
              </c:strCache>
            </c:strRef>
          </c:tx>
          <c:spPr>
            <a:solidFill>
              <a:schemeClr val="accent3"/>
            </a:solidFill>
            <a:ln>
              <a:noFill/>
            </a:ln>
            <a:effectLst/>
          </c:spPr>
          <c:invertIfNegative val="0"/>
          <c:cat>
            <c:multiLvlStrRef>
              <c:f>'FIGURE 2.12, A AND B'!$A$5:$B$9</c:f>
              <c:multiLvlStrCache>
                <c:ptCount val="5"/>
                <c:lvl>
                  <c:pt idx="0">
                    <c:v>2010</c:v>
                  </c:pt>
                  <c:pt idx="1">
                    <c:v>2011</c:v>
                  </c:pt>
                  <c:pt idx="2">
                    <c:v>2012</c:v>
                  </c:pt>
                  <c:pt idx="3">
                    <c:v>2013</c:v>
                  </c:pt>
                  <c:pt idx="4">
                    <c:v>2014</c:v>
                  </c:pt>
                </c:lvl>
                <c:lvl>
                  <c:pt idx="0">
                    <c:v>(834)</c:v>
                  </c:pt>
                  <c:pt idx="1">
                    <c:v>(973)</c:v>
                  </c:pt>
                  <c:pt idx="2">
                    <c:v>(1078)</c:v>
                  </c:pt>
                  <c:pt idx="3">
                    <c:v>(1266)</c:v>
                  </c:pt>
                  <c:pt idx="4">
                    <c:v>(1452)</c:v>
                  </c:pt>
                </c:lvl>
              </c:multiLvlStrCache>
            </c:multiLvlStrRef>
          </c:cat>
          <c:val>
            <c:numRef>
              <c:f>'FIGURE 2.12, A AND B'!$E$5:$E$9</c:f>
              <c:numCache>
                <c:formatCode>General</c:formatCode>
                <c:ptCount val="5"/>
                <c:pt idx="0">
                  <c:v>105</c:v>
                </c:pt>
                <c:pt idx="1">
                  <c:v>77</c:v>
                </c:pt>
                <c:pt idx="2">
                  <c:v>130</c:v>
                </c:pt>
                <c:pt idx="3">
                  <c:v>91</c:v>
                </c:pt>
                <c:pt idx="4">
                  <c:v>112</c:v>
                </c:pt>
              </c:numCache>
            </c:numRef>
          </c:val>
        </c:ser>
        <c:ser>
          <c:idx val="3"/>
          <c:order val="3"/>
          <c:tx>
            <c:strRef>
              <c:f>'FIGURE 2.12, A AND B'!$F$4</c:f>
              <c:strCache>
                <c:ptCount val="1"/>
                <c:pt idx="0">
                  <c:v>Other/missing</c:v>
                </c:pt>
              </c:strCache>
            </c:strRef>
          </c:tx>
          <c:spPr>
            <a:solidFill>
              <a:schemeClr val="accent4"/>
            </a:solidFill>
            <a:ln>
              <a:noFill/>
            </a:ln>
            <a:effectLst/>
          </c:spPr>
          <c:invertIfNegative val="0"/>
          <c:cat>
            <c:multiLvlStrRef>
              <c:f>'FIGURE 2.12, A AND B'!$A$5:$B$9</c:f>
              <c:multiLvlStrCache>
                <c:ptCount val="5"/>
                <c:lvl>
                  <c:pt idx="0">
                    <c:v>2010</c:v>
                  </c:pt>
                  <c:pt idx="1">
                    <c:v>2011</c:v>
                  </c:pt>
                  <c:pt idx="2">
                    <c:v>2012</c:v>
                  </c:pt>
                  <c:pt idx="3">
                    <c:v>2013</c:v>
                  </c:pt>
                  <c:pt idx="4">
                    <c:v>2014</c:v>
                  </c:pt>
                </c:lvl>
                <c:lvl>
                  <c:pt idx="0">
                    <c:v>(834)</c:v>
                  </c:pt>
                  <c:pt idx="1">
                    <c:v>(973)</c:v>
                  </c:pt>
                  <c:pt idx="2">
                    <c:v>(1078)</c:v>
                  </c:pt>
                  <c:pt idx="3">
                    <c:v>(1266)</c:v>
                  </c:pt>
                  <c:pt idx="4">
                    <c:v>(1452)</c:v>
                  </c:pt>
                </c:lvl>
              </c:multiLvlStrCache>
            </c:multiLvlStrRef>
          </c:cat>
          <c:val>
            <c:numRef>
              <c:f>'FIGURE 2.12, A AND B'!$F$5:$F$9</c:f>
              <c:numCache>
                <c:formatCode>General</c:formatCode>
                <c:ptCount val="5"/>
                <c:pt idx="0">
                  <c:v>90</c:v>
                </c:pt>
                <c:pt idx="1">
                  <c:v>132</c:v>
                </c:pt>
                <c:pt idx="2">
                  <c:v>82</c:v>
                </c:pt>
                <c:pt idx="3">
                  <c:v>154</c:v>
                </c:pt>
                <c:pt idx="4">
                  <c:v>131</c:v>
                </c:pt>
              </c:numCache>
            </c:numRef>
          </c:val>
        </c:ser>
        <c:dLbls>
          <c:showLegendKey val="0"/>
          <c:showVal val="0"/>
          <c:showCatName val="0"/>
          <c:showSerName val="0"/>
          <c:showPercent val="0"/>
          <c:showBubbleSize val="0"/>
        </c:dLbls>
        <c:gapWidth val="150"/>
        <c:overlap val="100"/>
        <c:axId val="317580912"/>
        <c:axId val="317575424"/>
      </c:barChart>
      <c:catAx>
        <c:axId val="3175809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Domestic</a:t>
                </a:r>
              </a:p>
            </c:rich>
          </c:tx>
          <c:layout>
            <c:manualLayout>
              <c:xMode val="edge"/>
              <c:yMode val="edge"/>
              <c:x val="0.47192935258092739"/>
              <c:y val="0.673818168562263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75424"/>
        <c:crosses val="autoZero"/>
        <c:auto val="1"/>
        <c:lblAlgn val="ctr"/>
        <c:lblOffset val="100"/>
        <c:noMultiLvlLbl val="0"/>
      </c:catAx>
      <c:valAx>
        <c:axId val="317575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80912"/>
        <c:crosses val="autoZero"/>
        <c:crossBetween val="between"/>
      </c:valAx>
      <c:spPr>
        <a:noFill/>
        <a:ln>
          <a:noFill/>
        </a:ln>
        <a:effectLst/>
      </c:spPr>
    </c:plotArea>
    <c:legend>
      <c:legendPos val="b"/>
      <c:layout>
        <c:manualLayout>
          <c:xMode val="edge"/>
          <c:yMode val="edge"/>
          <c:x val="2.342475940507437E-2"/>
          <c:y val="0.80902668416447965"/>
          <c:w val="0.76981714785651789"/>
          <c:h val="9.37510936132983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22703412073491E-2"/>
          <c:y val="5.0925925925925923E-2"/>
          <c:w val="0.85565507436570432"/>
          <c:h val="0.44744531933508314"/>
        </c:manualLayout>
      </c:layout>
      <c:barChart>
        <c:barDir val="col"/>
        <c:grouping val="percentStacked"/>
        <c:varyColors val="0"/>
        <c:ser>
          <c:idx val="0"/>
          <c:order val="0"/>
          <c:tx>
            <c:strRef>
              <c:f>'FIGURE 2.12, A AND B'!$C$13</c:f>
              <c:strCache>
                <c:ptCount val="1"/>
                <c:pt idx="0">
                  <c:v>Community-acquired</c:v>
                </c:pt>
              </c:strCache>
            </c:strRef>
          </c:tx>
          <c:spPr>
            <a:solidFill>
              <a:schemeClr val="accent1"/>
            </a:solidFill>
            <a:ln>
              <a:noFill/>
            </a:ln>
            <a:effectLst/>
          </c:spPr>
          <c:invertIfNegative val="0"/>
          <c:cat>
            <c:multiLvlStrRef>
              <c:f>'FIGURE 2.12, A AND B'!$A$14:$B$18</c:f>
              <c:multiLvlStrCache>
                <c:ptCount val="5"/>
                <c:lvl>
                  <c:pt idx="0">
                    <c:v>2010</c:v>
                  </c:pt>
                  <c:pt idx="1">
                    <c:v>2011</c:v>
                  </c:pt>
                  <c:pt idx="2">
                    <c:v>2012</c:v>
                  </c:pt>
                  <c:pt idx="3">
                    <c:v>2013</c:v>
                  </c:pt>
                  <c:pt idx="4">
                    <c:v>2014</c:v>
                  </c:pt>
                </c:lvl>
                <c:lvl>
                  <c:pt idx="0">
                    <c:v>(731)</c:v>
                  </c:pt>
                  <c:pt idx="1">
                    <c:v>(879)</c:v>
                  </c:pt>
                  <c:pt idx="2">
                    <c:v>(998)</c:v>
                  </c:pt>
                  <c:pt idx="3">
                    <c:v>(1157)</c:v>
                  </c:pt>
                  <c:pt idx="4">
                    <c:v>(1428)</c:v>
                  </c:pt>
                </c:lvl>
              </c:multiLvlStrCache>
            </c:multiLvlStrRef>
          </c:cat>
          <c:val>
            <c:numRef>
              <c:f>'FIGURE 2.12, A AND B'!$C$14:$C$18</c:f>
              <c:numCache>
                <c:formatCode>General</c:formatCode>
                <c:ptCount val="5"/>
                <c:pt idx="0">
                  <c:v>289</c:v>
                </c:pt>
                <c:pt idx="1">
                  <c:v>394</c:v>
                </c:pt>
                <c:pt idx="2">
                  <c:v>465</c:v>
                </c:pt>
                <c:pt idx="3">
                  <c:v>561</c:v>
                </c:pt>
                <c:pt idx="4">
                  <c:v>707</c:v>
                </c:pt>
              </c:numCache>
            </c:numRef>
          </c:val>
        </c:ser>
        <c:ser>
          <c:idx val="1"/>
          <c:order val="1"/>
          <c:tx>
            <c:strRef>
              <c:f>'FIGURE 2.12, A AND B'!$D$13</c:f>
              <c:strCache>
                <c:ptCount val="1"/>
                <c:pt idx="0">
                  <c:v>Hospital-acquired</c:v>
                </c:pt>
              </c:strCache>
            </c:strRef>
          </c:tx>
          <c:spPr>
            <a:solidFill>
              <a:schemeClr val="accent2"/>
            </a:solidFill>
            <a:ln>
              <a:noFill/>
            </a:ln>
            <a:effectLst/>
          </c:spPr>
          <c:invertIfNegative val="0"/>
          <c:cat>
            <c:multiLvlStrRef>
              <c:f>'FIGURE 2.12, A AND B'!$A$14:$B$18</c:f>
              <c:multiLvlStrCache>
                <c:ptCount val="5"/>
                <c:lvl>
                  <c:pt idx="0">
                    <c:v>2010</c:v>
                  </c:pt>
                  <c:pt idx="1">
                    <c:v>2011</c:v>
                  </c:pt>
                  <c:pt idx="2">
                    <c:v>2012</c:v>
                  </c:pt>
                  <c:pt idx="3">
                    <c:v>2013</c:v>
                  </c:pt>
                  <c:pt idx="4">
                    <c:v>2014</c:v>
                  </c:pt>
                </c:lvl>
                <c:lvl>
                  <c:pt idx="0">
                    <c:v>(731)</c:v>
                  </c:pt>
                  <c:pt idx="1">
                    <c:v>(879)</c:v>
                  </c:pt>
                  <c:pt idx="2">
                    <c:v>(998)</c:v>
                  </c:pt>
                  <c:pt idx="3">
                    <c:v>(1157)</c:v>
                  </c:pt>
                  <c:pt idx="4">
                    <c:v>(1428)</c:v>
                  </c:pt>
                </c:lvl>
              </c:multiLvlStrCache>
            </c:multiLvlStrRef>
          </c:cat>
          <c:val>
            <c:numRef>
              <c:f>'FIGURE 2.12, A AND B'!$D$14:$D$18</c:f>
              <c:numCache>
                <c:formatCode>General</c:formatCode>
                <c:ptCount val="5"/>
                <c:pt idx="0">
                  <c:v>277</c:v>
                </c:pt>
                <c:pt idx="1">
                  <c:v>288</c:v>
                </c:pt>
                <c:pt idx="2">
                  <c:v>349</c:v>
                </c:pt>
                <c:pt idx="3">
                  <c:v>339</c:v>
                </c:pt>
                <c:pt idx="4">
                  <c:v>393</c:v>
                </c:pt>
              </c:numCache>
            </c:numRef>
          </c:val>
        </c:ser>
        <c:ser>
          <c:idx val="2"/>
          <c:order val="2"/>
          <c:tx>
            <c:strRef>
              <c:f>'FIGURE 2.12, A AND B'!$E$13</c:f>
              <c:strCache>
                <c:ptCount val="1"/>
                <c:pt idx="0">
                  <c:v>Healthcare/Care outside hospital</c:v>
                </c:pt>
              </c:strCache>
            </c:strRef>
          </c:tx>
          <c:spPr>
            <a:solidFill>
              <a:schemeClr val="accent3"/>
            </a:solidFill>
            <a:ln>
              <a:noFill/>
            </a:ln>
            <a:effectLst/>
          </c:spPr>
          <c:invertIfNegative val="0"/>
          <c:cat>
            <c:multiLvlStrRef>
              <c:f>'FIGURE 2.12, A AND B'!$A$14:$B$18</c:f>
              <c:multiLvlStrCache>
                <c:ptCount val="5"/>
                <c:lvl>
                  <c:pt idx="0">
                    <c:v>2010</c:v>
                  </c:pt>
                  <c:pt idx="1">
                    <c:v>2011</c:v>
                  </c:pt>
                  <c:pt idx="2">
                    <c:v>2012</c:v>
                  </c:pt>
                  <c:pt idx="3">
                    <c:v>2013</c:v>
                  </c:pt>
                  <c:pt idx="4">
                    <c:v>2014</c:v>
                  </c:pt>
                </c:lvl>
                <c:lvl>
                  <c:pt idx="0">
                    <c:v>(731)</c:v>
                  </c:pt>
                  <c:pt idx="1">
                    <c:v>(879)</c:v>
                  </c:pt>
                  <c:pt idx="2">
                    <c:v>(998)</c:v>
                  </c:pt>
                  <c:pt idx="3">
                    <c:v>(1157)</c:v>
                  </c:pt>
                  <c:pt idx="4">
                    <c:v>(1428)</c:v>
                  </c:pt>
                </c:lvl>
              </c:multiLvlStrCache>
            </c:multiLvlStrRef>
          </c:cat>
          <c:val>
            <c:numRef>
              <c:f>'FIGURE 2.12, A AND B'!$E$14:$E$18</c:f>
              <c:numCache>
                <c:formatCode>General</c:formatCode>
                <c:ptCount val="5"/>
                <c:pt idx="0">
                  <c:v>64</c:v>
                </c:pt>
                <c:pt idx="1">
                  <c:v>93</c:v>
                </c:pt>
                <c:pt idx="2">
                  <c:v>115</c:v>
                </c:pt>
                <c:pt idx="3">
                  <c:v>65</c:v>
                </c:pt>
                <c:pt idx="4">
                  <c:v>113</c:v>
                </c:pt>
              </c:numCache>
            </c:numRef>
          </c:val>
        </c:ser>
        <c:ser>
          <c:idx val="3"/>
          <c:order val="3"/>
          <c:tx>
            <c:strRef>
              <c:f>'FIGURE 2.12, A AND B'!$F$13</c:f>
              <c:strCache>
                <c:ptCount val="1"/>
                <c:pt idx="0">
                  <c:v>Other/missing</c:v>
                </c:pt>
              </c:strCache>
            </c:strRef>
          </c:tx>
          <c:spPr>
            <a:solidFill>
              <a:schemeClr val="accent4"/>
            </a:solidFill>
            <a:ln>
              <a:noFill/>
            </a:ln>
            <a:effectLst/>
          </c:spPr>
          <c:invertIfNegative val="0"/>
          <c:cat>
            <c:multiLvlStrRef>
              <c:f>'FIGURE 2.12, A AND B'!$A$14:$B$18</c:f>
              <c:multiLvlStrCache>
                <c:ptCount val="5"/>
                <c:lvl>
                  <c:pt idx="0">
                    <c:v>2010</c:v>
                  </c:pt>
                  <c:pt idx="1">
                    <c:v>2011</c:v>
                  </c:pt>
                  <c:pt idx="2">
                    <c:v>2012</c:v>
                  </c:pt>
                  <c:pt idx="3">
                    <c:v>2013</c:v>
                  </c:pt>
                  <c:pt idx="4">
                    <c:v>2014</c:v>
                  </c:pt>
                </c:lvl>
                <c:lvl>
                  <c:pt idx="0">
                    <c:v>(731)</c:v>
                  </c:pt>
                  <c:pt idx="1">
                    <c:v>(879)</c:v>
                  </c:pt>
                  <c:pt idx="2">
                    <c:v>(998)</c:v>
                  </c:pt>
                  <c:pt idx="3">
                    <c:v>(1157)</c:v>
                  </c:pt>
                  <c:pt idx="4">
                    <c:v>(1428)</c:v>
                  </c:pt>
                </c:lvl>
              </c:multiLvlStrCache>
            </c:multiLvlStrRef>
          </c:cat>
          <c:val>
            <c:numRef>
              <c:f>'FIGURE 2.12, A AND B'!$F$14:$F$18</c:f>
              <c:numCache>
                <c:formatCode>General</c:formatCode>
                <c:ptCount val="5"/>
                <c:pt idx="0">
                  <c:v>101</c:v>
                </c:pt>
                <c:pt idx="1">
                  <c:v>104</c:v>
                </c:pt>
                <c:pt idx="2">
                  <c:v>69</c:v>
                </c:pt>
                <c:pt idx="3">
                  <c:v>192</c:v>
                </c:pt>
                <c:pt idx="4">
                  <c:v>215</c:v>
                </c:pt>
              </c:numCache>
            </c:numRef>
          </c:val>
        </c:ser>
        <c:dLbls>
          <c:showLegendKey val="0"/>
          <c:showVal val="0"/>
          <c:showCatName val="0"/>
          <c:showSerName val="0"/>
          <c:showPercent val="0"/>
          <c:showBubbleSize val="0"/>
        </c:dLbls>
        <c:gapWidth val="150"/>
        <c:overlap val="100"/>
        <c:axId val="317574248"/>
        <c:axId val="317573856"/>
      </c:barChart>
      <c:catAx>
        <c:axId val="3175742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Imported</a:t>
                </a:r>
              </a:p>
            </c:rich>
          </c:tx>
          <c:layout>
            <c:manualLayout>
              <c:xMode val="edge"/>
              <c:yMode val="edge"/>
              <c:x val="0.477582239720035"/>
              <c:y val="0.673818168562263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73856"/>
        <c:crosses val="autoZero"/>
        <c:auto val="1"/>
        <c:lblAlgn val="ctr"/>
        <c:lblOffset val="100"/>
        <c:noMultiLvlLbl val="0"/>
      </c:catAx>
      <c:valAx>
        <c:axId val="317573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74248"/>
        <c:crosses val="autoZero"/>
        <c:crossBetween val="between"/>
      </c:valAx>
      <c:spPr>
        <a:noFill/>
        <a:ln>
          <a:noFill/>
        </a:ln>
        <a:effectLst/>
      </c:spPr>
    </c:plotArea>
    <c:legend>
      <c:legendPos val="b"/>
      <c:layout>
        <c:manualLayout>
          <c:xMode val="edge"/>
          <c:yMode val="edge"/>
          <c:x val="2.8980314960629923E-2"/>
          <c:y val="0.77198964712744245"/>
          <c:w val="0.75870603674540682"/>
          <c:h val="0.10763998250218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5048118985127"/>
          <c:y val="5.0925925925925923E-2"/>
          <c:w val="0.81462729658792665"/>
          <c:h val="0.58439049285505984"/>
        </c:manualLayout>
      </c:layout>
      <c:barChart>
        <c:barDir val="col"/>
        <c:grouping val="stacked"/>
        <c:varyColors val="0"/>
        <c:ser>
          <c:idx val="0"/>
          <c:order val="0"/>
          <c:tx>
            <c:strRef>
              <c:f>'FIGURE 2.14'!$A$5</c:f>
              <c:strCache>
                <c:ptCount val="1"/>
                <c:pt idx="0">
                  <c:v>Domestic</c:v>
                </c:pt>
              </c:strCache>
            </c:strRef>
          </c:tx>
          <c:spPr>
            <a:solidFill>
              <a:schemeClr val="accent1"/>
            </a:solidFill>
            <a:ln>
              <a:noFill/>
            </a:ln>
            <a:effectLst/>
          </c:spPr>
          <c:invertIfNegative val="0"/>
          <c:cat>
            <c:multiLvlStrRef>
              <c:f>'FIGURE 2.14'!$B$3:$J$4</c:f>
              <c:multiLvlStrCache>
                <c:ptCount val="9"/>
                <c:lvl>
                  <c:pt idx="0">
                    <c:v>2006</c:v>
                  </c:pt>
                  <c:pt idx="1">
                    <c:v>2007</c:v>
                  </c:pt>
                  <c:pt idx="2">
                    <c:v>2008</c:v>
                  </c:pt>
                  <c:pt idx="3">
                    <c:v>2009</c:v>
                  </c:pt>
                  <c:pt idx="4">
                    <c:v>2010</c:v>
                  </c:pt>
                  <c:pt idx="5">
                    <c:v>2011</c:v>
                  </c:pt>
                  <c:pt idx="6">
                    <c:v>2012</c:v>
                  </c:pt>
                  <c:pt idx="7">
                    <c:v>2013</c:v>
                  </c:pt>
                  <c:pt idx="8">
                    <c:v>2014</c:v>
                  </c:pt>
                </c:lvl>
                <c:lvl>
                  <c:pt idx="0">
                    <c:v>(24)</c:v>
                  </c:pt>
                  <c:pt idx="1">
                    <c:v>(53)</c:v>
                  </c:pt>
                  <c:pt idx="2">
                    <c:v>(617)</c:v>
                  </c:pt>
                  <c:pt idx="3">
                    <c:v>(402)</c:v>
                  </c:pt>
                  <c:pt idx="4">
                    <c:v>(214)</c:v>
                  </c:pt>
                  <c:pt idx="5">
                    <c:v>(122)</c:v>
                  </c:pt>
                  <c:pt idx="6">
                    <c:v>(152)</c:v>
                  </c:pt>
                  <c:pt idx="7">
                    <c:v>(227)</c:v>
                  </c:pt>
                  <c:pt idx="8">
                    <c:v>(402)</c:v>
                  </c:pt>
                </c:lvl>
              </c:multiLvlStrCache>
            </c:multiLvlStrRef>
          </c:cat>
          <c:val>
            <c:numRef>
              <c:f>'FIGURE 2.14'!$B$5:$J$5</c:f>
              <c:numCache>
                <c:formatCode>General</c:formatCode>
                <c:ptCount val="9"/>
                <c:pt idx="0">
                  <c:v>12</c:v>
                </c:pt>
                <c:pt idx="1">
                  <c:v>39</c:v>
                </c:pt>
                <c:pt idx="2">
                  <c:v>603</c:v>
                </c:pt>
                <c:pt idx="3">
                  <c:v>349</c:v>
                </c:pt>
                <c:pt idx="4">
                  <c:v>177</c:v>
                </c:pt>
                <c:pt idx="5">
                  <c:v>72</c:v>
                </c:pt>
                <c:pt idx="6">
                  <c:v>93</c:v>
                </c:pt>
                <c:pt idx="7">
                  <c:v>165</c:v>
                </c:pt>
                <c:pt idx="8">
                  <c:v>330</c:v>
                </c:pt>
              </c:numCache>
            </c:numRef>
          </c:val>
        </c:ser>
        <c:ser>
          <c:idx val="1"/>
          <c:order val="1"/>
          <c:tx>
            <c:strRef>
              <c:f>'FIGURE 2.14'!$A$6</c:f>
              <c:strCache>
                <c:ptCount val="1"/>
                <c:pt idx="0">
                  <c:v>Imported</c:v>
                </c:pt>
              </c:strCache>
            </c:strRef>
          </c:tx>
          <c:spPr>
            <a:solidFill>
              <a:schemeClr val="accent2"/>
            </a:solidFill>
            <a:ln>
              <a:noFill/>
            </a:ln>
            <a:effectLst/>
          </c:spPr>
          <c:invertIfNegative val="0"/>
          <c:cat>
            <c:multiLvlStrRef>
              <c:f>'FIGURE 2.14'!$B$3:$J$4</c:f>
              <c:multiLvlStrCache>
                <c:ptCount val="9"/>
                <c:lvl>
                  <c:pt idx="0">
                    <c:v>2006</c:v>
                  </c:pt>
                  <c:pt idx="1">
                    <c:v>2007</c:v>
                  </c:pt>
                  <c:pt idx="2">
                    <c:v>2008</c:v>
                  </c:pt>
                  <c:pt idx="3">
                    <c:v>2009</c:v>
                  </c:pt>
                  <c:pt idx="4">
                    <c:v>2010</c:v>
                  </c:pt>
                  <c:pt idx="5">
                    <c:v>2011</c:v>
                  </c:pt>
                  <c:pt idx="6">
                    <c:v>2012</c:v>
                  </c:pt>
                  <c:pt idx="7">
                    <c:v>2013</c:v>
                  </c:pt>
                  <c:pt idx="8">
                    <c:v>2014</c:v>
                  </c:pt>
                </c:lvl>
                <c:lvl>
                  <c:pt idx="0">
                    <c:v>(24)</c:v>
                  </c:pt>
                  <c:pt idx="1">
                    <c:v>(53)</c:v>
                  </c:pt>
                  <c:pt idx="2">
                    <c:v>(617)</c:v>
                  </c:pt>
                  <c:pt idx="3">
                    <c:v>(402)</c:v>
                  </c:pt>
                  <c:pt idx="4">
                    <c:v>(214)</c:v>
                  </c:pt>
                  <c:pt idx="5">
                    <c:v>(122)</c:v>
                  </c:pt>
                  <c:pt idx="6">
                    <c:v>(152)</c:v>
                  </c:pt>
                  <c:pt idx="7">
                    <c:v>(227)</c:v>
                  </c:pt>
                  <c:pt idx="8">
                    <c:v>(402)</c:v>
                  </c:pt>
                </c:lvl>
              </c:multiLvlStrCache>
            </c:multiLvlStrRef>
          </c:cat>
          <c:val>
            <c:numRef>
              <c:f>'FIGURE 2.14'!$B$6:$J$6</c:f>
              <c:numCache>
                <c:formatCode>General</c:formatCode>
                <c:ptCount val="9"/>
                <c:pt idx="0">
                  <c:v>10</c:v>
                </c:pt>
                <c:pt idx="1">
                  <c:v>12</c:v>
                </c:pt>
                <c:pt idx="2">
                  <c:v>13</c:v>
                </c:pt>
                <c:pt idx="3">
                  <c:v>26</c:v>
                </c:pt>
                <c:pt idx="4">
                  <c:v>33</c:v>
                </c:pt>
                <c:pt idx="5">
                  <c:v>43</c:v>
                </c:pt>
                <c:pt idx="6">
                  <c:v>48</c:v>
                </c:pt>
                <c:pt idx="7">
                  <c:v>61</c:v>
                </c:pt>
                <c:pt idx="8">
                  <c:v>69</c:v>
                </c:pt>
              </c:numCache>
            </c:numRef>
          </c:val>
        </c:ser>
        <c:ser>
          <c:idx val="2"/>
          <c:order val="2"/>
          <c:tx>
            <c:strRef>
              <c:f>'FIGURE 2.14'!$A$7</c:f>
              <c:strCache>
                <c:ptCount val="1"/>
                <c:pt idx="0">
                  <c:v>No data</c:v>
                </c:pt>
              </c:strCache>
            </c:strRef>
          </c:tx>
          <c:spPr>
            <a:solidFill>
              <a:schemeClr val="accent3"/>
            </a:solidFill>
            <a:ln>
              <a:noFill/>
            </a:ln>
            <a:effectLst/>
          </c:spPr>
          <c:invertIfNegative val="0"/>
          <c:cat>
            <c:multiLvlStrRef>
              <c:f>'FIGURE 2.14'!$B$3:$J$4</c:f>
              <c:multiLvlStrCache>
                <c:ptCount val="9"/>
                <c:lvl>
                  <c:pt idx="0">
                    <c:v>2006</c:v>
                  </c:pt>
                  <c:pt idx="1">
                    <c:v>2007</c:v>
                  </c:pt>
                  <c:pt idx="2">
                    <c:v>2008</c:v>
                  </c:pt>
                  <c:pt idx="3">
                    <c:v>2009</c:v>
                  </c:pt>
                  <c:pt idx="4">
                    <c:v>2010</c:v>
                  </c:pt>
                  <c:pt idx="5">
                    <c:v>2011</c:v>
                  </c:pt>
                  <c:pt idx="6">
                    <c:v>2012</c:v>
                  </c:pt>
                  <c:pt idx="7">
                    <c:v>2013</c:v>
                  </c:pt>
                  <c:pt idx="8">
                    <c:v>2014</c:v>
                  </c:pt>
                </c:lvl>
                <c:lvl>
                  <c:pt idx="0">
                    <c:v>(24)</c:v>
                  </c:pt>
                  <c:pt idx="1">
                    <c:v>(53)</c:v>
                  </c:pt>
                  <c:pt idx="2">
                    <c:v>(617)</c:v>
                  </c:pt>
                  <c:pt idx="3">
                    <c:v>(402)</c:v>
                  </c:pt>
                  <c:pt idx="4">
                    <c:v>(214)</c:v>
                  </c:pt>
                  <c:pt idx="5">
                    <c:v>(122)</c:v>
                  </c:pt>
                  <c:pt idx="6">
                    <c:v>(152)</c:v>
                  </c:pt>
                  <c:pt idx="7">
                    <c:v>(227)</c:v>
                  </c:pt>
                  <c:pt idx="8">
                    <c:v>(402)</c:v>
                  </c:pt>
                </c:lvl>
              </c:multiLvlStrCache>
            </c:multiLvlStrRef>
          </c:cat>
          <c:val>
            <c:numRef>
              <c:f>'FIGURE 2.14'!$B$7:$J$7</c:f>
              <c:numCache>
                <c:formatCode>General</c:formatCode>
                <c:ptCount val="9"/>
                <c:pt idx="0">
                  <c:v>2</c:v>
                </c:pt>
                <c:pt idx="1">
                  <c:v>2</c:v>
                </c:pt>
                <c:pt idx="2">
                  <c:v>1</c:v>
                </c:pt>
                <c:pt idx="3">
                  <c:v>27</c:v>
                </c:pt>
                <c:pt idx="4">
                  <c:v>4</c:v>
                </c:pt>
                <c:pt idx="5">
                  <c:v>5</c:v>
                </c:pt>
                <c:pt idx="6">
                  <c:v>11</c:v>
                </c:pt>
                <c:pt idx="7">
                  <c:v>1</c:v>
                </c:pt>
                <c:pt idx="8">
                  <c:v>3</c:v>
                </c:pt>
              </c:numCache>
            </c:numRef>
          </c:val>
        </c:ser>
        <c:dLbls>
          <c:showLegendKey val="0"/>
          <c:showVal val="0"/>
          <c:showCatName val="0"/>
          <c:showSerName val="0"/>
          <c:showPercent val="0"/>
          <c:showBubbleSize val="0"/>
        </c:dLbls>
        <c:gapWidth val="150"/>
        <c:overlap val="100"/>
        <c:axId val="317580520"/>
        <c:axId val="317579344"/>
      </c:barChart>
      <c:catAx>
        <c:axId val="317580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79344"/>
        <c:crosses val="autoZero"/>
        <c:auto val="1"/>
        <c:lblAlgn val="ctr"/>
        <c:lblOffset val="100"/>
        <c:noMultiLvlLbl val="0"/>
      </c:catAx>
      <c:valAx>
        <c:axId val="317579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a:t>
                </a:r>
              </a:p>
            </c:rich>
          </c:tx>
          <c:layout>
            <c:manualLayout>
              <c:xMode val="edge"/>
              <c:yMode val="edge"/>
              <c:x val="1.3888888888888888E-2"/>
              <c:y val="0.208688028579760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7580520"/>
        <c:crosses val="autoZero"/>
        <c:crossBetween val="between"/>
      </c:valAx>
      <c:spPr>
        <a:noFill/>
        <a:ln>
          <a:noFill/>
        </a:ln>
        <a:effectLst/>
      </c:spPr>
    </c:plotArea>
    <c:legend>
      <c:legendPos val="b"/>
      <c:layout>
        <c:manualLayout>
          <c:xMode val="edge"/>
          <c:yMode val="edge"/>
          <c:x val="7.1216754155730533E-2"/>
          <c:y val="0.85705963837853605"/>
          <c:w val="0.42423315835520559"/>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4">
    <c:autoUpdate val="0"/>
  </c:externalData>
  <c:userShapes r:id="rId5"/>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304567192258864E-2"/>
          <c:y val="0.25699506932494365"/>
          <c:w val="0.88083578368493431"/>
          <c:h val="0.58828950189173368"/>
        </c:manualLayout>
      </c:layout>
      <c:lineChart>
        <c:grouping val="standard"/>
        <c:varyColors val="0"/>
        <c:ser>
          <c:idx val="1"/>
          <c:order val="0"/>
          <c:tx>
            <c:strRef>
              <c:f>'Figure 4.xx Isolates per year'!$B$4</c:f>
              <c:strCache>
                <c:ptCount val="1"/>
                <c:pt idx="0">
                  <c:v>Escherichia coli</c:v>
                </c:pt>
              </c:strCache>
            </c:strRef>
          </c:tx>
          <c:marker>
            <c:symbol val="none"/>
          </c:marker>
          <c:cat>
            <c:numRef>
              <c:f>'Figure 4.xx Isolates per year'!$A$5:$A$12</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Isolates per year'!$B$5:$B$12</c:f>
              <c:numCache>
                <c:formatCode>General</c:formatCode>
                <c:ptCount val="8"/>
                <c:pt idx="0">
                  <c:v>3745</c:v>
                </c:pt>
                <c:pt idx="1">
                  <c:v>4028</c:v>
                </c:pt>
                <c:pt idx="2">
                  <c:v>4423</c:v>
                </c:pt>
                <c:pt idx="3">
                  <c:v>4991</c:v>
                </c:pt>
                <c:pt idx="4">
                  <c:v>5066</c:v>
                </c:pt>
                <c:pt idx="5">
                  <c:v>5336</c:v>
                </c:pt>
                <c:pt idx="6">
                  <c:v>6323</c:v>
                </c:pt>
                <c:pt idx="7">
                  <c:v>6586</c:v>
                </c:pt>
              </c:numCache>
            </c:numRef>
          </c:val>
          <c:smooth val="0"/>
        </c:ser>
        <c:ser>
          <c:idx val="2"/>
          <c:order val="1"/>
          <c:tx>
            <c:strRef>
              <c:f>'Figure 4.xx Isolates per year'!$C$4</c:f>
              <c:strCache>
                <c:ptCount val="1"/>
                <c:pt idx="0">
                  <c:v>Klebsiella pneumoniae</c:v>
                </c:pt>
              </c:strCache>
            </c:strRef>
          </c:tx>
          <c:marker>
            <c:symbol val="none"/>
          </c:marker>
          <c:cat>
            <c:numRef>
              <c:f>'Figure 4.xx Isolates per year'!$A$5:$A$12</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Isolates per year'!$C$5:$C$12</c:f>
              <c:numCache>
                <c:formatCode>General</c:formatCode>
                <c:ptCount val="8"/>
                <c:pt idx="0">
                  <c:v>649</c:v>
                </c:pt>
                <c:pt idx="1">
                  <c:v>826</c:v>
                </c:pt>
                <c:pt idx="2">
                  <c:v>755</c:v>
                </c:pt>
                <c:pt idx="3">
                  <c:v>908</c:v>
                </c:pt>
                <c:pt idx="4">
                  <c:v>934</c:v>
                </c:pt>
                <c:pt idx="5">
                  <c:v>933</c:v>
                </c:pt>
                <c:pt idx="6">
                  <c:v>1028</c:v>
                </c:pt>
                <c:pt idx="7">
                  <c:v>1009</c:v>
                </c:pt>
              </c:numCache>
            </c:numRef>
          </c:val>
          <c:smooth val="0"/>
        </c:ser>
        <c:ser>
          <c:idx val="3"/>
          <c:order val="2"/>
          <c:tx>
            <c:strRef>
              <c:f>'Figure 4.xx Isolates per year'!$D$4</c:f>
              <c:strCache>
                <c:ptCount val="1"/>
                <c:pt idx="0">
                  <c:v>Pseudomonas aeruginosa</c:v>
                </c:pt>
              </c:strCache>
            </c:strRef>
          </c:tx>
          <c:marker>
            <c:symbol val="none"/>
          </c:marker>
          <c:cat>
            <c:numRef>
              <c:f>'Figure 4.xx Isolates per year'!$A$5:$A$12</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Isolates per year'!$D$5:$D$12</c:f>
              <c:numCache>
                <c:formatCode>General</c:formatCode>
                <c:ptCount val="8"/>
                <c:pt idx="0">
                  <c:v>335</c:v>
                </c:pt>
                <c:pt idx="1">
                  <c:v>309</c:v>
                </c:pt>
                <c:pt idx="2">
                  <c:v>326</c:v>
                </c:pt>
                <c:pt idx="3">
                  <c:v>337</c:v>
                </c:pt>
                <c:pt idx="4">
                  <c:v>402</c:v>
                </c:pt>
                <c:pt idx="5">
                  <c:v>350</c:v>
                </c:pt>
                <c:pt idx="6">
                  <c:v>428</c:v>
                </c:pt>
                <c:pt idx="7">
                  <c:v>432</c:v>
                </c:pt>
              </c:numCache>
            </c:numRef>
          </c:val>
          <c:smooth val="0"/>
        </c:ser>
        <c:ser>
          <c:idx val="4"/>
          <c:order val="3"/>
          <c:tx>
            <c:strRef>
              <c:f>'Figure 4.xx Isolates per year'!$E$4</c:f>
              <c:strCache>
                <c:ptCount val="1"/>
                <c:pt idx="0">
                  <c:v>Staphylococcus aureus</c:v>
                </c:pt>
              </c:strCache>
            </c:strRef>
          </c:tx>
          <c:marker>
            <c:symbol val="none"/>
          </c:marker>
          <c:cat>
            <c:numRef>
              <c:f>'Figure 4.xx Isolates per year'!$A$5:$A$12</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Isolates per year'!$E$5:$E$12</c:f>
              <c:numCache>
                <c:formatCode>General</c:formatCode>
                <c:ptCount val="8"/>
                <c:pt idx="0">
                  <c:v>2163</c:v>
                </c:pt>
                <c:pt idx="1">
                  <c:v>2409</c:v>
                </c:pt>
                <c:pt idx="2">
                  <c:v>2457</c:v>
                </c:pt>
                <c:pt idx="3">
                  <c:v>2856</c:v>
                </c:pt>
                <c:pt idx="4">
                  <c:v>3143</c:v>
                </c:pt>
                <c:pt idx="5">
                  <c:v>3143</c:v>
                </c:pt>
                <c:pt idx="6">
                  <c:v>3442</c:v>
                </c:pt>
                <c:pt idx="7">
                  <c:v>3519</c:v>
                </c:pt>
              </c:numCache>
            </c:numRef>
          </c:val>
          <c:smooth val="0"/>
        </c:ser>
        <c:ser>
          <c:idx val="5"/>
          <c:order val="4"/>
          <c:tx>
            <c:strRef>
              <c:f>'Figure 4.xx Isolates per year'!$F$4</c:f>
              <c:strCache>
                <c:ptCount val="1"/>
                <c:pt idx="0">
                  <c:v>Streptococcus pneumoniae</c:v>
                </c:pt>
              </c:strCache>
            </c:strRef>
          </c:tx>
          <c:marker>
            <c:symbol val="none"/>
          </c:marker>
          <c:cat>
            <c:numRef>
              <c:f>'Figure 4.xx Isolates per year'!$A$5:$A$12</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Isolates per year'!$F$5:$F$12</c:f>
              <c:numCache>
                <c:formatCode>General</c:formatCode>
                <c:ptCount val="8"/>
                <c:pt idx="0">
                  <c:v>1028</c:v>
                </c:pt>
                <c:pt idx="1">
                  <c:v>1213</c:v>
                </c:pt>
                <c:pt idx="2">
                  <c:v>1060</c:v>
                </c:pt>
                <c:pt idx="3">
                  <c:v>960</c:v>
                </c:pt>
                <c:pt idx="4">
                  <c:v>1019</c:v>
                </c:pt>
                <c:pt idx="5">
                  <c:v>992</c:v>
                </c:pt>
                <c:pt idx="6">
                  <c:v>909</c:v>
                </c:pt>
                <c:pt idx="7">
                  <c:v>797</c:v>
                </c:pt>
              </c:numCache>
            </c:numRef>
          </c:val>
          <c:smooth val="0"/>
        </c:ser>
        <c:ser>
          <c:idx val="6"/>
          <c:order val="5"/>
          <c:tx>
            <c:strRef>
              <c:f>'Figure 4.xx Isolates per year'!$G$4</c:f>
              <c:strCache>
                <c:ptCount val="1"/>
                <c:pt idx="0">
                  <c:v>Enterococcus faecalis</c:v>
                </c:pt>
              </c:strCache>
            </c:strRef>
          </c:tx>
          <c:marker>
            <c:symbol val="none"/>
          </c:marker>
          <c:cat>
            <c:numRef>
              <c:f>'Figure 4.xx Isolates per year'!$A$5:$A$12</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Isolates per year'!$G$5:$G$12</c:f>
              <c:numCache>
                <c:formatCode>General</c:formatCode>
                <c:ptCount val="8"/>
                <c:pt idx="0">
                  <c:v>651</c:v>
                </c:pt>
                <c:pt idx="1">
                  <c:v>720</c:v>
                </c:pt>
                <c:pt idx="2">
                  <c:v>718</c:v>
                </c:pt>
                <c:pt idx="3">
                  <c:v>776</c:v>
                </c:pt>
                <c:pt idx="4">
                  <c:v>824</c:v>
                </c:pt>
                <c:pt idx="5">
                  <c:v>779</c:v>
                </c:pt>
                <c:pt idx="6">
                  <c:v>851</c:v>
                </c:pt>
                <c:pt idx="7">
                  <c:v>912</c:v>
                </c:pt>
              </c:numCache>
            </c:numRef>
          </c:val>
          <c:smooth val="0"/>
        </c:ser>
        <c:ser>
          <c:idx val="7"/>
          <c:order val="6"/>
          <c:tx>
            <c:strRef>
              <c:f>'Figure 4.xx Isolates per year'!$H$4</c:f>
              <c:strCache>
                <c:ptCount val="1"/>
                <c:pt idx="0">
                  <c:v>Enterococcus faecium</c:v>
                </c:pt>
              </c:strCache>
            </c:strRef>
          </c:tx>
          <c:marker>
            <c:symbol val="none"/>
          </c:marker>
          <c:cat>
            <c:numRef>
              <c:f>'Figure 4.xx Isolates per year'!$A$5:$A$12</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Isolates per year'!$H$5:$H$12</c:f>
              <c:numCache>
                <c:formatCode>General</c:formatCode>
                <c:ptCount val="8"/>
                <c:pt idx="0">
                  <c:v>279</c:v>
                </c:pt>
                <c:pt idx="1">
                  <c:v>333</c:v>
                </c:pt>
                <c:pt idx="2">
                  <c:v>311</c:v>
                </c:pt>
                <c:pt idx="3">
                  <c:v>339</c:v>
                </c:pt>
                <c:pt idx="4">
                  <c:v>406</c:v>
                </c:pt>
                <c:pt idx="5">
                  <c:v>391</c:v>
                </c:pt>
                <c:pt idx="6">
                  <c:v>431</c:v>
                </c:pt>
                <c:pt idx="7">
                  <c:v>457</c:v>
                </c:pt>
              </c:numCache>
            </c:numRef>
          </c:val>
          <c:smooth val="0"/>
        </c:ser>
        <c:dLbls>
          <c:showLegendKey val="0"/>
          <c:showVal val="0"/>
          <c:showCatName val="0"/>
          <c:showSerName val="0"/>
          <c:showPercent val="0"/>
          <c:showBubbleSize val="0"/>
        </c:dLbls>
        <c:smooth val="0"/>
        <c:axId val="316721480"/>
        <c:axId val="315774928"/>
      </c:lineChart>
      <c:catAx>
        <c:axId val="316721480"/>
        <c:scaling>
          <c:orientation val="minMax"/>
        </c:scaling>
        <c:delete val="0"/>
        <c:axPos val="b"/>
        <c:numFmt formatCode="General" sourceLinked="1"/>
        <c:majorTickMark val="out"/>
        <c:minorTickMark val="none"/>
        <c:tickLblPos val="nextTo"/>
        <c:crossAx val="315774928"/>
        <c:crosses val="autoZero"/>
        <c:auto val="1"/>
        <c:lblAlgn val="ctr"/>
        <c:lblOffset val="100"/>
        <c:noMultiLvlLbl val="0"/>
      </c:catAx>
      <c:valAx>
        <c:axId val="315774928"/>
        <c:scaling>
          <c:orientation val="minMax"/>
        </c:scaling>
        <c:delete val="0"/>
        <c:axPos val="l"/>
        <c:majorGridlines/>
        <c:numFmt formatCode="General" sourceLinked="1"/>
        <c:majorTickMark val="out"/>
        <c:minorTickMark val="none"/>
        <c:tickLblPos val="nextTo"/>
        <c:crossAx val="316721480"/>
        <c:crosses val="autoZero"/>
        <c:crossBetween val="between"/>
      </c:valAx>
    </c:plotArea>
    <c:legend>
      <c:legendPos val="t"/>
      <c:layout/>
      <c:overlay val="0"/>
    </c:legend>
    <c:plotVisOnly val="1"/>
    <c:dispBlanksAs val="gap"/>
    <c:showDLblsOverMax val="0"/>
  </c:chart>
  <c:spPr>
    <a:ln>
      <a:solidFill>
        <a:sysClr val="windowText" lastClr="000000"/>
      </a:solid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Blad4!$D$2</c:f>
              <c:strCache>
                <c:ptCount val="1"/>
                <c:pt idx="0">
                  <c:v>Prescriptions / 1000 inhabitants</c:v>
                </c:pt>
              </c:strCache>
            </c:strRef>
          </c:tx>
          <c:spPr>
            <a:ln w="28575" cap="rnd">
              <a:solidFill>
                <a:schemeClr val="accent2"/>
              </a:solidFill>
              <a:round/>
            </a:ln>
            <a:effectLst/>
          </c:spPr>
          <c:marker>
            <c:symbol val="none"/>
          </c:marker>
          <c:cat>
            <c:strRef>
              <c:f>Blad4!$B$3:$B$21</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Blad4!$D$3:$D$21</c:f>
              <c:numCache>
                <c:formatCode>General</c:formatCode>
                <c:ptCount val="19"/>
                <c:pt idx="0">
                  <c:v>383.215403985016</c:v>
                </c:pt>
                <c:pt idx="1">
                  <c:v>279.25979030379102</c:v>
                </c:pt>
                <c:pt idx="2">
                  <c:v>157.629062797074</c:v>
                </c:pt>
                <c:pt idx="3">
                  <c:v>256.609771037862</c:v>
                </c:pt>
                <c:pt idx="4">
                  <c:v>255.41417388457299</c:v>
                </c:pt>
                <c:pt idx="5">
                  <c:v>248.63327815225199</c:v>
                </c:pt>
                <c:pt idx="6">
                  <c:v>257.17804826421798</c:v>
                </c:pt>
                <c:pt idx="7">
                  <c:v>263.351683001813</c:v>
                </c:pt>
                <c:pt idx="8">
                  <c:v>265.76616619801302</c:v>
                </c:pt>
                <c:pt idx="9">
                  <c:v>258.078866117872</c:v>
                </c:pt>
                <c:pt idx="10">
                  <c:v>297.966115805686</c:v>
                </c:pt>
                <c:pt idx="11">
                  <c:v>328.33942381973299</c:v>
                </c:pt>
                <c:pt idx="12">
                  <c:v>367.57097019557801</c:v>
                </c:pt>
                <c:pt idx="13">
                  <c:v>407.74600733232103</c:v>
                </c:pt>
                <c:pt idx="14">
                  <c:v>493.02854087293599</c:v>
                </c:pt>
                <c:pt idx="15">
                  <c:v>548.91344817315303</c:v>
                </c:pt>
                <c:pt idx="16">
                  <c:v>585.71499208860803</c:v>
                </c:pt>
                <c:pt idx="17">
                  <c:v>654.22741244583801</c:v>
                </c:pt>
                <c:pt idx="18">
                  <c:v>758.50131699188296</c:v>
                </c:pt>
              </c:numCache>
            </c:numRef>
          </c:val>
          <c:smooth val="0"/>
        </c:ser>
        <c:dLbls>
          <c:showLegendKey val="0"/>
          <c:showVal val="0"/>
          <c:showCatName val="0"/>
          <c:showSerName val="0"/>
          <c:showPercent val="0"/>
          <c:showBubbleSize val="0"/>
        </c:dLbls>
        <c:marker val="1"/>
        <c:smooth val="0"/>
        <c:axId val="195362736"/>
        <c:axId val="195360384"/>
      </c:lineChart>
      <c:lineChart>
        <c:grouping val="standard"/>
        <c:varyColors val="0"/>
        <c:ser>
          <c:idx val="0"/>
          <c:order val="0"/>
          <c:tx>
            <c:strRef>
              <c:f>Blad4!$C$2</c:f>
              <c:strCache>
                <c:ptCount val="1"/>
                <c:pt idx="0">
                  <c:v>DDD / 1000 inhabitants and day</c:v>
                </c:pt>
              </c:strCache>
            </c:strRef>
          </c:tx>
          <c:spPr>
            <a:ln w="28575" cap="rnd">
              <a:solidFill>
                <a:schemeClr val="accent1"/>
              </a:solidFill>
              <a:round/>
            </a:ln>
            <a:effectLst/>
          </c:spPr>
          <c:marker>
            <c:symbol val="none"/>
          </c:marker>
          <c:cat>
            <c:strRef>
              <c:f>Blad4!$B$3:$B$21</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Blad4!$C$3:$C$21</c:f>
              <c:numCache>
                <c:formatCode>General</c:formatCode>
                <c:ptCount val="19"/>
                <c:pt idx="0">
                  <c:v>5.1437130070754797</c:v>
                </c:pt>
                <c:pt idx="1">
                  <c:v>4.7402084686235204</c:v>
                </c:pt>
                <c:pt idx="2">
                  <c:v>4.7805030834644304</c:v>
                </c:pt>
                <c:pt idx="3">
                  <c:v>12.538605249857699</c:v>
                </c:pt>
                <c:pt idx="4">
                  <c:v>10.2607041316882</c:v>
                </c:pt>
                <c:pt idx="5">
                  <c:v>9.3391270249534397</c:v>
                </c:pt>
                <c:pt idx="6">
                  <c:v>9.5430656411349304</c:v>
                </c:pt>
                <c:pt idx="7">
                  <c:v>9.8621506276993998</c:v>
                </c:pt>
                <c:pt idx="8">
                  <c:v>10.157194589665</c:v>
                </c:pt>
                <c:pt idx="9">
                  <c:v>9.8055050300551603</c:v>
                </c:pt>
                <c:pt idx="10">
                  <c:v>11.216816897505201</c:v>
                </c:pt>
                <c:pt idx="11">
                  <c:v>12.2882463263565</c:v>
                </c:pt>
                <c:pt idx="12">
                  <c:v>13.617332475654401</c:v>
                </c:pt>
                <c:pt idx="13">
                  <c:v>14.8932698766997</c:v>
                </c:pt>
                <c:pt idx="14">
                  <c:v>17.455919790237001</c:v>
                </c:pt>
                <c:pt idx="15">
                  <c:v>18.406913459393699</c:v>
                </c:pt>
                <c:pt idx="16">
                  <c:v>18.8451168262492</c:v>
                </c:pt>
                <c:pt idx="17">
                  <c:v>20.0794282449124</c:v>
                </c:pt>
                <c:pt idx="18">
                  <c:v>22.630194717452401</c:v>
                </c:pt>
              </c:numCache>
            </c:numRef>
          </c:val>
          <c:smooth val="0"/>
        </c:ser>
        <c:dLbls>
          <c:showLegendKey val="0"/>
          <c:showVal val="0"/>
          <c:showCatName val="0"/>
          <c:showSerName val="0"/>
          <c:showPercent val="0"/>
          <c:showBubbleSize val="0"/>
        </c:dLbls>
        <c:marker val="1"/>
        <c:smooth val="0"/>
        <c:axId val="196270640"/>
        <c:axId val="196269464"/>
      </c:lineChart>
      <c:catAx>
        <c:axId val="19536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sv-SE"/>
          </a:p>
        </c:txPr>
        <c:crossAx val="195360384"/>
        <c:crosses val="autoZero"/>
        <c:auto val="1"/>
        <c:lblAlgn val="ctr"/>
        <c:lblOffset val="100"/>
        <c:noMultiLvlLbl val="0"/>
      </c:catAx>
      <c:valAx>
        <c:axId val="1953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sv-SE"/>
                  <a:t>Prescriptions/1000 inhabitants</a:t>
                </a:r>
              </a:p>
            </c:rich>
          </c:tx>
          <c:layout/>
          <c:overlay val="0"/>
          <c:spPr>
            <a:noFill/>
            <a:ln w="25400">
              <a:noFill/>
            </a:ln>
          </c:spPr>
        </c:title>
        <c:numFmt formatCode="General" sourceLinked="1"/>
        <c:majorTickMark val="none"/>
        <c:minorTickMark val="none"/>
        <c:tickLblPos val="nextTo"/>
        <c:spPr>
          <a:ln w="9525">
            <a:noFill/>
          </a:ln>
        </c:spPr>
        <c:txPr>
          <a:bodyPr rot="-60000000" vert="horz"/>
          <a:lstStyle/>
          <a:p>
            <a:pPr>
              <a:defRPr/>
            </a:pPr>
            <a:endParaRPr lang="sv-SE"/>
          </a:p>
        </c:txPr>
        <c:crossAx val="195362736"/>
        <c:crosses val="autoZero"/>
        <c:crossBetween val="between"/>
      </c:valAx>
      <c:catAx>
        <c:axId val="196270640"/>
        <c:scaling>
          <c:orientation val="minMax"/>
        </c:scaling>
        <c:delete val="1"/>
        <c:axPos val="b"/>
        <c:numFmt formatCode="General" sourceLinked="1"/>
        <c:majorTickMark val="out"/>
        <c:minorTickMark val="none"/>
        <c:tickLblPos val="nextTo"/>
        <c:crossAx val="196269464"/>
        <c:crosses val="autoZero"/>
        <c:auto val="1"/>
        <c:lblAlgn val="ctr"/>
        <c:lblOffset val="100"/>
        <c:noMultiLvlLbl val="0"/>
      </c:catAx>
      <c:valAx>
        <c:axId val="196269464"/>
        <c:scaling>
          <c:orientation val="minMax"/>
        </c:scaling>
        <c:delete val="0"/>
        <c:axPos val="r"/>
        <c:title>
          <c:tx>
            <c:rich>
              <a:bodyPr rot="-5400000" vert="horz"/>
              <a:lstStyle/>
              <a:p>
                <a:pPr>
                  <a:defRPr/>
                </a:pPr>
                <a:r>
                  <a:rPr lang="sv-SE"/>
                  <a:t>DDD71000 inhabitants and day</a:t>
                </a:r>
              </a:p>
            </c:rich>
          </c:tx>
          <c:layout/>
          <c:overlay val="0"/>
          <c:spPr>
            <a:noFill/>
            <a:ln w="25400">
              <a:noFill/>
            </a:ln>
          </c:spPr>
        </c:title>
        <c:numFmt formatCode="General" sourceLinked="1"/>
        <c:majorTickMark val="out"/>
        <c:minorTickMark val="none"/>
        <c:tickLblPos val="nextTo"/>
        <c:spPr>
          <a:ln w="9525">
            <a:noFill/>
          </a:ln>
        </c:spPr>
        <c:txPr>
          <a:bodyPr rot="-60000000" vert="horz"/>
          <a:lstStyle/>
          <a:p>
            <a:pPr>
              <a:defRPr/>
            </a:pPr>
            <a:endParaRPr lang="sv-SE"/>
          </a:p>
        </c:txPr>
        <c:crossAx val="196270640"/>
        <c:crosses val="max"/>
        <c:crossBetween val="between"/>
      </c:valAx>
      <c:spPr>
        <a:noFill/>
        <a:ln w="25400">
          <a:noFill/>
        </a:ln>
      </c:spPr>
    </c:plotArea>
    <c:legend>
      <c:legendPos val="b"/>
      <c:layout>
        <c:manualLayout>
          <c:xMode val="edge"/>
          <c:yMode val="edge"/>
          <c:x val="1.4281503346238131E-2"/>
          <c:y val="0.93918872138200427"/>
          <c:w val="0.70642653184835413"/>
          <c:h val="6.0811236433283677E-2"/>
        </c:manualLayout>
      </c:layout>
      <c:overlay val="0"/>
      <c:spPr>
        <a:noFill/>
        <a:ln w="25400">
          <a:noFill/>
        </a:ln>
      </c:spPr>
      <c:txPr>
        <a:bodyPr rot="0" vert="horz"/>
        <a:lstStyle/>
        <a:p>
          <a:pPr>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sz="800">
          <a:latin typeface="Calibri" panose="020F0502020204030204" pitchFamily="34" charset="0"/>
        </a:defRPr>
      </a:pPr>
      <a:endParaRPr lang="sv-SE"/>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888428420131695E-2"/>
          <c:y val="0.23008153980752405"/>
          <c:w val="0.87529019996902302"/>
          <c:h val="0.57413333333333338"/>
        </c:manualLayout>
      </c:layout>
      <c:lineChart>
        <c:grouping val="standard"/>
        <c:varyColors val="0"/>
        <c:ser>
          <c:idx val="0"/>
          <c:order val="0"/>
          <c:tx>
            <c:strRef>
              <c:f>'Figure 4xx %Cef-R'!$A$5</c:f>
              <c:strCache>
                <c:ptCount val="1"/>
                <c:pt idx="0">
                  <c:v>E. coli, Cefotaxime</c:v>
                </c:pt>
              </c:strCache>
            </c:strRef>
          </c:tx>
          <c:marker>
            <c:symbol val="none"/>
          </c:marker>
          <c:cat>
            <c:numRef>
              <c:f>'Figure 4xx %Cef-R'!$B$4:$I$4</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%Cef-R'!$B$5:$I$5</c:f>
              <c:numCache>
                <c:formatCode>General</c:formatCode>
                <c:ptCount val="8"/>
                <c:pt idx="0">
                  <c:v>2.2999999999999998</c:v>
                </c:pt>
                <c:pt idx="1">
                  <c:v>2.2999999999999998</c:v>
                </c:pt>
                <c:pt idx="2">
                  <c:v>2.9</c:v>
                </c:pt>
                <c:pt idx="3">
                  <c:v>3.2</c:v>
                </c:pt>
                <c:pt idx="4">
                  <c:v>4</c:v>
                </c:pt>
                <c:pt idx="5">
                  <c:v>4.4000000000000004</c:v>
                </c:pt>
                <c:pt idx="6">
                  <c:v>4.9000000000000004</c:v>
                </c:pt>
                <c:pt idx="7">
                  <c:v>5.4</c:v>
                </c:pt>
              </c:numCache>
            </c:numRef>
          </c:val>
          <c:smooth val="0"/>
        </c:ser>
        <c:ser>
          <c:idx val="1"/>
          <c:order val="1"/>
          <c:tx>
            <c:strRef>
              <c:f>'Figure 4xx %Cef-R'!$A$6</c:f>
              <c:strCache>
                <c:ptCount val="1"/>
                <c:pt idx="0">
                  <c:v>K. pneumoniae, Cefotaxime</c:v>
                </c:pt>
              </c:strCache>
            </c:strRef>
          </c:tx>
          <c:marker>
            <c:symbol val="none"/>
          </c:marker>
          <c:cat>
            <c:numRef>
              <c:f>'Figure 4xx %Cef-R'!$B$4:$I$4</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%Cef-R'!$B$6:$I$6</c:f>
              <c:numCache>
                <c:formatCode>General</c:formatCode>
                <c:ptCount val="8"/>
                <c:pt idx="0">
                  <c:v>1.4</c:v>
                </c:pt>
                <c:pt idx="1">
                  <c:v>2.2999999999999998</c:v>
                </c:pt>
                <c:pt idx="2">
                  <c:v>1.8</c:v>
                </c:pt>
                <c:pt idx="3">
                  <c:v>2.2999999999999998</c:v>
                </c:pt>
                <c:pt idx="4">
                  <c:v>2.2000000000000002</c:v>
                </c:pt>
                <c:pt idx="5">
                  <c:v>2.6</c:v>
                </c:pt>
                <c:pt idx="6">
                  <c:v>3.1</c:v>
                </c:pt>
                <c:pt idx="7">
                  <c:v>4</c:v>
                </c:pt>
              </c:numCache>
            </c:numRef>
          </c:val>
          <c:smooth val="0"/>
        </c:ser>
        <c:ser>
          <c:idx val="2"/>
          <c:order val="2"/>
          <c:tx>
            <c:strRef>
              <c:f>'Figure 4xx %Cef-R'!$A$7</c:f>
              <c:strCache>
                <c:ptCount val="1"/>
                <c:pt idx="0">
                  <c:v>P. aeruginosa, Ceftazidime</c:v>
                </c:pt>
              </c:strCache>
            </c:strRef>
          </c:tx>
          <c:marker>
            <c:symbol val="none"/>
          </c:marker>
          <c:cat>
            <c:numRef>
              <c:f>'Figure 4xx %Cef-R'!$B$4:$I$4</c:f>
              <c:numCache>
                <c:formatCode>General</c:formatCode>
                <c:ptCount val="8"/>
                <c:pt idx="0">
                  <c:v>2007</c:v>
                </c:pt>
                <c:pt idx="1">
                  <c:v>2008</c:v>
                </c:pt>
                <c:pt idx="2">
                  <c:v>2009</c:v>
                </c:pt>
                <c:pt idx="3">
                  <c:v>2010</c:v>
                </c:pt>
                <c:pt idx="4">
                  <c:v>2011</c:v>
                </c:pt>
                <c:pt idx="5">
                  <c:v>2012</c:v>
                </c:pt>
                <c:pt idx="6">
                  <c:v>2013</c:v>
                </c:pt>
                <c:pt idx="7">
                  <c:v>2014</c:v>
                </c:pt>
              </c:numCache>
            </c:numRef>
          </c:cat>
          <c:val>
            <c:numRef>
              <c:f>'Figure 4xx %Cef-R'!$B$7:$I$7</c:f>
              <c:numCache>
                <c:formatCode>General</c:formatCode>
                <c:ptCount val="8"/>
                <c:pt idx="0">
                  <c:v>4.5</c:v>
                </c:pt>
                <c:pt idx="1">
                  <c:v>5.2</c:v>
                </c:pt>
                <c:pt idx="2">
                  <c:v>6.9</c:v>
                </c:pt>
                <c:pt idx="3">
                  <c:v>5.9</c:v>
                </c:pt>
                <c:pt idx="4">
                  <c:v>5.2</c:v>
                </c:pt>
                <c:pt idx="5">
                  <c:v>6</c:v>
                </c:pt>
                <c:pt idx="6">
                  <c:v>6.5</c:v>
                </c:pt>
                <c:pt idx="7">
                  <c:v>5.5</c:v>
                </c:pt>
              </c:numCache>
            </c:numRef>
          </c:val>
          <c:smooth val="0"/>
        </c:ser>
        <c:dLbls>
          <c:showLegendKey val="0"/>
          <c:showVal val="0"/>
          <c:showCatName val="0"/>
          <c:showSerName val="0"/>
          <c:showPercent val="0"/>
          <c:showBubbleSize val="0"/>
        </c:dLbls>
        <c:smooth val="0"/>
        <c:axId val="315774144"/>
        <c:axId val="315772968"/>
      </c:lineChart>
      <c:catAx>
        <c:axId val="315774144"/>
        <c:scaling>
          <c:orientation val="minMax"/>
        </c:scaling>
        <c:delete val="0"/>
        <c:axPos val="b"/>
        <c:numFmt formatCode="General" sourceLinked="1"/>
        <c:majorTickMark val="out"/>
        <c:minorTickMark val="none"/>
        <c:tickLblPos val="nextTo"/>
        <c:crossAx val="315772968"/>
        <c:crosses val="autoZero"/>
        <c:auto val="1"/>
        <c:lblAlgn val="ctr"/>
        <c:lblOffset val="100"/>
        <c:noMultiLvlLbl val="0"/>
      </c:catAx>
      <c:valAx>
        <c:axId val="315772968"/>
        <c:scaling>
          <c:orientation val="minMax"/>
          <c:max val="10"/>
        </c:scaling>
        <c:delete val="0"/>
        <c:axPos val="l"/>
        <c:majorGridlines/>
        <c:numFmt formatCode="General" sourceLinked="1"/>
        <c:majorTickMark val="out"/>
        <c:minorTickMark val="none"/>
        <c:tickLblPos val="nextTo"/>
        <c:crossAx val="315774144"/>
        <c:crosses val="autoZero"/>
        <c:crossBetween val="between"/>
        <c:majorUnit val="2"/>
      </c:valAx>
    </c:plotArea>
    <c:legend>
      <c:legendPos val="t"/>
      <c:layout/>
      <c:overlay val="0"/>
    </c:legend>
    <c:plotVisOnly val="1"/>
    <c:dispBlanksAs val="gap"/>
    <c:showDLblsOverMax val="0"/>
  </c:chart>
  <c:spPr>
    <a:ln>
      <a:solidFill>
        <a:sysClr val="windowText" lastClr="000000"/>
      </a:solidFill>
    </a:ln>
  </c:sp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06949284151217E-2"/>
          <c:y val="0.10774146695715324"/>
          <c:w val="0.72411192287012505"/>
          <c:h val="0.69741935852789638"/>
        </c:manualLayout>
      </c:layout>
      <c:lineChart>
        <c:grouping val="standard"/>
        <c:varyColors val="0"/>
        <c:ser>
          <c:idx val="0"/>
          <c:order val="0"/>
          <c:tx>
            <c:strRef>
              <c:f>'E.coli in Sweden'!$A$4</c:f>
              <c:strCache>
                <c:ptCount val="1"/>
                <c:pt idx="0">
                  <c:v>Ampicillin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'E.coli in Sweden'!$H$3:$T$3</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'E.coli in Sweden'!$H$4:$T$4</c:f>
              <c:numCache>
                <c:formatCode>General</c:formatCode>
                <c:ptCount val="13"/>
                <c:pt idx="0">
                  <c:v>22</c:v>
                </c:pt>
                <c:pt idx="1">
                  <c:v>23.5</c:v>
                </c:pt>
                <c:pt idx="2">
                  <c:v>24</c:v>
                </c:pt>
                <c:pt idx="3">
                  <c:v>24.4</c:v>
                </c:pt>
                <c:pt idx="4">
                  <c:v>25.3</c:v>
                </c:pt>
                <c:pt idx="5">
                  <c:v>27</c:v>
                </c:pt>
                <c:pt idx="6">
                  <c:v>28.8</c:v>
                </c:pt>
                <c:pt idx="7">
                  <c:v>30.1</c:v>
                </c:pt>
                <c:pt idx="8">
                  <c:v>28.1</c:v>
                </c:pt>
                <c:pt idx="9">
                  <c:v>31.6</c:v>
                </c:pt>
                <c:pt idx="10">
                  <c:v>31.4</c:v>
                </c:pt>
                <c:pt idx="11">
                  <c:v>31.1</c:v>
                </c:pt>
                <c:pt idx="12">
                  <c:v>33</c:v>
                </c:pt>
              </c:numCache>
            </c:numRef>
          </c:val>
          <c:smooth val="0"/>
        </c:ser>
        <c:ser>
          <c:idx val="1"/>
          <c:order val="1"/>
          <c:tx>
            <c:strRef>
              <c:f>'E.coli in Sweden'!$A$5</c:f>
              <c:strCache>
                <c:ptCount val="1"/>
                <c:pt idx="0">
                  <c:v>Mecillinam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'E.coli in Sweden'!$H$3:$T$3</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'E.coli in Sweden'!$H$5:$T$5</c:f>
              <c:numCache>
                <c:formatCode>General</c:formatCode>
                <c:ptCount val="13"/>
                <c:pt idx="0">
                  <c:v>2.1</c:v>
                </c:pt>
                <c:pt idx="1">
                  <c:v>1.5</c:v>
                </c:pt>
                <c:pt idx="2">
                  <c:v>1.4</c:v>
                </c:pt>
                <c:pt idx="3">
                  <c:v>1.4</c:v>
                </c:pt>
                <c:pt idx="4">
                  <c:v>1.4</c:v>
                </c:pt>
                <c:pt idx="5">
                  <c:v>1.2</c:v>
                </c:pt>
                <c:pt idx="6">
                  <c:v>1.7</c:v>
                </c:pt>
                <c:pt idx="7">
                  <c:v>1.9</c:v>
                </c:pt>
                <c:pt idx="8">
                  <c:v>4.2</c:v>
                </c:pt>
                <c:pt idx="9">
                  <c:v>5.3</c:v>
                </c:pt>
                <c:pt idx="10">
                  <c:v>4.5999999999999996</c:v>
                </c:pt>
                <c:pt idx="11">
                  <c:v>4.4000000000000004</c:v>
                </c:pt>
                <c:pt idx="12">
                  <c:v>4.3</c:v>
                </c:pt>
              </c:numCache>
            </c:numRef>
          </c:val>
          <c:smooth val="0"/>
        </c:ser>
        <c:ser>
          <c:idx val="2"/>
          <c:order val="2"/>
          <c:tx>
            <c:strRef>
              <c:f>'E.coli in Sweden'!$A$6</c:f>
              <c:strCache>
                <c:ptCount val="1"/>
                <c:pt idx="0">
                  <c:v>Cefadroxil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'E.coli in Sweden'!$H$3:$T$3</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'E.coli in Sweden'!$H$6:$T$6</c:f>
              <c:numCache>
                <c:formatCode>General</c:formatCode>
                <c:ptCount val="13"/>
                <c:pt idx="0">
                  <c:v>1.4</c:v>
                </c:pt>
                <c:pt idx="1">
                  <c:v>1</c:v>
                </c:pt>
                <c:pt idx="2">
                  <c:v>1.1000000000000001</c:v>
                </c:pt>
                <c:pt idx="3">
                  <c:v>1.4</c:v>
                </c:pt>
                <c:pt idx="4">
                  <c:v>1.6</c:v>
                </c:pt>
                <c:pt idx="5">
                  <c:v>2.7</c:v>
                </c:pt>
                <c:pt idx="6">
                  <c:v>2.5</c:v>
                </c:pt>
                <c:pt idx="7">
                  <c:v>3.5</c:v>
                </c:pt>
                <c:pt idx="8">
                  <c:v>3.5</c:v>
                </c:pt>
                <c:pt idx="9">
                  <c:v>3.7</c:v>
                </c:pt>
                <c:pt idx="10">
                  <c:v>3.5</c:v>
                </c:pt>
                <c:pt idx="11">
                  <c:v>4.7</c:v>
                </c:pt>
                <c:pt idx="12">
                  <c:v>5.7</c:v>
                </c:pt>
              </c:numCache>
            </c:numRef>
          </c:val>
          <c:smooth val="0"/>
        </c:ser>
        <c:ser>
          <c:idx val="3"/>
          <c:order val="3"/>
          <c:tx>
            <c:strRef>
              <c:f>'E.coli in Sweden'!$A$7</c:f>
              <c:strCache>
                <c:ptCount val="1"/>
                <c:pt idx="0">
                  <c:v>Nitrofurantoin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'E.coli in Sweden'!$H$3:$T$3</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'E.coli in Sweden'!$H$7:$T$7</c:f>
              <c:numCache>
                <c:formatCode>General</c:formatCode>
                <c:ptCount val="13"/>
                <c:pt idx="0">
                  <c:v>0.9</c:v>
                </c:pt>
                <c:pt idx="1">
                  <c:v>0.6</c:v>
                </c:pt>
                <c:pt idx="2">
                  <c:v>0.9</c:v>
                </c:pt>
                <c:pt idx="3">
                  <c:v>1.1000000000000001</c:v>
                </c:pt>
                <c:pt idx="4">
                  <c:v>1.1000000000000001</c:v>
                </c:pt>
                <c:pt idx="5">
                  <c:v>1.1000000000000001</c:v>
                </c:pt>
                <c:pt idx="6">
                  <c:v>1.4</c:v>
                </c:pt>
                <c:pt idx="7">
                  <c:v>1.8</c:v>
                </c:pt>
                <c:pt idx="8">
                  <c:v>1.1000000000000001</c:v>
                </c:pt>
                <c:pt idx="9">
                  <c:v>1</c:v>
                </c:pt>
                <c:pt idx="10">
                  <c:v>1.1000000000000001</c:v>
                </c:pt>
                <c:pt idx="11">
                  <c:v>1</c:v>
                </c:pt>
                <c:pt idx="12">
                  <c:v>1.2</c:v>
                </c:pt>
              </c:numCache>
            </c:numRef>
          </c:val>
          <c:smooth val="0"/>
        </c:ser>
        <c:ser>
          <c:idx val="4"/>
          <c:order val="4"/>
          <c:tx>
            <c:strRef>
              <c:f>'E.coli in Sweden'!$A$8</c:f>
              <c:strCache>
                <c:ptCount val="1"/>
                <c:pt idx="0">
                  <c:v>Nalidixic acid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'E.coli in Sweden'!$H$3:$T$3</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'E.coli in Sweden'!$H$8:$T$8</c:f>
              <c:numCache>
                <c:formatCode>General</c:formatCode>
                <c:ptCount val="13"/>
                <c:pt idx="0">
                  <c:v>8.5</c:v>
                </c:pt>
                <c:pt idx="1">
                  <c:v>8.1999999999999993</c:v>
                </c:pt>
                <c:pt idx="2">
                  <c:v>8.9</c:v>
                </c:pt>
                <c:pt idx="3">
                  <c:v>9.3000000000000007</c:v>
                </c:pt>
                <c:pt idx="4">
                  <c:v>11.2</c:v>
                </c:pt>
                <c:pt idx="5">
                  <c:v>12</c:v>
                </c:pt>
                <c:pt idx="6">
                  <c:v>12.8</c:v>
                </c:pt>
                <c:pt idx="7">
                  <c:v>13.3</c:v>
                </c:pt>
                <c:pt idx="8">
                  <c:v>12.7</c:v>
                </c:pt>
                <c:pt idx="9">
                  <c:v>13.2</c:v>
                </c:pt>
              </c:numCache>
            </c:numRef>
          </c:val>
          <c:smooth val="0"/>
        </c:ser>
        <c:ser>
          <c:idx val="5"/>
          <c:order val="5"/>
          <c:tx>
            <c:strRef>
              <c:f>'E.coli in Sweden'!$A$9</c:f>
              <c:strCache>
                <c:ptCount val="1"/>
                <c:pt idx="0">
                  <c:v>Ciprofloxacin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'E.coli in Sweden'!$H$3:$T$3</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'E.coli in Sweden'!$H$9:$T$9</c:f>
              <c:numCache>
                <c:formatCode>General</c:formatCode>
                <c:ptCount val="13"/>
                <c:pt idx="9">
                  <c:v>6.7</c:v>
                </c:pt>
                <c:pt idx="10">
                  <c:v>7.6</c:v>
                </c:pt>
                <c:pt idx="11">
                  <c:v>8.1</c:v>
                </c:pt>
                <c:pt idx="12">
                  <c:v>10.199999999999999</c:v>
                </c:pt>
              </c:numCache>
            </c:numRef>
          </c:val>
          <c:smooth val="0"/>
        </c:ser>
        <c:ser>
          <c:idx val="6"/>
          <c:order val="6"/>
          <c:tx>
            <c:strRef>
              <c:f>'E.coli in Sweden'!$A$10</c:f>
              <c:strCache>
                <c:ptCount val="1"/>
                <c:pt idx="0">
                  <c:v>Trimethoprim</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'E.coli in Sweden'!$H$3:$T$3</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'E.coli in Sweden'!$H$10:$T$10</c:f>
              <c:numCache>
                <c:formatCode>General</c:formatCode>
                <c:ptCount val="13"/>
                <c:pt idx="0">
                  <c:v>13.8</c:v>
                </c:pt>
                <c:pt idx="1">
                  <c:v>15.1</c:v>
                </c:pt>
                <c:pt idx="2">
                  <c:v>14.8</c:v>
                </c:pt>
                <c:pt idx="3">
                  <c:v>15.1</c:v>
                </c:pt>
                <c:pt idx="4">
                  <c:v>17.399999999999999</c:v>
                </c:pt>
                <c:pt idx="5">
                  <c:v>17.5</c:v>
                </c:pt>
                <c:pt idx="6">
                  <c:v>18.399999999999999</c:v>
                </c:pt>
                <c:pt idx="7">
                  <c:v>20.3</c:v>
                </c:pt>
                <c:pt idx="8">
                  <c:v>18.899999999999999</c:v>
                </c:pt>
                <c:pt idx="9">
                  <c:v>20.3</c:v>
                </c:pt>
                <c:pt idx="10">
                  <c:v>19</c:v>
                </c:pt>
                <c:pt idx="11">
                  <c:v>20.6</c:v>
                </c:pt>
                <c:pt idx="12">
                  <c:v>20.5</c:v>
                </c:pt>
              </c:numCache>
            </c:numRef>
          </c:val>
          <c:smooth val="0"/>
        </c:ser>
        <c:dLbls>
          <c:showLegendKey val="0"/>
          <c:showVal val="0"/>
          <c:showCatName val="0"/>
          <c:showSerName val="0"/>
          <c:showPercent val="0"/>
          <c:showBubbleSize val="0"/>
        </c:dLbls>
        <c:marker val="1"/>
        <c:smooth val="0"/>
        <c:axId val="315775712"/>
        <c:axId val="315772576"/>
      </c:lineChart>
      <c:catAx>
        <c:axId val="31577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sv-SE"/>
          </a:p>
        </c:txPr>
        <c:crossAx val="315772576"/>
        <c:crosses val="autoZero"/>
        <c:auto val="1"/>
        <c:lblAlgn val="ctr"/>
        <c:lblOffset val="100"/>
        <c:noMultiLvlLbl val="0"/>
      </c:catAx>
      <c:valAx>
        <c:axId val="31577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sv-SE"/>
          </a:p>
        </c:txPr>
        <c:crossAx val="315775712"/>
        <c:crosses val="autoZero"/>
        <c:crossBetween val="between"/>
      </c:valAx>
      <c:spPr>
        <a:noFill/>
        <a:ln w="25400">
          <a:noFill/>
        </a:ln>
      </c:spPr>
    </c:plotArea>
    <c:legend>
      <c:legendPos val="r"/>
      <c:layout/>
      <c:overlay val="0"/>
      <c:spPr>
        <a:noFill/>
        <a:ln w="25400">
          <a:noFill/>
        </a:ln>
      </c:spPr>
      <c:txPr>
        <a:bodyPr/>
        <a:lstStyle/>
        <a:p>
          <a:pPr>
            <a:defRPr sz="1010"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451809802844413E-2"/>
          <c:y val="3.7703513281919454E-2"/>
          <c:w val="0.76240416895562468"/>
          <c:h val="0.8313684054274707"/>
        </c:manualLayout>
      </c:layout>
      <c:lineChart>
        <c:grouping val="standard"/>
        <c:varyColors val="0"/>
        <c:ser>
          <c:idx val="0"/>
          <c:order val="0"/>
          <c:tx>
            <c:strRef>
              <c:f>K.pneumoniae!$A$4</c:f>
              <c:strCache>
                <c:ptCount val="1"/>
                <c:pt idx="0">
                  <c:v>Cefadroxil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K.pneumoniae!$B$3:$K$3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K.pneumoniae!$B$4:$K$4</c:f>
              <c:numCache>
                <c:formatCode>General</c:formatCode>
                <c:ptCount val="10"/>
                <c:pt idx="0">
                  <c:v>1.6</c:v>
                </c:pt>
                <c:pt idx="1">
                  <c:v>3.1</c:v>
                </c:pt>
                <c:pt idx="2">
                  <c:v>3.5</c:v>
                </c:pt>
                <c:pt idx="3">
                  <c:v>1.8</c:v>
                </c:pt>
                <c:pt idx="4">
                  <c:v>1.6</c:v>
                </c:pt>
                <c:pt idx="5">
                  <c:v>2.2000000000000002</c:v>
                </c:pt>
                <c:pt idx="6">
                  <c:v>2.2999999999999998</c:v>
                </c:pt>
                <c:pt idx="7">
                  <c:v>2.2999999999999998</c:v>
                </c:pt>
                <c:pt idx="8">
                  <c:v>2.6</c:v>
                </c:pt>
                <c:pt idx="9">
                  <c:v>2.6</c:v>
                </c:pt>
              </c:numCache>
            </c:numRef>
          </c:val>
          <c:smooth val="0"/>
        </c:ser>
        <c:ser>
          <c:idx val="1"/>
          <c:order val="1"/>
          <c:tx>
            <c:strRef>
              <c:f>K.pneumoniae!$A$5</c:f>
              <c:strCache>
                <c:ptCount val="1"/>
                <c:pt idx="0">
                  <c:v>Mecillinam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K.pneumoniae!$B$3:$K$3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K.pneumoniae!$B$5:$K$5</c:f>
              <c:numCache>
                <c:formatCode>General</c:formatCode>
                <c:ptCount val="10"/>
                <c:pt idx="3">
                  <c:v>6.5</c:v>
                </c:pt>
                <c:pt idx="4">
                  <c:v>8</c:v>
                </c:pt>
                <c:pt idx="5">
                  <c:v>6.3</c:v>
                </c:pt>
                <c:pt idx="6">
                  <c:v>6.6</c:v>
                </c:pt>
                <c:pt idx="7">
                  <c:v>6.6</c:v>
                </c:pt>
                <c:pt idx="8">
                  <c:v>6.7</c:v>
                </c:pt>
                <c:pt idx="9">
                  <c:v>7.4</c:v>
                </c:pt>
              </c:numCache>
            </c:numRef>
          </c:val>
          <c:smooth val="0"/>
        </c:ser>
        <c:ser>
          <c:idx val="2"/>
          <c:order val="2"/>
          <c:tx>
            <c:strRef>
              <c:f>K.pneumoniae!$A$6</c:f>
              <c:strCache>
                <c:ptCount val="1"/>
                <c:pt idx="0">
                  <c:v>Nalidixic acid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K.pneumoniae!$B$3:$K$3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K.pneumoniae!$B$6:$K$6</c:f>
              <c:numCache>
                <c:formatCode>General</c:formatCode>
                <c:ptCount val="10"/>
                <c:pt idx="0">
                  <c:v>14.6</c:v>
                </c:pt>
                <c:pt idx="1">
                  <c:v>13.5</c:v>
                </c:pt>
                <c:pt idx="2">
                  <c:v>16</c:v>
                </c:pt>
                <c:pt idx="3">
                  <c:v>12.4</c:v>
                </c:pt>
                <c:pt idx="4">
                  <c:v>13.1</c:v>
                </c:pt>
                <c:pt idx="5">
                  <c:v>15</c:v>
                </c:pt>
                <c:pt idx="6">
                  <c:v>10.4</c:v>
                </c:pt>
              </c:numCache>
            </c:numRef>
          </c:val>
          <c:smooth val="0"/>
        </c:ser>
        <c:ser>
          <c:idx val="3"/>
          <c:order val="3"/>
          <c:tx>
            <c:strRef>
              <c:f>K.pneumoniae!$A$7</c:f>
              <c:strCache>
                <c:ptCount val="1"/>
                <c:pt idx="0">
                  <c:v>Ciprofloxacin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K.pneumoniae!$B$3:$K$3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K.pneumoniae!$B$7:$K$7</c:f>
              <c:numCache>
                <c:formatCode>General</c:formatCode>
                <c:ptCount val="10"/>
                <c:pt idx="6">
                  <c:v>3.2</c:v>
                </c:pt>
                <c:pt idx="7">
                  <c:v>2.2999999999999998</c:v>
                </c:pt>
                <c:pt idx="8">
                  <c:v>2.4</c:v>
                </c:pt>
                <c:pt idx="9">
                  <c:v>2.4</c:v>
                </c:pt>
              </c:numCache>
            </c:numRef>
          </c:val>
          <c:smooth val="0"/>
        </c:ser>
        <c:ser>
          <c:idx val="4"/>
          <c:order val="4"/>
          <c:tx>
            <c:strRef>
              <c:f>K.pneumoniae!$A$8</c:f>
              <c:strCache>
                <c:ptCount val="1"/>
                <c:pt idx="0">
                  <c:v>Trimethoprim</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K.pneumoniae!$B$3:$K$3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K.pneumoniae!$B$8:$K$8</c:f>
              <c:numCache>
                <c:formatCode>General</c:formatCode>
                <c:ptCount val="10"/>
                <c:pt idx="0">
                  <c:v>7.5</c:v>
                </c:pt>
                <c:pt idx="1">
                  <c:v>7.5</c:v>
                </c:pt>
                <c:pt idx="2">
                  <c:v>11</c:v>
                </c:pt>
                <c:pt idx="3">
                  <c:v>14</c:v>
                </c:pt>
                <c:pt idx="4">
                  <c:v>14.8</c:v>
                </c:pt>
                <c:pt idx="5">
                  <c:v>13.9</c:v>
                </c:pt>
                <c:pt idx="6">
                  <c:v>15</c:v>
                </c:pt>
                <c:pt idx="7">
                  <c:v>12.9</c:v>
                </c:pt>
                <c:pt idx="8">
                  <c:v>13.9</c:v>
                </c:pt>
                <c:pt idx="9">
                  <c:v>13.4</c:v>
                </c:pt>
              </c:numCache>
            </c:numRef>
          </c:val>
          <c:smooth val="0"/>
        </c:ser>
        <c:dLbls>
          <c:showLegendKey val="0"/>
          <c:showVal val="0"/>
          <c:showCatName val="0"/>
          <c:showSerName val="0"/>
          <c:showPercent val="0"/>
          <c:showBubbleSize val="0"/>
        </c:dLbls>
        <c:marker val="1"/>
        <c:smooth val="0"/>
        <c:axId val="315771792"/>
        <c:axId val="315771400"/>
      </c:lineChart>
      <c:catAx>
        <c:axId val="31577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sv-SE"/>
          </a:p>
        </c:txPr>
        <c:crossAx val="315771400"/>
        <c:crosses val="autoZero"/>
        <c:auto val="1"/>
        <c:lblAlgn val="ctr"/>
        <c:lblOffset val="100"/>
        <c:noMultiLvlLbl val="0"/>
      </c:catAx>
      <c:valAx>
        <c:axId val="315771400"/>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sv-SE"/>
          </a:p>
        </c:txPr>
        <c:crossAx val="315771792"/>
        <c:crosses val="autoZero"/>
        <c:crossBetween val="between"/>
        <c:majorUnit val="5"/>
      </c:valAx>
      <c:spPr>
        <a:noFill/>
        <a:ln w="25400">
          <a:noFill/>
        </a:ln>
      </c:spPr>
    </c:plotArea>
    <c:legend>
      <c:legendPos val="r"/>
      <c:layout>
        <c:manualLayout>
          <c:xMode val="edge"/>
          <c:yMode val="edge"/>
          <c:x val="0.83934306903497524"/>
          <c:y val="0.26643429211451392"/>
          <c:w val="0.14956113044009034"/>
          <c:h val="0.52913655715914687"/>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972878390201223E-2"/>
          <c:y val="3.7225042301184431E-2"/>
          <c:w val="0.75572730331785454"/>
          <c:h val="0.79628335798126759"/>
        </c:manualLayout>
      </c:layout>
      <c:lineChart>
        <c:grouping val="standard"/>
        <c:varyColors val="0"/>
        <c:ser>
          <c:idx val="0"/>
          <c:order val="0"/>
          <c:tx>
            <c:strRef>
              <c:f>Blad1!$A$4</c:f>
              <c:strCache>
                <c:ptCount val="1"/>
                <c:pt idx="0">
                  <c:v>Gentamicin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Blad1!$E$3:$M$3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Blad1!$E$4:$M$4</c:f>
              <c:numCache>
                <c:formatCode>General</c:formatCode>
                <c:ptCount val="9"/>
                <c:pt idx="0">
                  <c:v>0.7</c:v>
                </c:pt>
                <c:pt idx="1">
                  <c:v>1</c:v>
                </c:pt>
                <c:pt idx="3">
                  <c:v>0.7</c:v>
                </c:pt>
                <c:pt idx="4">
                  <c:v>1.3</c:v>
                </c:pt>
                <c:pt idx="5">
                  <c:v>1.1000000000000001</c:v>
                </c:pt>
                <c:pt idx="6">
                  <c:v>1.3</c:v>
                </c:pt>
                <c:pt idx="7">
                  <c:v>1.5</c:v>
                </c:pt>
                <c:pt idx="8">
                  <c:v>2.1</c:v>
                </c:pt>
              </c:numCache>
            </c:numRef>
          </c:val>
          <c:smooth val="0"/>
        </c:ser>
        <c:ser>
          <c:idx val="1"/>
          <c:order val="1"/>
          <c:tx>
            <c:strRef>
              <c:f>Blad1!$A$5</c:f>
              <c:strCache>
                <c:ptCount val="1"/>
                <c:pt idx="0">
                  <c:v>Tobramycin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Blad1!$E$3:$M$3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Blad1!$E$5:$M$5</c:f>
              <c:numCache>
                <c:formatCode>General</c:formatCode>
                <c:ptCount val="9"/>
                <c:pt idx="0">
                  <c:v>0.7</c:v>
                </c:pt>
                <c:pt idx="1">
                  <c:v>0.7</c:v>
                </c:pt>
                <c:pt idx="3">
                  <c:v>0.1</c:v>
                </c:pt>
                <c:pt idx="4">
                  <c:v>1</c:v>
                </c:pt>
                <c:pt idx="5">
                  <c:v>0.9</c:v>
                </c:pt>
                <c:pt idx="6">
                  <c:v>1</c:v>
                </c:pt>
                <c:pt idx="7">
                  <c:v>1.1000000000000001</c:v>
                </c:pt>
                <c:pt idx="8">
                  <c:v>1.2</c:v>
                </c:pt>
              </c:numCache>
            </c:numRef>
          </c:val>
          <c:smooth val="0"/>
        </c:ser>
        <c:ser>
          <c:idx val="2"/>
          <c:order val="2"/>
          <c:tx>
            <c:strRef>
              <c:f>Blad1!$A$6</c:f>
              <c:strCache>
                <c:ptCount val="1"/>
                <c:pt idx="0">
                  <c:v>Ceftazidime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Blad1!$E$3:$M$3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Blad1!$E$6:$M$6</c:f>
              <c:numCache>
                <c:formatCode>General</c:formatCode>
                <c:ptCount val="9"/>
                <c:pt idx="0">
                  <c:v>1.8</c:v>
                </c:pt>
                <c:pt idx="1">
                  <c:v>3.5</c:v>
                </c:pt>
                <c:pt idx="3">
                  <c:v>3</c:v>
                </c:pt>
                <c:pt idx="4">
                  <c:v>5</c:v>
                </c:pt>
                <c:pt idx="5">
                  <c:v>4.5999999999999996</c:v>
                </c:pt>
                <c:pt idx="6">
                  <c:v>5.7</c:v>
                </c:pt>
                <c:pt idx="7">
                  <c:v>5</c:v>
                </c:pt>
                <c:pt idx="8">
                  <c:v>6</c:v>
                </c:pt>
              </c:numCache>
            </c:numRef>
          </c:val>
          <c:smooth val="0"/>
        </c:ser>
        <c:ser>
          <c:idx val="3"/>
          <c:order val="3"/>
          <c:tx>
            <c:strRef>
              <c:f>Blad1!$A$7</c:f>
              <c:strCache>
                <c:ptCount val="1"/>
                <c:pt idx="0">
                  <c:v>Piperacillin-Tazo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Blad1!$E$3:$M$3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Blad1!$E$7:$M$7</c:f>
              <c:numCache>
                <c:formatCode>General</c:formatCode>
                <c:ptCount val="9"/>
                <c:pt idx="4">
                  <c:v>6.8</c:v>
                </c:pt>
                <c:pt idx="5">
                  <c:v>6.9</c:v>
                </c:pt>
                <c:pt idx="6">
                  <c:v>7.1</c:v>
                </c:pt>
                <c:pt idx="7">
                  <c:v>7.5</c:v>
                </c:pt>
                <c:pt idx="8">
                  <c:v>6.8</c:v>
                </c:pt>
              </c:numCache>
            </c:numRef>
          </c:val>
          <c:smooth val="0"/>
        </c:ser>
        <c:ser>
          <c:idx val="4"/>
          <c:order val="4"/>
          <c:tx>
            <c:strRef>
              <c:f>Blad1!$A$8</c:f>
              <c:strCache>
                <c:ptCount val="1"/>
                <c:pt idx="0">
                  <c:v>Imipenem</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Blad1!$E$3:$M$3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Blad1!$E$8:$M$8</c:f>
              <c:numCache>
                <c:formatCode>General</c:formatCode>
                <c:ptCount val="9"/>
                <c:pt idx="0">
                  <c:v>5.0999999999999996</c:v>
                </c:pt>
                <c:pt idx="1">
                  <c:v>5.0999999999999996</c:v>
                </c:pt>
                <c:pt idx="3">
                  <c:v>4</c:v>
                </c:pt>
                <c:pt idx="4">
                  <c:v>7.7</c:v>
                </c:pt>
                <c:pt idx="5">
                  <c:v>7.6</c:v>
                </c:pt>
                <c:pt idx="6">
                  <c:v>8.6</c:v>
                </c:pt>
                <c:pt idx="7">
                  <c:v>7.8</c:v>
                </c:pt>
                <c:pt idx="8">
                  <c:v>9.3000000000000007</c:v>
                </c:pt>
              </c:numCache>
            </c:numRef>
          </c:val>
          <c:smooth val="0"/>
        </c:ser>
        <c:ser>
          <c:idx val="5"/>
          <c:order val="5"/>
          <c:tx>
            <c:strRef>
              <c:f>Blad1!$A$9</c:f>
              <c:strCache>
                <c:ptCount val="1"/>
                <c:pt idx="0">
                  <c:v>Meropenem</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Blad1!$E$3:$M$3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Blad1!$E$9:$M$9</c:f>
              <c:numCache>
                <c:formatCode>General</c:formatCode>
                <c:ptCount val="9"/>
                <c:pt idx="0">
                  <c:v>4</c:v>
                </c:pt>
                <c:pt idx="1">
                  <c:v>4.4000000000000004</c:v>
                </c:pt>
                <c:pt idx="3">
                  <c:v>3.4</c:v>
                </c:pt>
                <c:pt idx="4">
                  <c:v>5.0999999999999996</c:v>
                </c:pt>
                <c:pt idx="5">
                  <c:v>5.0999999999999996</c:v>
                </c:pt>
                <c:pt idx="6">
                  <c:v>5.8</c:v>
                </c:pt>
                <c:pt idx="7">
                  <c:v>4.5</c:v>
                </c:pt>
                <c:pt idx="8">
                  <c:v>5.3</c:v>
                </c:pt>
              </c:numCache>
            </c:numRef>
          </c:val>
          <c:smooth val="0"/>
        </c:ser>
        <c:ser>
          <c:idx val="6"/>
          <c:order val="6"/>
          <c:tx>
            <c:strRef>
              <c:f>Blad1!$A$10</c:f>
              <c:strCache>
                <c:ptCount val="1"/>
                <c:pt idx="0">
                  <c:v>Ciprofloxacin</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Blad1!$E$3:$M$3</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Blad1!$E$10:$M$10</c:f>
              <c:numCache>
                <c:formatCode>General</c:formatCode>
                <c:ptCount val="9"/>
                <c:pt idx="0">
                  <c:v>10.199999999999999</c:v>
                </c:pt>
                <c:pt idx="1">
                  <c:v>10.8</c:v>
                </c:pt>
                <c:pt idx="3">
                  <c:v>8.1</c:v>
                </c:pt>
                <c:pt idx="4">
                  <c:v>9.8000000000000007</c:v>
                </c:pt>
                <c:pt idx="5">
                  <c:v>9.1</c:v>
                </c:pt>
                <c:pt idx="6">
                  <c:v>9.9</c:v>
                </c:pt>
                <c:pt idx="7">
                  <c:v>9.6999999999999993</c:v>
                </c:pt>
                <c:pt idx="8">
                  <c:v>8</c:v>
                </c:pt>
              </c:numCache>
            </c:numRef>
          </c:val>
          <c:smooth val="0"/>
        </c:ser>
        <c:dLbls>
          <c:showLegendKey val="0"/>
          <c:showVal val="0"/>
          <c:showCatName val="0"/>
          <c:showSerName val="0"/>
          <c:showPercent val="0"/>
          <c:showBubbleSize val="0"/>
        </c:dLbls>
        <c:marker val="1"/>
        <c:smooth val="0"/>
        <c:axId val="315770616"/>
        <c:axId val="315770224"/>
      </c:lineChart>
      <c:catAx>
        <c:axId val="31577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sv-SE"/>
          </a:p>
        </c:txPr>
        <c:crossAx val="315770224"/>
        <c:crosses val="autoZero"/>
        <c:auto val="1"/>
        <c:lblAlgn val="ctr"/>
        <c:lblOffset val="100"/>
        <c:noMultiLvlLbl val="0"/>
      </c:catAx>
      <c:valAx>
        <c:axId val="31577022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sv-SE"/>
          </a:p>
        </c:txPr>
        <c:crossAx val="315770616"/>
        <c:crosses val="autoZero"/>
        <c:crossBetween val="between"/>
        <c:majorUnit val="5"/>
      </c:valAx>
      <c:spPr>
        <a:noFill/>
        <a:ln w="25400">
          <a:noFill/>
        </a:ln>
      </c:spPr>
    </c:plotArea>
    <c:legend>
      <c:legendPos val="r"/>
      <c:layout>
        <c:manualLayout>
          <c:xMode val="edge"/>
          <c:yMode val="edge"/>
          <c:x val="0.84268901002759267"/>
          <c:y val="0.22886766057796076"/>
          <c:w val="0.14747089306144423"/>
          <c:h val="0.57645336211146203"/>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476917136717713E-2"/>
          <c:y val="0.15082343358066971"/>
          <c:w val="0.71389035779837051"/>
          <c:h val="0.661822933443308"/>
        </c:manualLayout>
      </c:layout>
      <c:lineChart>
        <c:grouping val="standard"/>
        <c:varyColors val="0"/>
        <c:ser>
          <c:idx val="0"/>
          <c:order val="0"/>
          <c:tx>
            <c:strRef>
              <c:f>'S.aureus in Sweden'!$A$5</c:f>
              <c:strCache>
                <c:ptCount val="1"/>
                <c:pt idx="0">
                  <c:v>Oxacillin/Cefoxitin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'S.aureus in Sweden'!$B$4:$N$4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'S.aureus in Sweden'!$B$5:$N$5</c:f>
              <c:numCache>
                <c:formatCode>General</c:formatCode>
                <c:ptCount val="13"/>
                <c:pt idx="0">
                  <c:v>0.2</c:v>
                </c:pt>
                <c:pt idx="1">
                  <c:v>0.5</c:v>
                </c:pt>
                <c:pt idx="2">
                  <c:v>0.6</c:v>
                </c:pt>
                <c:pt idx="3">
                  <c:v>0.5</c:v>
                </c:pt>
                <c:pt idx="4">
                  <c:v>0.5</c:v>
                </c:pt>
                <c:pt idx="5">
                  <c:v>0.7</c:v>
                </c:pt>
                <c:pt idx="6">
                  <c:v>0.8</c:v>
                </c:pt>
                <c:pt idx="7">
                  <c:v>0.8</c:v>
                </c:pt>
                <c:pt idx="8">
                  <c:v>0.9</c:v>
                </c:pt>
                <c:pt idx="9">
                  <c:v>1.2</c:v>
                </c:pt>
                <c:pt idx="10">
                  <c:v>1.4</c:v>
                </c:pt>
                <c:pt idx="11">
                  <c:v>1.3</c:v>
                </c:pt>
                <c:pt idx="12">
                  <c:v>1.4</c:v>
                </c:pt>
              </c:numCache>
            </c:numRef>
          </c:val>
          <c:smooth val="0"/>
        </c:ser>
        <c:ser>
          <c:idx val="1"/>
          <c:order val="1"/>
          <c:tx>
            <c:strRef>
              <c:f>'S.aureus in Sweden'!$A$6</c:f>
              <c:strCache>
                <c:ptCount val="1"/>
                <c:pt idx="0">
                  <c:v>Erytromycin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'S.aureus in Sweden'!$B$4:$N$4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'S.aureus in Sweden'!$B$6:$N$6</c:f>
              <c:numCache>
                <c:formatCode>General</c:formatCode>
                <c:ptCount val="13"/>
                <c:pt idx="2">
                  <c:v>2.8</c:v>
                </c:pt>
                <c:pt idx="3">
                  <c:v>3</c:v>
                </c:pt>
                <c:pt idx="4">
                  <c:v>3.6</c:v>
                </c:pt>
                <c:pt idx="5">
                  <c:v>3.9</c:v>
                </c:pt>
                <c:pt idx="6">
                  <c:v>3.3</c:v>
                </c:pt>
                <c:pt idx="7">
                  <c:v>3.8</c:v>
                </c:pt>
                <c:pt idx="8">
                  <c:v>4</c:v>
                </c:pt>
                <c:pt idx="9">
                  <c:v>3.9</c:v>
                </c:pt>
                <c:pt idx="10">
                  <c:v>3.9</c:v>
                </c:pt>
                <c:pt idx="11">
                  <c:v>4.4000000000000004</c:v>
                </c:pt>
                <c:pt idx="12">
                  <c:v>3.8</c:v>
                </c:pt>
              </c:numCache>
            </c:numRef>
          </c:val>
          <c:smooth val="0"/>
        </c:ser>
        <c:ser>
          <c:idx val="2"/>
          <c:order val="2"/>
          <c:tx>
            <c:strRef>
              <c:f>'S.aureus in Sweden'!$A$7</c:f>
              <c:strCache>
                <c:ptCount val="1"/>
                <c:pt idx="0">
                  <c:v>Klindamycin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'S.aureus in Sweden'!$B$4:$N$4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'S.aureus in Sweden'!$B$7:$N$7</c:f>
              <c:numCache>
                <c:formatCode>General</c:formatCode>
                <c:ptCount val="13"/>
                <c:pt idx="0">
                  <c:v>1.9</c:v>
                </c:pt>
                <c:pt idx="1">
                  <c:v>1.8</c:v>
                </c:pt>
                <c:pt idx="2">
                  <c:v>1.5</c:v>
                </c:pt>
                <c:pt idx="3">
                  <c:v>2</c:v>
                </c:pt>
                <c:pt idx="4">
                  <c:v>2.5</c:v>
                </c:pt>
                <c:pt idx="5">
                  <c:v>2</c:v>
                </c:pt>
                <c:pt idx="6">
                  <c:v>2.7</c:v>
                </c:pt>
                <c:pt idx="7">
                  <c:v>3.2</c:v>
                </c:pt>
                <c:pt idx="8">
                  <c:v>3.1</c:v>
                </c:pt>
                <c:pt idx="9">
                  <c:v>3</c:v>
                </c:pt>
                <c:pt idx="10">
                  <c:v>2.9</c:v>
                </c:pt>
                <c:pt idx="11">
                  <c:v>3.4</c:v>
                </c:pt>
                <c:pt idx="12">
                  <c:v>2.9</c:v>
                </c:pt>
              </c:numCache>
            </c:numRef>
          </c:val>
          <c:smooth val="0"/>
        </c:ser>
        <c:ser>
          <c:idx val="3"/>
          <c:order val="3"/>
          <c:tx>
            <c:strRef>
              <c:f>'S.aureus in Sweden'!$A$8</c:f>
              <c:strCache>
                <c:ptCount val="1"/>
                <c:pt idx="0">
                  <c:v>Fusidinsyra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'S.aureus in Sweden'!$B$4:$N$4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'S.aureus in Sweden'!$B$8:$N$8</c:f>
              <c:numCache>
                <c:formatCode>General</c:formatCode>
                <c:ptCount val="13"/>
                <c:pt idx="0">
                  <c:v>9.5</c:v>
                </c:pt>
                <c:pt idx="1">
                  <c:v>8.4</c:v>
                </c:pt>
                <c:pt idx="2">
                  <c:v>8.6</c:v>
                </c:pt>
                <c:pt idx="3">
                  <c:v>3.6</c:v>
                </c:pt>
                <c:pt idx="4">
                  <c:v>6.4</c:v>
                </c:pt>
                <c:pt idx="5">
                  <c:v>5.4</c:v>
                </c:pt>
                <c:pt idx="6">
                  <c:v>5.3</c:v>
                </c:pt>
                <c:pt idx="7">
                  <c:v>4.5</c:v>
                </c:pt>
                <c:pt idx="8">
                  <c:v>6.2</c:v>
                </c:pt>
                <c:pt idx="9">
                  <c:v>6</c:v>
                </c:pt>
                <c:pt idx="10">
                  <c:v>5.0999999999999996</c:v>
                </c:pt>
                <c:pt idx="11">
                  <c:v>4.3</c:v>
                </c:pt>
                <c:pt idx="12">
                  <c:v>4.3</c:v>
                </c:pt>
              </c:numCache>
            </c:numRef>
          </c:val>
          <c:smooth val="0"/>
        </c:ser>
        <c:ser>
          <c:idx val="4"/>
          <c:order val="4"/>
          <c:tx>
            <c:strRef>
              <c:f>'S.aureus in Sweden'!$A$9</c:f>
              <c:strCache>
                <c:ptCount val="1"/>
                <c:pt idx="0">
                  <c:v>Genta/Tobra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'S.aureus in Sweden'!$B$4:$N$4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'S.aureus in Sweden'!$B$9:$N$9</c:f>
              <c:numCache>
                <c:formatCode>General</c:formatCode>
                <c:ptCount val="13"/>
                <c:pt idx="0">
                  <c:v>0.2</c:v>
                </c:pt>
                <c:pt idx="1">
                  <c:v>0.2</c:v>
                </c:pt>
                <c:pt idx="2">
                  <c:v>0.4</c:v>
                </c:pt>
                <c:pt idx="3">
                  <c:v>0.3</c:v>
                </c:pt>
                <c:pt idx="4">
                  <c:v>0.4</c:v>
                </c:pt>
                <c:pt idx="5">
                  <c:v>0.3</c:v>
                </c:pt>
                <c:pt idx="6">
                  <c:v>0.2</c:v>
                </c:pt>
                <c:pt idx="7">
                  <c:v>0.3</c:v>
                </c:pt>
                <c:pt idx="8">
                  <c:v>0.4</c:v>
                </c:pt>
                <c:pt idx="9">
                  <c:v>0.6</c:v>
                </c:pt>
                <c:pt idx="10">
                  <c:v>1</c:v>
                </c:pt>
                <c:pt idx="11">
                  <c:v>1</c:v>
                </c:pt>
                <c:pt idx="12">
                  <c:v>0.9</c:v>
                </c:pt>
              </c:numCache>
            </c:numRef>
          </c:val>
          <c:smooth val="0"/>
        </c:ser>
        <c:ser>
          <c:idx val="5"/>
          <c:order val="5"/>
          <c:tx>
            <c:strRef>
              <c:f>'S.aureus in Sweden'!$A$10</c:f>
              <c:strCache>
                <c:ptCount val="1"/>
                <c:pt idx="0">
                  <c:v>Norfloxacin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'S.aureus in Sweden'!$B$4:$N$4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'S.aureus in Sweden'!$B$10:$N$10</c:f>
              <c:numCache>
                <c:formatCode>General</c:formatCode>
                <c:ptCount val="13"/>
                <c:pt idx="2">
                  <c:v>1.8</c:v>
                </c:pt>
                <c:pt idx="3">
                  <c:v>5.4</c:v>
                </c:pt>
                <c:pt idx="4">
                  <c:v>4.4000000000000004</c:v>
                </c:pt>
                <c:pt idx="5">
                  <c:v>4.3</c:v>
                </c:pt>
                <c:pt idx="6">
                  <c:v>4.4000000000000004</c:v>
                </c:pt>
                <c:pt idx="7">
                  <c:v>4.7</c:v>
                </c:pt>
                <c:pt idx="8">
                  <c:v>3.9</c:v>
                </c:pt>
                <c:pt idx="9">
                  <c:v>3</c:v>
                </c:pt>
                <c:pt idx="10">
                  <c:v>3.9</c:v>
                </c:pt>
                <c:pt idx="11">
                  <c:v>3.7</c:v>
                </c:pt>
                <c:pt idx="12">
                  <c:v>3.3</c:v>
                </c:pt>
              </c:numCache>
            </c:numRef>
          </c:val>
          <c:smooth val="0"/>
        </c:ser>
        <c:dLbls>
          <c:showLegendKey val="0"/>
          <c:showVal val="0"/>
          <c:showCatName val="0"/>
          <c:showSerName val="0"/>
          <c:showPercent val="0"/>
          <c:showBubbleSize val="0"/>
        </c:dLbls>
        <c:marker val="1"/>
        <c:smooth val="0"/>
        <c:axId val="315769440"/>
        <c:axId val="315769048"/>
      </c:lineChart>
      <c:catAx>
        <c:axId val="31576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sv-SE"/>
          </a:p>
        </c:txPr>
        <c:crossAx val="315769048"/>
        <c:crosses val="autoZero"/>
        <c:auto val="1"/>
        <c:lblAlgn val="ctr"/>
        <c:lblOffset val="100"/>
        <c:noMultiLvlLbl val="0"/>
      </c:catAx>
      <c:valAx>
        <c:axId val="315769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sv-SE"/>
          </a:p>
        </c:txPr>
        <c:crossAx val="315769440"/>
        <c:crosses val="autoZero"/>
        <c:crossBetween val="between"/>
      </c:valAx>
      <c:spPr>
        <a:noFill/>
        <a:ln w="25400">
          <a:noFill/>
        </a:ln>
      </c:spPr>
    </c:plotArea>
    <c:legend>
      <c:legendPos val="b"/>
      <c:layout>
        <c:manualLayout>
          <c:xMode val="edge"/>
          <c:yMode val="edge"/>
          <c:x val="0.80477415353531478"/>
          <c:y val="0.21162281544075284"/>
          <c:w val="0.17964801902807215"/>
          <c:h val="0.53625920235580304"/>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004232327150848E-2"/>
          <c:y val="1.8262742094893997E-2"/>
          <c:w val="0.70728847975228137"/>
          <c:h val="0.81646461274634941"/>
        </c:manualLayout>
      </c:layout>
      <c:lineChart>
        <c:grouping val="standard"/>
        <c:varyColors val="0"/>
        <c:ser>
          <c:idx val="0"/>
          <c:order val="0"/>
          <c:tx>
            <c:strRef>
              <c:f>Blad1!$A$5</c:f>
              <c:strCache>
                <c:ptCount val="1"/>
                <c:pt idx="0">
                  <c:v>Oxacillin (=Penicillin I+R)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Blad1!$B$4:$V$4</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Blad1!$B$5:$V$5</c:f>
              <c:numCache>
                <c:formatCode>General</c:formatCode>
                <c:ptCount val="21"/>
                <c:pt idx="0">
                  <c:v>3.7</c:v>
                </c:pt>
                <c:pt idx="1">
                  <c:v>4.8</c:v>
                </c:pt>
                <c:pt idx="2">
                  <c:v>3.8</c:v>
                </c:pt>
                <c:pt idx="3">
                  <c:v>3.9</c:v>
                </c:pt>
                <c:pt idx="4">
                  <c:v>3.2</c:v>
                </c:pt>
                <c:pt idx="5">
                  <c:v>4.3</c:v>
                </c:pt>
                <c:pt idx="6">
                  <c:v>4.4000000000000004</c:v>
                </c:pt>
                <c:pt idx="7">
                  <c:v>4.5999999999999996</c:v>
                </c:pt>
                <c:pt idx="8">
                  <c:v>6.2</c:v>
                </c:pt>
                <c:pt idx="9">
                  <c:v>5.9</c:v>
                </c:pt>
                <c:pt idx="10">
                  <c:v>5.2</c:v>
                </c:pt>
                <c:pt idx="11">
                  <c:v>5.7</c:v>
                </c:pt>
                <c:pt idx="12">
                  <c:v>6.7</c:v>
                </c:pt>
                <c:pt idx="13">
                  <c:v>5.2</c:v>
                </c:pt>
                <c:pt idx="14">
                  <c:v>6.1</c:v>
                </c:pt>
                <c:pt idx="15">
                  <c:v>6.8</c:v>
                </c:pt>
                <c:pt idx="16">
                  <c:v>7.9</c:v>
                </c:pt>
                <c:pt idx="17">
                  <c:v>8.3000000000000007</c:v>
                </c:pt>
                <c:pt idx="18">
                  <c:v>6.6</c:v>
                </c:pt>
                <c:pt idx="19">
                  <c:v>7.3</c:v>
                </c:pt>
                <c:pt idx="20">
                  <c:v>9.6</c:v>
                </c:pt>
              </c:numCache>
            </c:numRef>
          </c:val>
          <c:smooth val="0"/>
        </c:ser>
        <c:ser>
          <c:idx val="1"/>
          <c:order val="1"/>
          <c:tx>
            <c:strRef>
              <c:f>Blad1!$A$6</c:f>
              <c:strCache>
                <c:ptCount val="1"/>
                <c:pt idx="0">
                  <c:v>Erytromycin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Blad1!$B$4:$V$4</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Blad1!$B$6:$V$6</c:f>
              <c:numCache>
                <c:formatCode>General</c:formatCode>
                <c:ptCount val="21"/>
                <c:pt idx="0">
                  <c:v>1.5</c:v>
                </c:pt>
                <c:pt idx="1">
                  <c:v>2</c:v>
                </c:pt>
                <c:pt idx="2">
                  <c:v>1.6</c:v>
                </c:pt>
                <c:pt idx="3">
                  <c:v>1.9</c:v>
                </c:pt>
                <c:pt idx="4">
                  <c:v>3.2</c:v>
                </c:pt>
                <c:pt idx="5">
                  <c:v>2.8</c:v>
                </c:pt>
                <c:pt idx="6">
                  <c:v>2.9</c:v>
                </c:pt>
                <c:pt idx="7">
                  <c:v>3.4</c:v>
                </c:pt>
                <c:pt idx="8">
                  <c:v>4.3</c:v>
                </c:pt>
                <c:pt idx="9">
                  <c:v>5.6</c:v>
                </c:pt>
                <c:pt idx="10">
                  <c:v>4.8</c:v>
                </c:pt>
                <c:pt idx="11">
                  <c:v>5.2</c:v>
                </c:pt>
                <c:pt idx="12">
                  <c:v>7.2</c:v>
                </c:pt>
                <c:pt idx="13">
                  <c:v>4.5</c:v>
                </c:pt>
                <c:pt idx="14">
                  <c:v>6.4</c:v>
                </c:pt>
                <c:pt idx="15">
                  <c:v>6.8</c:v>
                </c:pt>
                <c:pt idx="16">
                  <c:v>6.9</c:v>
                </c:pt>
                <c:pt idx="17">
                  <c:v>6.6</c:v>
                </c:pt>
                <c:pt idx="18">
                  <c:v>4.5</c:v>
                </c:pt>
                <c:pt idx="19">
                  <c:v>6.4</c:v>
                </c:pt>
                <c:pt idx="20">
                  <c:v>7.3</c:v>
                </c:pt>
              </c:numCache>
            </c:numRef>
          </c:val>
          <c:smooth val="0"/>
        </c:ser>
        <c:ser>
          <c:idx val="2"/>
          <c:order val="2"/>
          <c:tx>
            <c:strRef>
              <c:f>Blad1!$A$7</c:f>
              <c:strCache>
                <c:ptCount val="1"/>
                <c:pt idx="0">
                  <c:v>Klindamycin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Blad1!$B$4:$V$4</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Blad1!$B$7:$V$7</c:f>
              <c:numCache>
                <c:formatCode>General</c:formatCode>
                <c:ptCount val="21"/>
                <c:pt idx="10">
                  <c:v>2.2000000000000002</c:v>
                </c:pt>
                <c:pt idx="11">
                  <c:v>2.7</c:v>
                </c:pt>
                <c:pt idx="12">
                  <c:v>3.6</c:v>
                </c:pt>
                <c:pt idx="13">
                  <c:v>2.2999999999999998</c:v>
                </c:pt>
                <c:pt idx="14">
                  <c:v>3.5</c:v>
                </c:pt>
                <c:pt idx="15">
                  <c:v>4</c:v>
                </c:pt>
                <c:pt idx="16">
                  <c:v>4.2</c:v>
                </c:pt>
                <c:pt idx="17">
                  <c:v>4.3</c:v>
                </c:pt>
                <c:pt idx="18">
                  <c:v>3.2</c:v>
                </c:pt>
                <c:pt idx="19">
                  <c:v>4.0999999999999996</c:v>
                </c:pt>
                <c:pt idx="20">
                  <c:v>5.2</c:v>
                </c:pt>
              </c:numCache>
            </c:numRef>
          </c:val>
          <c:smooth val="0"/>
        </c:ser>
        <c:ser>
          <c:idx val="3"/>
          <c:order val="3"/>
          <c:tx>
            <c:strRef>
              <c:f>Blad1!$A$8</c:f>
              <c:strCache>
                <c:ptCount val="1"/>
                <c:pt idx="0">
                  <c:v>Tetracyklin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Blad1!$B$4:$V$4</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Blad1!$B$8:$V$8</c:f>
              <c:numCache>
                <c:formatCode>General</c:formatCode>
                <c:ptCount val="21"/>
                <c:pt idx="0">
                  <c:v>3</c:v>
                </c:pt>
                <c:pt idx="1">
                  <c:v>3.6</c:v>
                </c:pt>
                <c:pt idx="2">
                  <c:v>3</c:v>
                </c:pt>
                <c:pt idx="3">
                  <c:v>2.6</c:v>
                </c:pt>
                <c:pt idx="4">
                  <c:v>4</c:v>
                </c:pt>
                <c:pt idx="5">
                  <c:v>3.9</c:v>
                </c:pt>
                <c:pt idx="6">
                  <c:v>4.0999999999999996</c:v>
                </c:pt>
                <c:pt idx="7">
                  <c:v>5</c:v>
                </c:pt>
                <c:pt idx="8">
                  <c:v>6</c:v>
                </c:pt>
                <c:pt idx="9">
                  <c:v>6.2</c:v>
                </c:pt>
                <c:pt idx="10">
                  <c:v>6.3</c:v>
                </c:pt>
                <c:pt idx="11">
                  <c:v>6.6</c:v>
                </c:pt>
                <c:pt idx="12">
                  <c:v>7</c:v>
                </c:pt>
                <c:pt idx="13">
                  <c:v>4.5</c:v>
                </c:pt>
                <c:pt idx="14">
                  <c:v>6.8</c:v>
                </c:pt>
                <c:pt idx="15">
                  <c:v>7.5</c:v>
                </c:pt>
                <c:pt idx="16">
                  <c:v>6.5</c:v>
                </c:pt>
                <c:pt idx="17">
                  <c:v>6.9</c:v>
                </c:pt>
                <c:pt idx="18">
                  <c:v>5</c:v>
                </c:pt>
                <c:pt idx="19">
                  <c:v>6.3</c:v>
                </c:pt>
                <c:pt idx="20">
                  <c:v>7.1</c:v>
                </c:pt>
              </c:numCache>
            </c:numRef>
          </c:val>
          <c:smooth val="0"/>
        </c:ser>
        <c:ser>
          <c:idx val="4"/>
          <c:order val="4"/>
          <c:tx>
            <c:strRef>
              <c:f>Blad1!$A$9</c:f>
              <c:strCache>
                <c:ptCount val="1"/>
                <c:pt idx="0">
                  <c:v>Trimetoprim-sulfa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Blad1!$B$4:$V$4</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Blad1!$B$9:$V$9</c:f>
              <c:numCache>
                <c:formatCode>General</c:formatCode>
                <c:ptCount val="21"/>
                <c:pt idx="0">
                  <c:v>4.4000000000000004</c:v>
                </c:pt>
                <c:pt idx="1">
                  <c:v>5.4</c:v>
                </c:pt>
                <c:pt idx="2">
                  <c:v>4.5</c:v>
                </c:pt>
                <c:pt idx="3">
                  <c:v>4.8</c:v>
                </c:pt>
                <c:pt idx="4">
                  <c:v>4.8</c:v>
                </c:pt>
                <c:pt idx="5">
                  <c:v>6.6</c:v>
                </c:pt>
                <c:pt idx="6">
                  <c:v>6</c:v>
                </c:pt>
                <c:pt idx="7">
                  <c:v>5.8</c:v>
                </c:pt>
                <c:pt idx="8">
                  <c:v>7.5</c:v>
                </c:pt>
                <c:pt idx="9">
                  <c:v>7.9</c:v>
                </c:pt>
                <c:pt idx="10">
                  <c:v>7.1</c:v>
                </c:pt>
                <c:pt idx="11">
                  <c:v>8.3000000000000007</c:v>
                </c:pt>
                <c:pt idx="12">
                  <c:v>9.1999999999999993</c:v>
                </c:pt>
                <c:pt idx="13">
                  <c:v>6.4</c:v>
                </c:pt>
                <c:pt idx="14">
                  <c:v>9.1</c:v>
                </c:pt>
                <c:pt idx="15">
                  <c:v>10.199999999999999</c:v>
                </c:pt>
                <c:pt idx="16">
                  <c:v>6.6</c:v>
                </c:pt>
                <c:pt idx="17">
                  <c:v>7.2</c:v>
                </c:pt>
                <c:pt idx="18">
                  <c:v>5.7</c:v>
                </c:pt>
                <c:pt idx="19">
                  <c:v>6.7</c:v>
                </c:pt>
                <c:pt idx="20">
                  <c:v>8.3000000000000007</c:v>
                </c:pt>
              </c:numCache>
            </c:numRef>
          </c:val>
          <c:smooth val="0"/>
        </c:ser>
        <c:ser>
          <c:idx val="5"/>
          <c:order val="5"/>
          <c:tx>
            <c:strRef>
              <c:f>Blad1!$A$10</c:f>
              <c:strCache>
                <c:ptCount val="1"/>
                <c:pt idx="0">
                  <c:v>Norfloxacin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Blad1!$B$4:$V$4</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Blad1!$B$10:$V$10</c:f>
              <c:numCache>
                <c:formatCode>General</c:formatCode>
                <c:ptCount val="21"/>
                <c:pt idx="11">
                  <c:v>0.6</c:v>
                </c:pt>
                <c:pt idx="12">
                  <c:v>0.3</c:v>
                </c:pt>
                <c:pt idx="13">
                  <c:v>0.6</c:v>
                </c:pt>
                <c:pt idx="14">
                  <c:v>0.8</c:v>
                </c:pt>
                <c:pt idx="15">
                  <c:v>0.6</c:v>
                </c:pt>
                <c:pt idx="16">
                  <c:v>1.3</c:v>
                </c:pt>
                <c:pt idx="17">
                  <c:v>1</c:v>
                </c:pt>
                <c:pt idx="18">
                  <c:v>0.5</c:v>
                </c:pt>
                <c:pt idx="19">
                  <c:v>1.5</c:v>
                </c:pt>
                <c:pt idx="20">
                  <c:v>1.4</c:v>
                </c:pt>
              </c:numCache>
            </c:numRef>
          </c:val>
          <c:smooth val="0"/>
        </c:ser>
        <c:dLbls>
          <c:showLegendKey val="0"/>
          <c:showVal val="0"/>
          <c:showCatName val="0"/>
          <c:showSerName val="0"/>
          <c:showPercent val="0"/>
          <c:showBubbleSize val="0"/>
        </c:dLbls>
        <c:marker val="1"/>
        <c:smooth val="0"/>
        <c:axId val="318880896"/>
        <c:axId val="318880504"/>
      </c:lineChart>
      <c:catAx>
        <c:axId val="31888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800" b="0" i="0" u="none" strike="noStrike" baseline="0">
                <a:solidFill>
                  <a:srgbClr val="333333"/>
                </a:solidFill>
                <a:latin typeface="Calibri"/>
                <a:ea typeface="Calibri"/>
                <a:cs typeface="Calibri"/>
              </a:defRPr>
            </a:pPr>
            <a:endParaRPr lang="sv-SE"/>
          </a:p>
        </c:txPr>
        <c:crossAx val="318880504"/>
        <c:crosses val="autoZero"/>
        <c:auto val="1"/>
        <c:lblAlgn val="ctr"/>
        <c:lblOffset val="100"/>
        <c:noMultiLvlLbl val="0"/>
      </c:catAx>
      <c:valAx>
        <c:axId val="318880504"/>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sv-SE"/>
          </a:p>
        </c:txPr>
        <c:crossAx val="318880896"/>
        <c:crosses val="autoZero"/>
        <c:crossBetween val="between"/>
        <c:majorUnit val="1"/>
      </c:valAx>
      <c:spPr>
        <a:noFill/>
        <a:ln w="25400">
          <a:noFill/>
        </a:ln>
      </c:spPr>
    </c:plotArea>
    <c:legend>
      <c:legendPos val="r"/>
      <c:layout>
        <c:manualLayout>
          <c:xMode val="edge"/>
          <c:yMode val="edge"/>
          <c:x val="0.78685273528558597"/>
          <c:y val="0.23839273208055972"/>
          <c:w val="0.2029431274486162"/>
          <c:h val="0.55347719938997653"/>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504134912678561E-2"/>
          <c:y val="0.13813780260707634"/>
          <c:w val="0.71157003396825091"/>
          <c:h val="0.71214797870936519"/>
        </c:manualLayout>
      </c:layout>
      <c:lineChart>
        <c:grouping val="standard"/>
        <c:varyColors val="0"/>
        <c:ser>
          <c:idx val="0"/>
          <c:order val="0"/>
          <c:tx>
            <c:strRef>
              <c:f>H.influenzae!$A$4</c:f>
              <c:strCache>
                <c:ptCount val="1"/>
                <c:pt idx="0">
                  <c:v>Betalactamase production</c:v>
                </c:pt>
              </c:strCache>
            </c:strRef>
          </c:tx>
          <c:spPr>
            <a:effectLst/>
          </c:spPr>
          <c:marker>
            <c:symbol val="circle"/>
            <c:size val="5"/>
            <c:spPr>
              <a:solidFill>
                <a:schemeClr val="accent1"/>
              </a:solidFill>
              <a:ln w="9525">
                <a:solidFill>
                  <a:schemeClr val="accent1"/>
                </a:solidFill>
              </a:ln>
              <a:effectLst/>
            </c:spPr>
          </c:marker>
          <c:cat>
            <c:numRef>
              <c:f>H.influenzae!$B$3:$V$3</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H.influenzae!$B$4:$V$4</c:f>
              <c:numCache>
                <c:formatCode>General</c:formatCode>
                <c:ptCount val="21"/>
                <c:pt idx="0">
                  <c:v>10.5</c:v>
                </c:pt>
                <c:pt idx="1">
                  <c:v>10</c:v>
                </c:pt>
                <c:pt idx="2">
                  <c:v>11.1</c:v>
                </c:pt>
                <c:pt idx="3">
                  <c:v>11.3</c:v>
                </c:pt>
                <c:pt idx="4">
                  <c:v>11.4</c:v>
                </c:pt>
                <c:pt idx="5">
                  <c:v>11</c:v>
                </c:pt>
                <c:pt idx="6">
                  <c:v>12.6</c:v>
                </c:pt>
                <c:pt idx="7">
                  <c:v>12.9</c:v>
                </c:pt>
                <c:pt idx="11">
                  <c:v>12.4</c:v>
                </c:pt>
                <c:pt idx="14">
                  <c:v>16.7</c:v>
                </c:pt>
                <c:pt idx="15">
                  <c:v>18.399999999999999</c:v>
                </c:pt>
                <c:pt idx="16">
                  <c:v>14.1</c:v>
                </c:pt>
                <c:pt idx="17">
                  <c:v>18.2</c:v>
                </c:pt>
                <c:pt idx="18">
                  <c:v>16.600000000000001</c:v>
                </c:pt>
                <c:pt idx="19">
                  <c:v>17.600000000000001</c:v>
                </c:pt>
                <c:pt idx="20">
                  <c:v>16.399999999999999</c:v>
                </c:pt>
              </c:numCache>
            </c:numRef>
          </c:val>
          <c:smooth val="0"/>
        </c:ser>
        <c:ser>
          <c:idx val="1"/>
          <c:order val="1"/>
          <c:tx>
            <c:strRef>
              <c:f>H.influenzae!$A$5</c:f>
              <c:strCache>
                <c:ptCount val="1"/>
                <c:pt idx="0">
                  <c:v>Other betalactam resistance</c:v>
                </c:pt>
              </c:strCache>
            </c:strRef>
          </c:tx>
          <c:spPr>
            <a:effectLst/>
          </c:spPr>
          <c:marker>
            <c:symbol val="circle"/>
            <c:size val="5"/>
            <c:spPr>
              <a:solidFill>
                <a:schemeClr val="accent2"/>
              </a:solidFill>
              <a:ln w="9525">
                <a:solidFill>
                  <a:schemeClr val="accent2"/>
                </a:solidFill>
              </a:ln>
              <a:effectLst/>
            </c:spPr>
          </c:marker>
          <c:cat>
            <c:numRef>
              <c:f>H.influenzae!$B$3:$V$3</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H.influenzae!$B$5:$V$5</c:f>
              <c:numCache>
                <c:formatCode>General</c:formatCode>
                <c:ptCount val="21"/>
                <c:pt idx="0">
                  <c:v>2</c:v>
                </c:pt>
                <c:pt idx="1">
                  <c:v>3.1</c:v>
                </c:pt>
                <c:pt idx="2">
                  <c:v>2.8</c:v>
                </c:pt>
                <c:pt idx="3">
                  <c:v>2.4</c:v>
                </c:pt>
                <c:pt idx="4">
                  <c:v>1.7</c:v>
                </c:pt>
                <c:pt idx="5">
                  <c:v>1.7</c:v>
                </c:pt>
                <c:pt idx="6">
                  <c:v>1.9</c:v>
                </c:pt>
                <c:pt idx="7">
                  <c:v>2.5</c:v>
                </c:pt>
                <c:pt idx="11">
                  <c:v>1.5</c:v>
                </c:pt>
                <c:pt idx="14">
                  <c:v>3.4</c:v>
                </c:pt>
                <c:pt idx="15">
                  <c:v>4.4000000000000004</c:v>
                </c:pt>
                <c:pt idx="16">
                  <c:v>14.7</c:v>
                </c:pt>
                <c:pt idx="17">
                  <c:v>14.4</c:v>
                </c:pt>
                <c:pt idx="18">
                  <c:v>14.7</c:v>
                </c:pt>
                <c:pt idx="19">
                  <c:v>16.7</c:v>
                </c:pt>
                <c:pt idx="20">
                  <c:v>19</c:v>
                </c:pt>
              </c:numCache>
            </c:numRef>
          </c:val>
          <c:smooth val="0"/>
        </c:ser>
        <c:ser>
          <c:idx val="2"/>
          <c:order val="2"/>
          <c:tx>
            <c:strRef>
              <c:f>H.influenzae!$A$6</c:f>
              <c:strCache>
                <c:ptCount val="1"/>
                <c:pt idx="0">
                  <c:v>Tetracycline</c:v>
                </c:pt>
              </c:strCache>
            </c:strRef>
          </c:tx>
          <c:spPr>
            <a:effectLst/>
          </c:spPr>
          <c:marker>
            <c:symbol val="circle"/>
            <c:size val="5"/>
            <c:spPr>
              <a:solidFill>
                <a:schemeClr val="accent3"/>
              </a:solidFill>
              <a:ln w="9525">
                <a:solidFill>
                  <a:schemeClr val="accent3"/>
                </a:solidFill>
              </a:ln>
              <a:effectLst/>
            </c:spPr>
          </c:marker>
          <c:cat>
            <c:numRef>
              <c:f>H.influenzae!$B$3:$V$3</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H.influenzae!$B$6:$V$6</c:f>
              <c:numCache>
                <c:formatCode>General</c:formatCode>
                <c:ptCount val="21"/>
                <c:pt idx="0">
                  <c:v>1.1000000000000001</c:v>
                </c:pt>
                <c:pt idx="1">
                  <c:v>1.3</c:v>
                </c:pt>
                <c:pt idx="2">
                  <c:v>1</c:v>
                </c:pt>
                <c:pt idx="3">
                  <c:v>1.3</c:v>
                </c:pt>
                <c:pt idx="4">
                  <c:v>0.8</c:v>
                </c:pt>
                <c:pt idx="5">
                  <c:v>1.7</c:v>
                </c:pt>
                <c:pt idx="6">
                  <c:v>1.2</c:v>
                </c:pt>
                <c:pt idx="7">
                  <c:v>1.3</c:v>
                </c:pt>
                <c:pt idx="11">
                  <c:v>0.9</c:v>
                </c:pt>
                <c:pt idx="14">
                  <c:v>1.1000000000000001</c:v>
                </c:pt>
                <c:pt idx="15">
                  <c:v>0.8</c:v>
                </c:pt>
                <c:pt idx="16">
                  <c:v>1</c:v>
                </c:pt>
                <c:pt idx="17">
                  <c:v>1.6</c:v>
                </c:pt>
                <c:pt idx="18">
                  <c:v>0.9</c:v>
                </c:pt>
                <c:pt idx="19">
                  <c:v>1.3</c:v>
                </c:pt>
                <c:pt idx="20">
                  <c:v>1.3</c:v>
                </c:pt>
              </c:numCache>
            </c:numRef>
          </c:val>
          <c:smooth val="0"/>
        </c:ser>
        <c:ser>
          <c:idx val="3"/>
          <c:order val="3"/>
          <c:tx>
            <c:strRef>
              <c:f>H.influenzae!$A$7</c:f>
              <c:strCache>
                <c:ptCount val="1"/>
                <c:pt idx="0">
                  <c:v>Trimethoprim-sulfonamide</c:v>
                </c:pt>
              </c:strCache>
            </c:strRef>
          </c:tx>
          <c:spPr>
            <a:effectLst/>
          </c:spPr>
          <c:marker>
            <c:symbol val="circle"/>
            <c:size val="5"/>
            <c:spPr>
              <a:solidFill>
                <a:schemeClr val="accent4"/>
              </a:solidFill>
              <a:ln w="9525">
                <a:solidFill>
                  <a:schemeClr val="accent4"/>
                </a:solidFill>
              </a:ln>
              <a:effectLst/>
            </c:spPr>
          </c:marker>
          <c:cat>
            <c:numRef>
              <c:f>H.influenzae!$B$3:$V$3</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H.influenzae!$B$7:$V$7</c:f>
              <c:numCache>
                <c:formatCode>General</c:formatCode>
                <c:ptCount val="21"/>
                <c:pt idx="0">
                  <c:v>10</c:v>
                </c:pt>
                <c:pt idx="1">
                  <c:v>8.6999999999999993</c:v>
                </c:pt>
                <c:pt idx="2">
                  <c:v>7</c:v>
                </c:pt>
                <c:pt idx="3">
                  <c:v>8.9</c:v>
                </c:pt>
                <c:pt idx="4">
                  <c:v>9.6999999999999993</c:v>
                </c:pt>
                <c:pt idx="5">
                  <c:v>10.6</c:v>
                </c:pt>
                <c:pt idx="6">
                  <c:v>8.8000000000000007</c:v>
                </c:pt>
                <c:pt idx="7">
                  <c:v>9.9</c:v>
                </c:pt>
                <c:pt idx="11">
                  <c:v>13.4</c:v>
                </c:pt>
                <c:pt idx="14">
                  <c:v>20.3</c:v>
                </c:pt>
                <c:pt idx="15">
                  <c:v>18.399999999999999</c:v>
                </c:pt>
                <c:pt idx="16">
                  <c:v>20</c:v>
                </c:pt>
                <c:pt idx="17">
                  <c:v>23.8</c:v>
                </c:pt>
                <c:pt idx="18">
                  <c:v>25.2</c:v>
                </c:pt>
                <c:pt idx="19">
                  <c:v>24.2</c:v>
                </c:pt>
                <c:pt idx="20">
                  <c:v>30.7</c:v>
                </c:pt>
              </c:numCache>
            </c:numRef>
          </c:val>
          <c:smooth val="0"/>
        </c:ser>
        <c:ser>
          <c:idx val="4"/>
          <c:order val="4"/>
          <c:tx>
            <c:strRef>
              <c:f>H.influenzae!$A$8</c:f>
              <c:strCache>
                <c:ptCount val="1"/>
                <c:pt idx="0">
                  <c:v>Nalidixic acid</c:v>
                </c:pt>
              </c:strCache>
            </c:strRef>
          </c:tx>
          <c:spPr>
            <a:effectLst/>
          </c:spPr>
          <c:marker>
            <c:symbol val="circle"/>
            <c:size val="5"/>
            <c:spPr>
              <a:solidFill>
                <a:schemeClr val="accent5"/>
              </a:solidFill>
              <a:ln w="9525">
                <a:solidFill>
                  <a:schemeClr val="accent5"/>
                </a:solidFill>
              </a:ln>
              <a:effectLst/>
            </c:spPr>
          </c:marker>
          <c:cat>
            <c:numRef>
              <c:f>H.influenzae!$B$3:$V$3</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H.influenzae!$B$8:$V$8</c:f>
              <c:numCache>
                <c:formatCode>General</c:formatCode>
                <c:ptCount val="21"/>
                <c:pt idx="14">
                  <c:v>0.9</c:v>
                </c:pt>
                <c:pt idx="15">
                  <c:v>1.2</c:v>
                </c:pt>
                <c:pt idx="16">
                  <c:v>1.3</c:v>
                </c:pt>
                <c:pt idx="17">
                  <c:v>2.1</c:v>
                </c:pt>
                <c:pt idx="18">
                  <c:v>0.9</c:v>
                </c:pt>
                <c:pt idx="19">
                  <c:v>1.2</c:v>
                </c:pt>
                <c:pt idx="20">
                  <c:v>1.5</c:v>
                </c:pt>
              </c:numCache>
            </c:numRef>
          </c:val>
          <c:smooth val="0"/>
        </c:ser>
        <c:dLbls>
          <c:showLegendKey val="0"/>
          <c:showVal val="0"/>
          <c:showCatName val="0"/>
          <c:showSerName val="0"/>
          <c:showPercent val="0"/>
          <c:showBubbleSize val="0"/>
        </c:dLbls>
        <c:marker val="1"/>
        <c:smooth val="0"/>
        <c:axId val="318879720"/>
        <c:axId val="318879328"/>
      </c:lineChart>
      <c:catAx>
        <c:axId val="31887972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800" b="0" i="0" u="none" strike="noStrike" baseline="0">
                <a:solidFill>
                  <a:srgbClr val="333333"/>
                </a:solidFill>
                <a:latin typeface="Calibri"/>
                <a:ea typeface="Calibri"/>
                <a:cs typeface="Calibri"/>
              </a:defRPr>
            </a:pPr>
            <a:endParaRPr lang="sv-SE"/>
          </a:p>
        </c:txPr>
        <c:crossAx val="318879328"/>
        <c:crosses val="autoZero"/>
        <c:auto val="1"/>
        <c:lblAlgn val="ctr"/>
        <c:lblOffset val="100"/>
        <c:tickMarkSkip val="1"/>
        <c:noMultiLvlLbl val="0"/>
      </c:catAx>
      <c:valAx>
        <c:axId val="31887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sv-SE"/>
          </a:p>
        </c:txPr>
        <c:crossAx val="318879720"/>
        <c:crosses val="autoZero"/>
        <c:crossBetween val="between"/>
      </c:valAx>
      <c:spPr>
        <a:noFill/>
        <a:ln w="25400">
          <a:noFill/>
        </a:ln>
      </c:spPr>
    </c:plotArea>
    <c:legend>
      <c:legendPos val="r"/>
      <c:layout>
        <c:manualLayout>
          <c:xMode val="edge"/>
          <c:yMode val="edge"/>
          <c:x val="0.81529460238978169"/>
          <c:y val="0.27227994545374562"/>
          <c:w val="0.18470539761021831"/>
          <c:h val="0.45949940614965029"/>
        </c:manualLayout>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sv-S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Blad5!$C$1</c:f>
              <c:strCache>
                <c:ptCount val="1"/>
                <c:pt idx="0">
                  <c:v>Antibiotics commonly used to treat respiratory tract infections</c:v>
                </c:pt>
              </c:strCache>
            </c:strRef>
          </c:tx>
          <c:spPr>
            <a:solidFill>
              <a:srgbClr val="4F81BD"/>
            </a:solidFill>
            <a:ln w="25400">
              <a:noFill/>
            </a:ln>
          </c:spPr>
          <c:invertIfNegative val="0"/>
          <c:cat>
            <c:strRef>
              <c:f>Blad5!$B$2:$B$20</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Blad5!$C$2:$C$20</c:f>
              <c:numCache>
                <c:formatCode>General</c:formatCode>
                <c:ptCount val="19"/>
                <c:pt idx="0">
                  <c:v>189251</c:v>
                </c:pt>
                <c:pt idx="1">
                  <c:v>124209</c:v>
                </c:pt>
                <c:pt idx="2">
                  <c:v>57166</c:v>
                </c:pt>
                <c:pt idx="3">
                  <c:v>76926</c:v>
                </c:pt>
                <c:pt idx="4">
                  <c:v>101124</c:v>
                </c:pt>
                <c:pt idx="5">
                  <c:v>97518</c:v>
                </c:pt>
                <c:pt idx="6">
                  <c:v>100638</c:v>
                </c:pt>
                <c:pt idx="7">
                  <c:v>105432</c:v>
                </c:pt>
                <c:pt idx="8">
                  <c:v>107248</c:v>
                </c:pt>
                <c:pt idx="9">
                  <c:v>105442</c:v>
                </c:pt>
                <c:pt idx="10">
                  <c:v>105522</c:v>
                </c:pt>
                <c:pt idx="11">
                  <c:v>112036</c:v>
                </c:pt>
                <c:pt idx="12">
                  <c:v>123320</c:v>
                </c:pt>
                <c:pt idx="13">
                  <c:v>138501</c:v>
                </c:pt>
                <c:pt idx="14">
                  <c:v>119960</c:v>
                </c:pt>
                <c:pt idx="15">
                  <c:v>91378</c:v>
                </c:pt>
                <c:pt idx="16">
                  <c:v>69544</c:v>
                </c:pt>
                <c:pt idx="17">
                  <c:v>48710</c:v>
                </c:pt>
                <c:pt idx="18">
                  <c:v>29787</c:v>
                </c:pt>
              </c:numCache>
            </c:numRef>
          </c:val>
        </c:ser>
        <c:ser>
          <c:idx val="1"/>
          <c:order val="1"/>
          <c:tx>
            <c:strRef>
              <c:f>Blad5!$D$1</c:f>
              <c:strCache>
                <c:ptCount val="1"/>
                <c:pt idx="0">
                  <c:v>Antibiotics commonly used to treat urinary tract infections</c:v>
                </c:pt>
              </c:strCache>
            </c:strRef>
          </c:tx>
          <c:spPr>
            <a:solidFill>
              <a:srgbClr val="C0504D"/>
            </a:solidFill>
            <a:ln w="25400">
              <a:noFill/>
            </a:ln>
          </c:spPr>
          <c:invertIfNegative val="0"/>
          <c:cat>
            <c:strRef>
              <c:f>Blad5!$B$2:$B$20</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Blad5!$D$2:$D$20</c:f>
              <c:numCache>
                <c:formatCode>General</c:formatCode>
                <c:ptCount val="19"/>
                <c:pt idx="0">
                  <c:v>10007</c:v>
                </c:pt>
                <c:pt idx="1">
                  <c:v>10940</c:v>
                </c:pt>
                <c:pt idx="2">
                  <c:v>6299</c:v>
                </c:pt>
                <c:pt idx="3">
                  <c:v>27816</c:v>
                </c:pt>
                <c:pt idx="4">
                  <c:v>45136</c:v>
                </c:pt>
                <c:pt idx="5">
                  <c:v>41759</c:v>
                </c:pt>
                <c:pt idx="6">
                  <c:v>36569</c:v>
                </c:pt>
                <c:pt idx="7">
                  <c:v>35678</c:v>
                </c:pt>
                <c:pt idx="8">
                  <c:v>39923</c:v>
                </c:pt>
                <c:pt idx="9">
                  <c:v>44882</c:v>
                </c:pt>
                <c:pt idx="10">
                  <c:v>48287</c:v>
                </c:pt>
                <c:pt idx="11">
                  <c:v>53014</c:v>
                </c:pt>
                <c:pt idx="12">
                  <c:v>62961</c:v>
                </c:pt>
                <c:pt idx="13">
                  <c:v>80689</c:v>
                </c:pt>
                <c:pt idx="14">
                  <c:v>80504</c:v>
                </c:pt>
                <c:pt idx="15">
                  <c:v>73978</c:v>
                </c:pt>
                <c:pt idx="16">
                  <c:v>64996</c:v>
                </c:pt>
                <c:pt idx="17">
                  <c:v>51934</c:v>
                </c:pt>
                <c:pt idx="18">
                  <c:v>35121</c:v>
                </c:pt>
              </c:numCache>
            </c:numRef>
          </c:val>
        </c:ser>
        <c:ser>
          <c:idx val="2"/>
          <c:order val="2"/>
          <c:tx>
            <c:strRef>
              <c:f>Blad5!$E$1</c:f>
              <c:strCache>
                <c:ptCount val="1"/>
                <c:pt idx="0">
                  <c:v>Antibiotics commonly used to treat skin and soft tissue infections</c:v>
                </c:pt>
              </c:strCache>
            </c:strRef>
          </c:tx>
          <c:spPr>
            <a:solidFill>
              <a:srgbClr val="9BBB59"/>
            </a:solidFill>
            <a:ln w="25400">
              <a:noFill/>
            </a:ln>
          </c:spPr>
          <c:invertIfNegative val="0"/>
          <c:cat>
            <c:strRef>
              <c:f>Blad5!$B$2:$B$20</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Blad5!$E$2:$E$20</c:f>
              <c:numCache>
                <c:formatCode>General</c:formatCode>
                <c:ptCount val="19"/>
                <c:pt idx="0">
                  <c:v>16920</c:v>
                </c:pt>
                <c:pt idx="1">
                  <c:v>19093</c:v>
                </c:pt>
                <c:pt idx="2">
                  <c:v>14641</c:v>
                </c:pt>
                <c:pt idx="3">
                  <c:v>22625</c:v>
                </c:pt>
                <c:pt idx="4">
                  <c:v>27809</c:v>
                </c:pt>
                <c:pt idx="5">
                  <c:v>24953</c:v>
                </c:pt>
                <c:pt idx="6">
                  <c:v>24320</c:v>
                </c:pt>
                <c:pt idx="7">
                  <c:v>25117</c:v>
                </c:pt>
                <c:pt idx="8">
                  <c:v>28086</c:v>
                </c:pt>
                <c:pt idx="9">
                  <c:v>31292</c:v>
                </c:pt>
                <c:pt idx="10">
                  <c:v>32316</c:v>
                </c:pt>
                <c:pt idx="11">
                  <c:v>32878</c:v>
                </c:pt>
                <c:pt idx="12">
                  <c:v>34280</c:v>
                </c:pt>
                <c:pt idx="13">
                  <c:v>40647</c:v>
                </c:pt>
                <c:pt idx="14">
                  <c:v>37530</c:v>
                </c:pt>
                <c:pt idx="15">
                  <c:v>30614</c:v>
                </c:pt>
                <c:pt idx="16">
                  <c:v>26472</c:v>
                </c:pt>
                <c:pt idx="17">
                  <c:v>22020</c:v>
                </c:pt>
                <c:pt idx="18">
                  <c:v>17427</c:v>
                </c:pt>
              </c:numCache>
            </c:numRef>
          </c:val>
        </c:ser>
        <c:ser>
          <c:idx val="3"/>
          <c:order val="3"/>
          <c:tx>
            <c:strRef>
              <c:f>Blad5!$F$1</c:f>
              <c:strCache>
                <c:ptCount val="1"/>
                <c:pt idx="0">
                  <c:v>Antibiotics commonly used to treat acne</c:v>
                </c:pt>
              </c:strCache>
            </c:strRef>
          </c:tx>
          <c:spPr>
            <a:solidFill>
              <a:srgbClr val="8064A2"/>
            </a:solidFill>
            <a:ln w="25400">
              <a:noFill/>
            </a:ln>
          </c:spPr>
          <c:invertIfNegative val="0"/>
          <c:cat>
            <c:strRef>
              <c:f>Blad5!$B$2:$B$20</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Blad5!$F$2:$F$20</c:f>
              <c:numCache>
                <c:formatCode>General</c:formatCode>
                <c:ptCount val="19"/>
                <c:pt idx="1">
                  <c:v>2</c:v>
                </c:pt>
                <c:pt idx="2">
                  <c:v>2633</c:v>
                </c:pt>
                <c:pt idx="3">
                  <c:v>24018</c:v>
                </c:pt>
                <c:pt idx="4">
                  <c:v>16824</c:v>
                </c:pt>
                <c:pt idx="5">
                  <c:v>10424</c:v>
                </c:pt>
                <c:pt idx="6">
                  <c:v>7480</c:v>
                </c:pt>
                <c:pt idx="7">
                  <c:v>6766</c:v>
                </c:pt>
                <c:pt idx="8">
                  <c:v>7854</c:v>
                </c:pt>
                <c:pt idx="9">
                  <c:v>7304</c:v>
                </c:pt>
                <c:pt idx="10">
                  <c:v>5937</c:v>
                </c:pt>
                <c:pt idx="11">
                  <c:v>4944</c:v>
                </c:pt>
                <c:pt idx="12">
                  <c:v>4545</c:v>
                </c:pt>
                <c:pt idx="13">
                  <c:v>4595</c:v>
                </c:pt>
                <c:pt idx="14">
                  <c:v>3309</c:v>
                </c:pt>
                <c:pt idx="15">
                  <c:v>1836</c:v>
                </c:pt>
                <c:pt idx="16">
                  <c:v>984</c:v>
                </c:pt>
                <c:pt idx="17">
                  <c:v>437</c:v>
                </c:pt>
                <c:pt idx="18">
                  <c:v>142</c:v>
                </c:pt>
              </c:numCache>
            </c:numRef>
          </c:val>
        </c:ser>
        <c:dLbls>
          <c:showLegendKey val="0"/>
          <c:showVal val="0"/>
          <c:showCatName val="0"/>
          <c:showSerName val="0"/>
          <c:showPercent val="0"/>
          <c:showBubbleSize val="0"/>
        </c:dLbls>
        <c:gapWidth val="150"/>
        <c:overlap val="100"/>
        <c:axId val="311408672"/>
        <c:axId val="311409064"/>
      </c:barChart>
      <c:catAx>
        <c:axId val="3114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311409064"/>
        <c:crosses val="autoZero"/>
        <c:auto val="1"/>
        <c:lblAlgn val="ctr"/>
        <c:lblOffset val="100"/>
        <c:noMultiLvlLbl val="0"/>
      </c:catAx>
      <c:valAx>
        <c:axId val="311409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a:t>
                </a:r>
              </a:p>
            </c:rich>
          </c:tx>
          <c:layout/>
          <c:overlay val="0"/>
          <c:spPr>
            <a:noFill/>
            <a:ln w="25400">
              <a:noFill/>
            </a:ln>
          </c:spPr>
        </c:title>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1408672"/>
        <c:crosses val="autoZero"/>
        <c:crossBetween val="between"/>
      </c:valAx>
      <c:spPr>
        <a:noFill/>
        <a:ln w="25400">
          <a:noFill/>
        </a:ln>
      </c:spPr>
    </c:plotArea>
    <c:legend>
      <c:legendPos val="b"/>
      <c:layout>
        <c:manualLayout>
          <c:xMode val="edge"/>
          <c:yMode val="edge"/>
          <c:x val="0"/>
          <c:y val="0.88059544795706524"/>
          <c:w val="0.69205151288456079"/>
          <c:h val="0.11608780245752862"/>
        </c:manualLayout>
      </c:layout>
      <c:overlay val="0"/>
      <c:spPr>
        <a:noFill/>
        <a:ln w="25400">
          <a:noFill/>
        </a:ln>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55012399866556"/>
          <c:y val="3.4108527131782945E-2"/>
          <c:w val="0.87598943700184495"/>
          <c:h val="0.55916645303058043"/>
        </c:manualLayout>
      </c:layout>
      <c:barChart>
        <c:barDir val="col"/>
        <c:grouping val="stacked"/>
        <c:varyColors val="0"/>
        <c:ser>
          <c:idx val="0"/>
          <c:order val="0"/>
          <c:tx>
            <c:strRef>
              <c:f>Blad6!$C$3</c:f>
              <c:strCache>
                <c:ptCount val="1"/>
                <c:pt idx="0">
                  <c:v>Antibiotics commonly used to treat respiratory tract infections</c:v>
                </c:pt>
              </c:strCache>
            </c:strRef>
          </c:tx>
          <c:spPr>
            <a:solidFill>
              <a:srgbClr val="4F81BD"/>
            </a:solidFill>
            <a:ln w="25400">
              <a:noFill/>
            </a:ln>
          </c:spPr>
          <c:invertIfNegative val="0"/>
          <c:cat>
            <c:strRef>
              <c:f>Blad6!$B$4:$B$22</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Blad6!$C$4:$C$22</c:f>
              <c:numCache>
                <c:formatCode>General</c:formatCode>
                <c:ptCount val="19"/>
                <c:pt idx="0">
                  <c:v>326.70775915816199</c:v>
                </c:pt>
                <c:pt idx="1">
                  <c:v>217.62881978671899</c:v>
                </c:pt>
                <c:pt idx="2">
                  <c:v>107.13528122373</c:v>
                </c:pt>
                <c:pt idx="3">
                  <c:v>116.07591234431</c:v>
                </c:pt>
                <c:pt idx="4">
                  <c:v>117.912313599429</c:v>
                </c:pt>
                <c:pt idx="5">
                  <c:v>122.68100846726</c:v>
                </c:pt>
                <c:pt idx="6">
                  <c:v>139.14755103843601</c:v>
                </c:pt>
                <c:pt idx="7">
                  <c:v>147.921210289828</c:v>
                </c:pt>
                <c:pt idx="8">
                  <c:v>142.02455088046</c:v>
                </c:pt>
                <c:pt idx="9">
                  <c:v>129.413077405308</c:v>
                </c:pt>
                <c:pt idx="10">
                  <c:v>146.161595137993</c:v>
                </c:pt>
                <c:pt idx="11">
                  <c:v>161.29401859262001</c:v>
                </c:pt>
                <c:pt idx="12">
                  <c:v>177.473137551474</c:v>
                </c:pt>
                <c:pt idx="13">
                  <c:v>184.26434807974101</c:v>
                </c:pt>
                <c:pt idx="14">
                  <c:v>205.454180870263</c:v>
                </c:pt>
                <c:pt idx="15">
                  <c:v>200.841441620334</c:v>
                </c:pt>
                <c:pt idx="16">
                  <c:v>187.034381592827</c:v>
                </c:pt>
                <c:pt idx="17">
                  <c:v>179.379559791129</c:v>
                </c:pt>
                <c:pt idx="18">
                  <c:v>177.562758694834</c:v>
                </c:pt>
              </c:numCache>
            </c:numRef>
          </c:val>
        </c:ser>
        <c:ser>
          <c:idx val="1"/>
          <c:order val="1"/>
          <c:tx>
            <c:strRef>
              <c:f>Blad6!$D$3</c:f>
              <c:strCache>
                <c:ptCount val="1"/>
                <c:pt idx="0">
                  <c:v>Antibiotics commonly used to treat urinary tract infections</c:v>
                </c:pt>
              </c:strCache>
            </c:strRef>
          </c:tx>
          <c:spPr>
            <a:solidFill>
              <a:srgbClr val="C0504D"/>
            </a:solidFill>
            <a:ln w="25400">
              <a:noFill/>
            </a:ln>
          </c:spPr>
          <c:invertIfNegative val="0"/>
          <c:cat>
            <c:strRef>
              <c:f>Blad6!$B$4:$B$22</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Blad6!$D$4:$D$22</c:f>
              <c:numCache>
                <c:formatCode>General</c:formatCode>
                <c:ptCount val="19"/>
                <c:pt idx="0">
                  <c:v>17.282679842975799</c:v>
                </c:pt>
                <c:pt idx="1">
                  <c:v>19.607491710726801</c:v>
                </c:pt>
                <c:pt idx="2">
                  <c:v>12.372037114147201</c:v>
                </c:pt>
                <c:pt idx="3">
                  <c:v>51.1674364959798</c:v>
                </c:pt>
                <c:pt idx="4">
                  <c:v>67.172664225972596</c:v>
                </c:pt>
                <c:pt idx="5">
                  <c:v>66.152347308140094</c:v>
                </c:pt>
                <c:pt idx="6">
                  <c:v>60.949450739930199</c:v>
                </c:pt>
                <c:pt idx="7">
                  <c:v>58.593031505373503</c:v>
                </c:pt>
                <c:pt idx="8">
                  <c:v>62.263041583034301</c:v>
                </c:pt>
                <c:pt idx="9">
                  <c:v>65.893538522071395</c:v>
                </c:pt>
                <c:pt idx="10">
                  <c:v>80.401282104649695</c:v>
                </c:pt>
                <c:pt idx="11">
                  <c:v>92.032602185631106</c:v>
                </c:pt>
                <c:pt idx="12">
                  <c:v>110.09188749683101</c:v>
                </c:pt>
                <c:pt idx="13">
                  <c:v>133.733649785533</c:v>
                </c:pt>
                <c:pt idx="14">
                  <c:v>179.364124501482</c:v>
                </c:pt>
                <c:pt idx="15">
                  <c:v>229.52864376489299</c:v>
                </c:pt>
                <c:pt idx="16">
                  <c:v>267.81711497890302</c:v>
                </c:pt>
                <c:pt idx="17">
                  <c:v>320.55254484180398</c:v>
                </c:pt>
                <c:pt idx="18">
                  <c:v>377.584260603129</c:v>
                </c:pt>
              </c:numCache>
            </c:numRef>
          </c:val>
        </c:ser>
        <c:ser>
          <c:idx val="2"/>
          <c:order val="2"/>
          <c:tx>
            <c:strRef>
              <c:f>Blad6!$E$3</c:f>
              <c:strCache>
                <c:ptCount val="1"/>
                <c:pt idx="0">
                  <c:v>Antibiotics commonly used to treat skin and soft tissue infections</c:v>
                </c:pt>
              </c:strCache>
            </c:strRef>
          </c:tx>
          <c:spPr>
            <a:solidFill>
              <a:srgbClr val="9BBB59"/>
            </a:solidFill>
            <a:ln w="25400">
              <a:noFill/>
            </a:ln>
          </c:spPr>
          <c:invertIfNegative val="0"/>
          <c:cat>
            <c:strRef>
              <c:f>Blad6!$B$4:$B$22</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Blad6!$E$4:$E$22</c:f>
              <c:numCache>
                <c:formatCode>General</c:formatCode>
                <c:ptCount val="19"/>
                <c:pt idx="0">
                  <c:v>29.2218390070101</c:v>
                </c:pt>
                <c:pt idx="1">
                  <c:v>34.219912178510597</c:v>
                </c:pt>
                <c:pt idx="2">
                  <c:v>28.756786059410899</c:v>
                </c:pt>
                <c:pt idx="3">
                  <c:v>41.618609818864797</c:v>
                </c:pt>
                <c:pt idx="4">
                  <c:v>41.386135666874999</c:v>
                </c:pt>
                <c:pt idx="5">
                  <c:v>39.529191847985402</c:v>
                </c:pt>
                <c:pt idx="6">
                  <c:v>40.534076458068398</c:v>
                </c:pt>
                <c:pt idx="7">
                  <c:v>41.2489817904722</c:v>
                </c:pt>
                <c:pt idx="8">
                  <c:v>43.802314102174201</c:v>
                </c:pt>
                <c:pt idx="9">
                  <c:v>45.941370871009802</c:v>
                </c:pt>
                <c:pt idx="10">
                  <c:v>53.808433584481499</c:v>
                </c:pt>
                <c:pt idx="11">
                  <c:v>57.076392927513098</c:v>
                </c:pt>
                <c:pt idx="12">
                  <c:v>59.941073099082899</c:v>
                </c:pt>
                <c:pt idx="13">
                  <c:v>67.368187272522405</c:v>
                </c:pt>
                <c:pt idx="14">
                  <c:v>83.617405253659498</c:v>
                </c:pt>
                <c:pt idx="15">
                  <c:v>94.984859015091303</c:v>
                </c:pt>
                <c:pt idx="16">
                  <c:v>109.07832278481</c:v>
                </c:pt>
                <c:pt idx="17">
                  <c:v>135.91418025602701</c:v>
                </c:pt>
                <c:pt idx="18">
                  <c:v>187.356877922916</c:v>
                </c:pt>
              </c:numCache>
            </c:numRef>
          </c:val>
        </c:ser>
        <c:ser>
          <c:idx val="3"/>
          <c:order val="3"/>
          <c:tx>
            <c:strRef>
              <c:f>Blad6!$F$3</c:f>
              <c:strCache>
                <c:ptCount val="1"/>
                <c:pt idx="0">
                  <c:v>Antibiotics commonly used to treat acne</c:v>
                </c:pt>
              </c:strCache>
            </c:strRef>
          </c:tx>
          <c:spPr>
            <a:solidFill>
              <a:srgbClr val="8064A2"/>
            </a:solidFill>
            <a:ln w="25400">
              <a:noFill/>
            </a:ln>
          </c:spPr>
          <c:invertIfNegative val="0"/>
          <c:cat>
            <c:strRef>
              <c:f>Blad6!$B$4:$B$22</c:f>
              <c:strCache>
                <c:ptCount val="19"/>
                <c:pt idx="0">
                  <c:v>0 - 4 years</c:v>
                </c:pt>
                <c:pt idx="1">
                  <c:v>5-9 years</c:v>
                </c:pt>
                <c:pt idx="2">
                  <c:v>10-14 years</c:v>
                </c:pt>
                <c:pt idx="3">
                  <c:v>15 - 19 years</c:v>
                </c:pt>
                <c:pt idx="4">
                  <c:v>20 - 24 years</c:v>
                </c:pt>
                <c:pt idx="5">
                  <c:v>25 - 29 years</c:v>
                </c:pt>
                <c:pt idx="6">
                  <c:v>30 - 34 years</c:v>
                </c:pt>
                <c:pt idx="7">
                  <c:v>35 - 39 years</c:v>
                </c:pt>
                <c:pt idx="8">
                  <c:v>40 - 44 years</c:v>
                </c:pt>
                <c:pt idx="9">
                  <c:v>45 - 49 years</c:v>
                </c:pt>
                <c:pt idx="10">
                  <c:v>50 - 54 years</c:v>
                </c:pt>
                <c:pt idx="11">
                  <c:v>55 - 59 years</c:v>
                </c:pt>
                <c:pt idx="12">
                  <c:v>60 - 64 years</c:v>
                </c:pt>
                <c:pt idx="13">
                  <c:v>65 - 69 years</c:v>
                </c:pt>
                <c:pt idx="14">
                  <c:v>70 - 74 years</c:v>
                </c:pt>
                <c:pt idx="15">
                  <c:v>75 - 79 years</c:v>
                </c:pt>
                <c:pt idx="16">
                  <c:v>80 - 84 years</c:v>
                </c:pt>
                <c:pt idx="17">
                  <c:v>85 - 89 years</c:v>
                </c:pt>
                <c:pt idx="18">
                  <c:v>90 - years</c:v>
                </c:pt>
              </c:strCache>
            </c:strRef>
          </c:cat>
          <c:val>
            <c:numRef>
              <c:f>Blad6!$F$4:$F$22</c:f>
              <c:numCache>
                <c:formatCode>General</c:formatCode>
                <c:ptCount val="19"/>
                <c:pt idx="1">
                  <c:v>3.5845505869701601E-3</c:v>
                </c:pt>
                <c:pt idx="2">
                  <c:v>5.1715468680027996</c:v>
                </c:pt>
                <c:pt idx="3">
                  <c:v>44.181028536110198</c:v>
                </c:pt>
                <c:pt idx="4">
                  <c:v>25.037949816947901</c:v>
                </c:pt>
                <c:pt idx="5">
                  <c:v>16.5131365296116</c:v>
                </c:pt>
                <c:pt idx="6">
                  <c:v>12.4668952264125</c:v>
                </c:pt>
                <c:pt idx="7">
                  <c:v>11.111622040623301</c:v>
                </c:pt>
                <c:pt idx="8">
                  <c:v>12.248927400073899</c:v>
                </c:pt>
                <c:pt idx="9">
                  <c:v>10.7233725182748</c:v>
                </c:pt>
                <c:pt idx="10">
                  <c:v>9.8855263705615393</c:v>
                </c:pt>
                <c:pt idx="11">
                  <c:v>8.5828118083102591</c:v>
                </c:pt>
                <c:pt idx="12">
                  <c:v>7.9472630465382599</c:v>
                </c:pt>
                <c:pt idx="13">
                  <c:v>7.61573598339952</c:v>
                </c:pt>
                <c:pt idx="14">
                  <c:v>7.3725018381124201</c:v>
                </c:pt>
                <c:pt idx="15">
                  <c:v>5.6964853057982499</c:v>
                </c:pt>
                <c:pt idx="16">
                  <c:v>4.0545886075949404</c:v>
                </c:pt>
                <c:pt idx="17">
                  <c:v>2.6972977643907301</c:v>
                </c:pt>
                <c:pt idx="18">
                  <c:v>1.5266354888996401</c:v>
                </c:pt>
              </c:numCache>
            </c:numRef>
          </c:val>
        </c:ser>
        <c:dLbls>
          <c:showLegendKey val="0"/>
          <c:showVal val="0"/>
          <c:showCatName val="0"/>
          <c:showSerName val="0"/>
          <c:showPercent val="0"/>
          <c:showBubbleSize val="0"/>
        </c:dLbls>
        <c:gapWidth val="150"/>
        <c:overlap val="100"/>
        <c:axId val="311409848"/>
        <c:axId val="311410240"/>
      </c:barChart>
      <c:catAx>
        <c:axId val="311409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1410240"/>
        <c:crosses val="autoZero"/>
        <c:auto val="1"/>
        <c:lblAlgn val="ctr"/>
        <c:lblOffset val="100"/>
        <c:noMultiLvlLbl val="0"/>
      </c:catAx>
      <c:valAx>
        <c:axId val="311410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 inhabitants</a:t>
                </a:r>
              </a:p>
            </c:rich>
          </c:tx>
          <c:layout/>
          <c:overlay val="0"/>
          <c:spPr>
            <a:noFill/>
            <a:ln w="25400">
              <a:noFill/>
            </a:ln>
          </c:spPr>
        </c:title>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1409848"/>
        <c:crosses val="autoZero"/>
        <c:crossBetween val="between"/>
      </c:valAx>
      <c:spPr>
        <a:noFill/>
        <a:ln w="25400">
          <a:noFill/>
        </a:ln>
      </c:spPr>
    </c:plotArea>
    <c:legend>
      <c:legendPos val="b"/>
      <c:layout>
        <c:manualLayout>
          <c:xMode val="edge"/>
          <c:yMode val="edge"/>
          <c:x val="0"/>
          <c:y val="0.86976597692730262"/>
          <c:w val="0.61934250561711945"/>
          <c:h val="0.13023402307269727"/>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569492129410716E-2"/>
          <c:y val="3.7996545768566495E-2"/>
          <c:w val="0.89428342344935341"/>
          <c:h val="0.66382168550174747"/>
        </c:manualLayout>
      </c:layout>
      <c:lineChart>
        <c:grouping val="standard"/>
        <c:varyColors val="0"/>
        <c:ser>
          <c:idx val="0"/>
          <c:order val="0"/>
          <c:tx>
            <c:strRef>
              <c:f>Blad7!$A$4</c:f>
              <c:strCache>
                <c:ptCount val="1"/>
                <c:pt idx="0">
                  <c:v>Penicillin V (J01CE02)</c:v>
                </c:pt>
              </c:strCache>
            </c:strRef>
          </c:tx>
          <c:spPr>
            <a:ln w="28575" cap="rnd">
              <a:solidFill>
                <a:schemeClr val="accent1"/>
              </a:solidFill>
              <a:round/>
            </a:ln>
            <a:effectLst/>
          </c:spPr>
          <c:marker>
            <c:symbol val="none"/>
          </c:marker>
          <c:cat>
            <c:numRef>
              <c:f>Blad7!$B$3:$P$3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Blad7!$B$4:$P$4</c:f>
              <c:numCache>
                <c:formatCode>0</c:formatCode>
                <c:ptCount val="15"/>
                <c:pt idx="0">
                  <c:v>156.00028708697701</c:v>
                </c:pt>
                <c:pt idx="1">
                  <c:v>155.210208682135</c:v>
                </c:pt>
                <c:pt idx="2">
                  <c:v>142.41101935004201</c:v>
                </c:pt>
                <c:pt idx="3">
                  <c:v>132.917478862042</c:v>
                </c:pt>
                <c:pt idx="4">
                  <c:v>122.550851357057</c:v>
                </c:pt>
                <c:pt idx="5">
                  <c:v>122.47042410317999</c:v>
                </c:pt>
                <c:pt idx="6">
                  <c:v>128.06076028609101</c:v>
                </c:pt>
                <c:pt idx="7">
                  <c:v>134.336604355611</c:v>
                </c:pt>
                <c:pt idx="8">
                  <c:v>130.01551683902099</c:v>
                </c:pt>
                <c:pt idx="9">
                  <c:v>118.601322962503</c:v>
                </c:pt>
                <c:pt idx="10">
                  <c:v>118.376259891944</c:v>
                </c:pt>
                <c:pt idx="11">
                  <c:v>117.660534625094</c:v>
                </c:pt>
                <c:pt idx="12">
                  <c:v>115.693111410013</c:v>
                </c:pt>
                <c:pt idx="13">
                  <c:v>101.042257379818</c:v>
                </c:pt>
                <c:pt idx="14">
                  <c:v>93.074407270024807</c:v>
                </c:pt>
              </c:numCache>
            </c:numRef>
          </c:val>
          <c:smooth val="0"/>
        </c:ser>
        <c:ser>
          <c:idx val="1"/>
          <c:order val="1"/>
          <c:tx>
            <c:strRef>
              <c:f>Blad7!$A$5</c:f>
              <c:strCache>
                <c:ptCount val="1"/>
                <c:pt idx="0">
                  <c:v>Doxycycline (J01AA02)*</c:v>
                </c:pt>
              </c:strCache>
            </c:strRef>
          </c:tx>
          <c:spPr>
            <a:ln w="28575" cap="rnd">
              <a:solidFill>
                <a:schemeClr val="accent2"/>
              </a:solidFill>
              <a:round/>
            </a:ln>
            <a:effectLst/>
          </c:spPr>
          <c:marker>
            <c:symbol val="none"/>
          </c:marker>
          <c:cat>
            <c:numRef>
              <c:f>Blad7!$B$3:$P$3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Blad7!$B$5:$P$5</c:f>
              <c:numCache>
                <c:formatCode>0</c:formatCode>
                <c:ptCount val="15"/>
                <c:pt idx="0">
                  <c:v>48.549070996022493</c:v>
                </c:pt>
                <c:pt idx="1">
                  <c:v>49.892421211709141</c:v>
                </c:pt>
                <c:pt idx="2">
                  <c:v>47.245476773933412</c:v>
                </c:pt>
                <c:pt idx="3">
                  <c:v>47.005476474780508</c:v>
                </c:pt>
                <c:pt idx="4">
                  <c:v>46.477755978105236</c:v>
                </c:pt>
                <c:pt idx="5">
                  <c:v>50.909115927927679</c:v>
                </c:pt>
                <c:pt idx="6">
                  <c:v>49.729479764697402</c:v>
                </c:pt>
                <c:pt idx="7">
                  <c:v>51.240626704590873</c:v>
                </c:pt>
                <c:pt idx="8">
                  <c:v>45.20595666283743</c:v>
                </c:pt>
                <c:pt idx="9">
                  <c:v>38.756001692676364</c:v>
                </c:pt>
                <c:pt idx="10">
                  <c:v>38.257377780337691</c:v>
                </c:pt>
                <c:pt idx="11">
                  <c:v>41.35639159392364</c:v>
                </c:pt>
                <c:pt idx="12">
                  <c:v>38.933000662775086</c:v>
                </c:pt>
                <c:pt idx="13">
                  <c:v>31.947197399552262</c:v>
                </c:pt>
                <c:pt idx="14">
                  <c:v>28.7142462558311</c:v>
                </c:pt>
              </c:numCache>
            </c:numRef>
          </c:val>
          <c:smooth val="0"/>
        </c:ser>
        <c:ser>
          <c:idx val="2"/>
          <c:order val="2"/>
          <c:tx>
            <c:strRef>
              <c:f>Blad7!$A$6</c:f>
              <c:strCache>
                <c:ptCount val="1"/>
                <c:pt idx="0">
                  <c:v>Amoxicillin (J01CA04)</c:v>
                </c:pt>
              </c:strCache>
            </c:strRef>
          </c:tx>
          <c:spPr>
            <a:ln w="28575" cap="rnd">
              <a:solidFill>
                <a:schemeClr val="accent3"/>
              </a:solidFill>
              <a:round/>
            </a:ln>
            <a:effectLst/>
          </c:spPr>
          <c:marker>
            <c:symbol val="none"/>
          </c:marker>
          <c:cat>
            <c:numRef>
              <c:f>Blad7!$B$3:$P$3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Blad7!$B$6:$P$6</c:f>
              <c:numCache>
                <c:formatCode>0</c:formatCode>
                <c:ptCount val="15"/>
                <c:pt idx="0">
                  <c:v>27.692946936531399</c:v>
                </c:pt>
                <c:pt idx="1">
                  <c:v>28.528755373310599</c:v>
                </c:pt>
                <c:pt idx="2">
                  <c:v>27.817088271714098</c:v>
                </c:pt>
                <c:pt idx="3">
                  <c:v>26.776834435622501</c:v>
                </c:pt>
                <c:pt idx="4">
                  <c:v>26.3101250380194</c:v>
                </c:pt>
                <c:pt idx="5">
                  <c:v>28.580490117398099</c:v>
                </c:pt>
                <c:pt idx="6">
                  <c:v>29.438472672548901</c:v>
                </c:pt>
                <c:pt idx="7">
                  <c:v>31.015914507842801</c:v>
                </c:pt>
                <c:pt idx="8">
                  <c:v>30.523056537419901</c:v>
                </c:pt>
                <c:pt idx="9">
                  <c:v>26.9314665925986</c:v>
                </c:pt>
                <c:pt idx="10">
                  <c:v>26.890541825532701</c:v>
                </c:pt>
                <c:pt idx="11">
                  <c:v>24.445041564132602</c:v>
                </c:pt>
                <c:pt idx="12">
                  <c:v>22.710776448653899</c:v>
                </c:pt>
                <c:pt idx="13">
                  <c:v>20.103615643247601</c:v>
                </c:pt>
                <c:pt idx="14">
                  <c:v>19.276788143409799</c:v>
                </c:pt>
              </c:numCache>
            </c:numRef>
          </c:val>
          <c:smooth val="0"/>
        </c:ser>
        <c:ser>
          <c:idx val="3"/>
          <c:order val="3"/>
          <c:tx>
            <c:strRef>
              <c:f>Blad7!$A$7</c:f>
              <c:strCache>
                <c:ptCount val="1"/>
                <c:pt idx="0">
                  <c:v>Cephalosporines (J01DB-DE)</c:v>
                </c:pt>
              </c:strCache>
            </c:strRef>
          </c:tx>
          <c:spPr>
            <a:ln w="28575" cap="rnd">
              <a:solidFill>
                <a:schemeClr val="accent4"/>
              </a:solidFill>
              <a:round/>
            </a:ln>
            <a:effectLst/>
          </c:spPr>
          <c:marker>
            <c:symbol val="none"/>
          </c:marker>
          <c:cat>
            <c:numRef>
              <c:f>Blad7!$B$3:$P$3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Blad7!$B$7:$P$7</c:f>
              <c:numCache>
                <c:formatCode>0</c:formatCode>
                <c:ptCount val="15"/>
                <c:pt idx="0">
                  <c:v>28.707569188074199</c:v>
                </c:pt>
                <c:pt idx="1">
                  <c:v>27.809161804081398</c:v>
                </c:pt>
                <c:pt idx="2">
                  <c:v>26.545471116814099</c:v>
                </c:pt>
                <c:pt idx="3">
                  <c:v>25.456369170144701</c:v>
                </c:pt>
                <c:pt idx="4">
                  <c:v>23.360484509791501</c:v>
                </c:pt>
                <c:pt idx="5">
                  <c:v>22.4662294127256</c:v>
                </c:pt>
                <c:pt idx="6">
                  <c:v>22.532005740210401</c:v>
                </c:pt>
                <c:pt idx="7">
                  <c:v>21.482001440319301</c:v>
                </c:pt>
                <c:pt idx="8">
                  <c:v>19.031513590383501</c:v>
                </c:pt>
                <c:pt idx="9">
                  <c:v>15.202433530203701</c:v>
                </c:pt>
                <c:pt idx="10">
                  <c:v>14.0969363907261</c:v>
                </c:pt>
                <c:pt idx="11">
                  <c:v>12.7826568120677</c:v>
                </c:pt>
                <c:pt idx="12">
                  <c:v>11.5314427986086</c:v>
                </c:pt>
                <c:pt idx="13">
                  <c:v>10.380714811268801</c:v>
                </c:pt>
                <c:pt idx="14">
                  <c:v>9.7911178426155097</c:v>
                </c:pt>
              </c:numCache>
            </c:numRef>
          </c:val>
          <c:smooth val="0"/>
        </c:ser>
        <c:ser>
          <c:idx val="4"/>
          <c:order val="4"/>
          <c:tx>
            <c:strRef>
              <c:f>Blad7!$A$8</c:f>
              <c:strCache>
                <c:ptCount val="1"/>
                <c:pt idx="0">
                  <c:v>Macrolides (J01FA)</c:v>
                </c:pt>
              </c:strCache>
            </c:strRef>
          </c:tx>
          <c:spPr>
            <a:ln w="28575" cap="rnd">
              <a:solidFill>
                <a:schemeClr val="accent5"/>
              </a:solidFill>
              <a:round/>
            </a:ln>
            <a:effectLst/>
          </c:spPr>
          <c:marker>
            <c:symbol val="none"/>
          </c:marker>
          <c:cat>
            <c:numRef>
              <c:f>Blad7!$B$3:$P$3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Blad7!$B$8:$P$8</c:f>
              <c:numCache>
                <c:formatCode>0</c:formatCode>
                <c:ptCount val="15"/>
                <c:pt idx="0">
                  <c:v>22.802199104297699</c:v>
                </c:pt>
                <c:pt idx="1">
                  <c:v>23.968252324269201</c:v>
                </c:pt>
                <c:pt idx="2">
                  <c:v>20.8222398421035</c:v>
                </c:pt>
                <c:pt idx="3">
                  <c:v>18.067982374707899</c:v>
                </c:pt>
                <c:pt idx="4">
                  <c:v>17.3097941435013</c:v>
                </c:pt>
                <c:pt idx="5">
                  <c:v>18.370191863809701</c:v>
                </c:pt>
                <c:pt idx="6">
                  <c:v>18.236905697680498</c:v>
                </c:pt>
                <c:pt idx="7">
                  <c:v>18.361931414860798</c:v>
                </c:pt>
                <c:pt idx="8">
                  <c:v>15.262345001762499</c:v>
                </c:pt>
                <c:pt idx="9">
                  <c:v>12.821472660867199</c:v>
                </c:pt>
                <c:pt idx="10">
                  <c:v>12.8371782702805</c:v>
                </c:pt>
                <c:pt idx="11">
                  <c:v>11.8966775245683</c:v>
                </c:pt>
                <c:pt idx="12">
                  <c:v>11.9487221938962</c:v>
                </c:pt>
                <c:pt idx="13">
                  <c:v>8.8571523352134705</c:v>
                </c:pt>
                <c:pt idx="14">
                  <c:v>9.2090463898713306</c:v>
                </c:pt>
              </c:numCache>
            </c:numRef>
          </c:val>
          <c:smooth val="0"/>
        </c:ser>
        <c:ser>
          <c:idx val="5"/>
          <c:order val="5"/>
          <c:tx>
            <c:strRef>
              <c:f>Blad7!$A$9</c:f>
              <c:strCache>
                <c:ptCount val="1"/>
                <c:pt idx="0">
                  <c:v>Amoxicillin with clavulanic acid (J01CR02)</c:v>
                </c:pt>
              </c:strCache>
            </c:strRef>
          </c:tx>
          <c:spPr>
            <a:ln w="28575" cap="rnd">
              <a:solidFill>
                <a:schemeClr val="accent6"/>
              </a:solidFill>
              <a:round/>
            </a:ln>
            <a:effectLst/>
          </c:spPr>
          <c:marker>
            <c:symbol val="none"/>
          </c:marker>
          <c:cat>
            <c:numRef>
              <c:f>Blad7!$B$3:$P$3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Blad7!$B$9:$P$9</c:f>
              <c:numCache>
                <c:formatCode>0</c:formatCode>
                <c:ptCount val="15"/>
                <c:pt idx="0">
                  <c:v>9.9682601874686991</c:v>
                </c:pt>
                <c:pt idx="1">
                  <c:v>9.2257029096257099</c:v>
                </c:pt>
                <c:pt idx="2">
                  <c:v>8.5303522409825092</c:v>
                </c:pt>
                <c:pt idx="3">
                  <c:v>7.59530368016779</c:v>
                </c:pt>
                <c:pt idx="4">
                  <c:v>6.9028830159754104</c:v>
                </c:pt>
                <c:pt idx="5">
                  <c:v>7.7498570698067502</c:v>
                </c:pt>
                <c:pt idx="6">
                  <c:v>7.9755722747484699</c:v>
                </c:pt>
                <c:pt idx="7">
                  <c:v>8.5249433874190093</c:v>
                </c:pt>
                <c:pt idx="8">
                  <c:v>8.2609825821331295</c:v>
                </c:pt>
                <c:pt idx="9">
                  <c:v>7.1966835296904899</c:v>
                </c:pt>
                <c:pt idx="10">
                  <c:v>6.6794908551645404</c:v>
                </c:pt>
                <c:pt idx="11">
                  <c:v>6.0547582355608798</c:v>
                </c:pt>
                <c:pt idx="12">
                  <c:v>5.9375578346394597</c:v>
                </c:pt>
                <c:pt idx="13">
                  <c:v>5.7533084558397602</c:v>
                </c:pt>
                <c:pt idx="14">
                  <c:v>6.05234039588324</c:v>
                </c:pt>
              </c:numCache>
            </c:numRef>
          </c:val>
          <c:smooth val="0"/>
        </c:ser>
        <c:dLbls>
          <c:showLegendKey val="0"/>
          <c:showVal val="0"/>
          <c:showCatName val="0"/>
          <c:showSerName val="0"/>
          <c:showPercent val="0"/>
          <c:showBubbleSize val="0"/>
        </c:dLbls>
        <c:smooth val="0"/>
        <c:axId val="311411024"/>
        <c:axId val="311411416"/>
      </c:lineChart>
      <c:catAx>
        <c:axId val="311411024"/>
        <c:scaling>
          <c:orientation val="minMax"/>
        </c:scaling>
        <c:delete val="0"/>
        <c:axPos val="b"/>
        <c:title>
          <c:tx>
            <c:rich>
              <a:bodyPr/>
              <a:lstStyle/>
              <a:p>
                <a:pPr>
                  <a:defRPr b="0"/>
                </a:pPr>
                <a:r>
                  <a:rPr lang="sv-SE" b="0"/>
                  <a:t>* Excluding packages containing more than 50 tablets</a:t>
                </a:r>
              </a:p>
            </c:rich>
          </c:tx>
          <c:layout>
            <c:manualLayout>
              <c:xMode val="edge"/>
              <c:yMode val="edge"/>
              <c:x val="3.7493139444525952E-2"/>
              <c:y val="0.92702813702691311"/>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1411416"/>
        <c:crosses val="autoZero"/>
        <c:auto val="1"/>
        <c:lblAlgn val="ctr"/>
        <c:lblOffset val="100"/>
        <c:noMultiLvlLbl val="0"/>
      </c:catAx>
      <c:valAx>
        <c:axId val="311411416"/>
        <c:scaling>
          <c:orientation val="minMax"/>
          <c:max val="1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 inhabitants and year</a:t>
                </a:r>
              </a:p>
            </c:rich>
          </c:tx>
          <c:layout/>
          <c:overlay val="0"/>
          <c:spPr>
            <a:noFill/>
            <a:ln w="25400">
              <a:noFill/>
            </a:ln>
          </c:spPr>
        </c:title>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1411024"/>
        <c:crosses val="autoZero"/>
        <c:crossBetween val="between"/>
      </c:valAx>
      <c:spPr>
        <a:noFill/>
        <a:ln w="25400">
          <a:noFill/>
        </a:ln>
      </c:spPr>
    </c:plotArea>
    <c:legend>
      <c:legendPos val="b"/>
      <c:layout>
        <c:manualLayout>
          <c:xMode val="edge"/>
          <c:yMode val="edge"/>
          <c:x val="0.14098150774631432"/>
          <c:y val="0.79533597160458569"/>
          <c:w val="0.72631844932426926"/>
          <c:h val="0.1113997796907511"/>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Blad7!$B$7</c:f>
              <c:strCache>
                <c:ptCount val="1"/>
                <c:pt idx="0">
                  <c:v>Doxycyclinje (J01AA02)*</c:v>
                </c:pt>
              </c:strCache>
            </c:strRef>
          </c:tx>
          <c:spPr>
            <a:solidFill>
              <a:srgbClr val="4F81BD"/>
            </a:solidFill>
            <a:ln w="25400">
              <a:noFill/>
            </a:ln>
          </c:spPr>
          <c:invertIfNegative val="0"/>
          <c:cat>
            <c:strRef>
              <c:f>Blad7!$C$6:$F$6</c:f>
              <c:strCache>
                <c:ptCount val="4"/>
                <c:pt idx="0">
                  <c:v>0-6 years</c:v>
                </c:pt>
                <c:pt idx="1">
                  <c:v>7-19 years</c:v>
                </c:pt>
                <c:pt idx="2">
                  <c:v>20-64 years</c:v>
                </c:pt>
                <c:pt idx="3">
                  <c:v>65 years and older</c:v>
                </c:pt>
              </c:strCache>
            </c:strRef>
          </c:cat>
          <c:val>
            <c:numRef>
              <c:f>Blad7!$C$7:$F$7</c:f>
              <c:numCache>
                <c:formatCode>General</c:formatCode>
                <c:ptCount val="4"/>
                <c:pt idx="0">
                  <c:v>4.9577475961121303E-2</c:v>
                </c:pt>
                <c:pt idx="1">
                  <c:v>7.6770072032026402</c:v>
                </c:pt>
                <c:pt idx="2">
                  <c:v>30.228577150094502</c:v>
                </c:pt>
                <c:pt idx="3">
                  <c:v>50.454356809903999</c:v>
                </c:pt>
              </c:numCache>
            </c:numRef>
          </c:val>
        </c:ser>
        <c:ser>
          <c:idx val="1"/>
          <c:order val="1"/>
          <c:tx>
            <c:strRef>
              <c:f>Blad7!$B$8</c:f>
              <c:strCache>
                <c:ptCount val="1"/>
                <c:pt idx="0">
                  <c:v>Amoxicillin (J01CA04)</c:v>
                </c:pt>
              </c:strCache>
            </c:strRef>
          </c:tx>
          <c:spPr>
            <a:solidFill>
              <a:srgbClr val="C0504D"/>
            </a:solidFill>
            <a:ln w="25400">
              <a:noFill/>
            </a:ln>
          </c:spPr>
          <c:invertIfNegative val="0"/>
          <c:cat>
            <c:strRef>
              <c:f>Blad7!$C$6:$F$6</c:f>
              <c:strCache>
                <c:ptCount val="4"/>
                <c:pt idx="0">
                  <c:v>0-6 years</c:v>
                </c:pt>
                <c:pt idx="1">
                  <c:v>7-19 years</c:v>
                </c:pt>
                <c:pt idx="2">
                  <c:v>20-64 years</c:v>
                </c:pt>
                <c:pt idx="3">
                  <c:v>65 years and older</c:v>
                </c:pt>
              </c:strCache>
            </c:strRef>
          </c:cat>
          <c:val>
            <c:numRef>
              <c:f>Blad7!$C$8:$F$8</c:f>
              <c:numCache>
                <c:formatCode>General</c:formatCode>
                <c:ptCount val="4"/>
                <c:pt idx="0">
                  <c:v>43.675277447949803</c:v>
                </c:pt>
                <c:pt idx="1">
                  <c:v>9.2964116743612202</c:v>
                </c:pt>
                <c:pt idx="2">
                  <c:v>13.1665654354551</c:v>
                </c:pt>
                <c:pt idx="3">
                  <c:v>33.598314716268</c:v>
                </c:pt>
              </c:numCache>
            </c:numRef>
          </c:val>
        </c:ser>
        <c:ser>
          <c:idx val="2"/>
          <c:order val="2"/>
          <c:tx>
            <c:strRef>
              <c:f>Blad7!$B$9</c:f>
              <c:strCache>
                <c:ptCount val="1"/>
                <c:pt idx="0">
                  <c:v>Penicillin V (J01CE02)</c:v>
                </c:pt>
              </c:strCache>
            </c:strRef>
          </c:tx>
          <c:spPr>
            <a:solidFill>
              <a:srgbClr val="9BBB59"/>
            </a:solidFill>
            <a:ln w="25400">
              <a:noFill/>
            </a:ln>
          </c:spPr>
          <c:invertIfNegative val="0"/>
          <c:cat>
            <c:strRef>
              <c:f>Blad7!$C$6:$F$6</c:f>
              <c:strCache>
                <c:ptCount val="4"/>
                <c:pt idx="0">
                  <c:v>0-6 years</c:v>
                </c:pt>
                <c:pt idx="1">
                  <c:v>7-19 years</c:v>
                </c:pt>
                <c:pt idx="2">
                  <c:v>20-64 years</c:v>
                </c:pt>
                <c:pt idx="3">
                  <c:v>65 years and older</c:v>
                </c:pt>
              </c:strCache>
            </c:strRef>
          </c:cat>
          <c:val>
            <c:numRef>
              <c:f>Blad7!$C$9:$F$9</c:f>
              <c:numCache>
                <c:formatCode>General</c:formatCode>
                <c:ptCount val="4"/>
                <c:pt idx="0">
                  <c:v>211.48759695495099</c:v>
                </c:pt>
                <c:pt idx="1">
                  <c:v>102.17698316963801</c:v>
                </c:pt>
                <c:pt idx="2">
                  <c:v>77.600843571537496</c:v>
                </c:pt>
                <c:pt idx="3">
                  <c:v>80.852170726848001</c:v>
                </c:pt>
              </c:numCache>
            </c:numRef>
          </c:val>
        </c:ser>
        <c:ser>
          <c:idx val="3"/>
          <c:order val="3"/>
          <c:tx>
            <c:strRef>
              <c:f>Blad7!$B$10</c:f>
              <c:strCache>
                <c:ptCount val="1"/>
                <c:pt idx="0">
                  <c:v>Amoxicillin with clavulanic acid (J01CR02)</c:v>
                </c:pt>
              </c:strCache>
            </c:strRef>
          </c:tx>
          <c:spPr>
            <a:solidFill>
              <a:srgbClr val="8064A2"/>
            </a:solidFill>
            <a:ln w="25400">
              <a:noFill/>
            </a:ln>
          </c:spPr>
          <c:invertIfNegative val="0"/>
          <c:cat>
            <c:strRef>
              <c:f>Blad7!$C$6:$F$6</c:f>
              <c:strCache>
                <c:ptCount val="4"/>
                <c:pt idx="0">
                  <c:v>0-6 years</c:v>
                </c:pt>
                <c:pt idx="1">
                  <c:v>7-19 years</c:v>
                </c:pt>
                <c:pt idx="2">
                  <c:v>20-64 years</c:v>
                </c:pt>
                <c:pt idx="3">
                  <c:v>65 years and older</c:v>
                </c:pt>
              </c:strCache>
            </c:strRef>
          </c:cat>
          <c:val>
            <c:numRef>
              <c:f>Blad7!$C$10:$F$10</c:f>
              <c:numCache>
                <c:formatCode>General</c:formatCode>
                <c:ptCount val="4"/>
                <c:pt idx="0">
                  <c:v>13.4801157138289</c:v>
                </c:pt>
                <c:pt idx="1">
                  <c:v>4.0353499401449797</c:v>
                </c:pt>
                <c:pt idx="2">
                  <c:v>4.9642400969097</c:v>
                </c:pt>
                <c:pt idx="3">
                  <c:v>7.2860533050031302</c:v>
                </c:pt>
              </c:numCache>
            </c:numRef>
          </c:val>
        </c:ser>
        <c:ser>
          <c:idx val="4"/>
          <c:order val="4"/>
          <c:tx>
            <c:strRef>
              <c:f>Blad7!$B$11</c:f>
              <c:strCache>
                <c:ptCount val="1"/>
                <c:pt idx="0">
                  <c:v>Macrolides (J01FA)</c:v>
                </c:pt>
              </c:strCache>
            </c:strRef>
          </c:tx>
          <c:spPr>
            <a:solidFill>
              <a:srgbClr val="4BACC6"/>
            </a:solidFill>
            <a:ln w="25400">
              <a:noFill/>
            </a:ln>
          </c:spPr>
          <c:invertIfNegative val="0"/>
          <c:cat>
            <c:strRef>
              <c:f>Blad7!$C$6:$F$6</c:f>
              <c:strCache>
                <c:ptCount val="4"/>
                <c:pt idx="0">
                  <c:v>0-6 years</c:v>
                </c:pt>
                <c:pt idx="1">
                  <c:v>7-19 years</c:v>
                </c:pt>
                <c:pt idx="2">
                  <c:v>20-64 years</c:v>
                </c:pt>
                <c:pt idx="3">
                  <c:v>65 years and older</c:v>
                </c:pt>
              </c:strCache>
            </c:strRef>
          </c:cat>
          <c:val>
            <c:numRef>
              <c:f>Blad7!$C$11:$F$11</c:f>
              <c:numCache>
                <c:formatCode>General</c:formatCode>
                <c:ptCount val="4"/>
                <c:pt idx="0">
                  <c:v>12.3869323688862</c:v>
                </c:pt>
                <c:pt idx="1">
                  <c:v>9.7633495006740905</c:v>
                </c:pt>
                <c:pt idx="2">
                  <c:v>9.0787470161272008</c:v>
                </c:pt>
                <c:pt idx="3">
                  <c:v>8.1267723066947202</c:v>
                </c:pt>
              </c:numCache>
            </c:numRef>
          </c:val>
        </c:ser>
        <c:ser>
          <c:idx val="5"/>
          <c:order val="5"/>
          <c:tx>
            <c:strRef>
              <c:f>Blad7!$B$12</c:f>
              <c:strCache>
                <c:ptCount val="1"/>
                <c:pt idx="0">
                  <c:v>Cephalosporines (J01DB-DE)</c:v>
                </c:pt>
              </c:strCache>
            </c:strRef>
          </c:tx>
          <c:spPr>
            <a:solidFill>
              <a:srgbClr val="F79646"/>
            </a:solidFill>
            <a:ln w="25400">
              <a:noFill/>
            </a:ln>
          </c:spPr>
          <c:invertIfNegative val="0"/>
          <c:cat>
            <c:strRef>
              <c:f>Blad7!$C$6:$F$6</c:f>
              <c:strCache>
                <c:ptCount val="4"/>
                <c:pt idx="0">
                  <c:v>0-6 years</c:v>
                </c:pt>
                <c:pt idx="1">
                  <c:v>7-19 years</c:v>
                </c:pt>
                <c:pt idx="2">
                  <c:v>20-64 years</c:v>
                </c:pt>
                <c:pt idx="3">
                  <c:v>65 years and older</c:v>
                </c:pt>
              </c:strCache>
            </c:strRef>
          </c:cat>
          <c:val>
            <c:numRef>
              <c:f>Blad7!$C$12:$F$12</c:f>
              <c:numCache>
                <c:formatCode>General</c:formatCode>
                <c:ptCount val="4"/>
                <c:pt idx="0">
                  <c:v>26.8933018351103</c:v>
                </c:pt>
                <c:pt idx="1">
                  <c:v>10.314977030779</c:v>
                </c:pt>
                <c:pt idx="2">
                  <c:v>6.7050825829954102</c:v>
                </c:pt>
                <c:pt idx="3">
                  <c:v>11.4661466386997</c:v>
                </c:pt>
              </c:numCache>
            </c:numRef>
          </c:val>
        </c:ser>
        <c:dLbls>
          <c:showLegendKey val="0"/>
          <c:showVal val="0"/>
          <c:showCatName val="0"/>
          <c:showSerName val="0"/>
          <c:showPercent val="0"/>
          <c:showBubbleSize val="0"/>
        </c:dLbls>
        <c:gapWidth val="150"/>
        <c:axId val="311412200"/>
        <c:axId val="314884488"/>
      </c:barChart>
      <c:catAx>
        <c:axId val="311412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 Excluding packages containing more than 50 tablets</a:t>
                </a:r>
              </a:p>
            </c:rich>
          </c:tx>
          <c:layout>
            <c:manualLayout>
              <c:xMode val="edge"/>
              <c:yMode val="edge"/>
              <c:x val="5.6565800744234146E-2"/>
              <c:y val="0.94867403672028727"/>
            </c:manualLayout>
          </c:layout>
          <c:overlay val="0"/>
          <c:spPr>
            <a:noFill/>
            <a:ln w="25400">
              <a:noFill/>
            </a:ln>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4884488"/>
        <c:crosses val="autoZero"/>
        <c:auto val="1"/>
        <c:lblAlgn val="ctr"/>
        <c:lblOffset val="100"/>
        <c:noMultiLvlLbl val="0"/>
      </c:catAx>
      <c:valAx>
        <c:axId val="314884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Prescriptions/1000</a:t>
                </a:r>
                <a:r>
                  <a:rPr lang="sv-SE" baseline="0"/>
                  <a:t> inhabitants</a:t>
                </a:r>
                <a:endParaRPr lang="sv-SE"/>
              </a:p>
            </c:rich>
          </c:tx>
          <c:layout/>
          <c:overlay val="0"/>
          <c:spPr>
            <a:noFill/>
            <a:ln w="25400">
              <a:noFill/>
            </a:ln>
          </c:spPr>
        </c:title>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11412200"/>
        <c:crosses val="autoZero"/>
        <c:crossBetween val="between"/>
      </c:valAx>
      <c:spPr>
        <a:noFill/>
        <a:ln w="25400">
          <a:noFill/>
        </a:ln>
      </c:spPr>
    </c:plotArea>
    <c:legend>
      <c:legendPos val="b"/>
      <c:layout>
        <c:manualLayout>
          <c:xMode val="edge"/>
          <c:yMode val="edge"/>
          <c:x val="2.2646066494188339E-2"/>
          <c:y val="0.82227546255333894"/>
          <c:w val="0.9763317857486904"/>
          <c:h val="6.224965005843839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0.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12.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13.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14.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15.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16.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17.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18.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19.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0.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1.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2.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3.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4.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5.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6.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7.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8.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9.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0.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1.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2.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3.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4.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5.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6.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7.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8.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9.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0.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1.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2.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3.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4.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5.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6.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7.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8.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49.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50.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51.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52.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53.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54.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55.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56.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6.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7.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8.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9.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0.70333</cdr:x>
      <cdr:y>0.93804</cdr:y>
    </cdr:from>
    <cdr:to>
      <cdr:x>1</cdr:x>
      <cdr:y>1</cdr:y>
    </cdr:to>
    <cdr:sp macro="" textlink="">
      <cdr:nvSpPr>
        <cdr:cNvPr id="2" name="textruta 1"/>
        <cdr:cNvSpPr txBox="1"/>
      </cdr:nvSpPr>
      <cdr:spPr>
        <a:xfrm xmlns:a="http://schemas.openxmlformats.org/drawingml/2006/main">
          <a:off x="4019550" y="3605212"/>
          <a:ext cx="16954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800" dirty="0"/>
            <a:t>Källa: Folkhälsomyndigheten</a:t>
          </a:r>
          <a:r>
            <a:rPr lang="sv-SE" sz="800" baseline="0" dirty="0"/>
            <a:t> 2015</a:t>
          </a:r>
          <a:endParaRPr lang="sv-SE" sz="800" dirty="0"/>
        </a:p>
      </cdr:txBody>
    </cdr:sp>
  </cdr:relSizeAnchor>
</c:userShapes>
</file>

<file path=ppt/drawings/drawing10.xml><?xml version="1.0" encoding="utf-8"?>
<c:userShapes xmlns:c="http://schemas.openxmlformats.org/drawingml/2006/chart">
  <cdr:relSizeAnchor xmlns:cdr="http://schemas.openxmlformats.org/drawingml/2006/chartDrawing">
    <cdr:from>
      <cdr:x>0.76279</cdr:x>
      <cdr:y>0.03556</cdr:y>
    </cdr:from>
    <cdr:to>
      <cdr:x>0.9949</cdr:x>
      <cdr:y>0.08618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020463" y="176682"/>
          <a:ext cx="1831955" cy="251528"/>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0.76455</cdr:x>
      <cdr:y>0.94286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925664" y="4752528"/>
          <a:ext cx="1824852" cy="288032"/>
        </a:xfrm>
        <a:prstGeom xmlns:a="http://schemas.openxmlformats.org/drawingml/2006/main" prst="rect">
          <a:avLst/>
        </a:prstGeom>
      </cdr:spPr>
    </cdr:pic>
  </cdr:relSizeAnchor>
</c:userShapes>
</file>

<file path=ppt/drawings/drawing12.xml><?xml version="1.0" encoding="utf-8"?>
<c:userShapes xmlns:c="http://schemas.openxmlformats.org/drawingml/2006/chart">
  <cdr:relSizeAnchor xmlns:cdr="http://schemas.openxmlformats.org/drawingml/2006/chartDrawing">
    <cdr:from>
      <cdr:x>0.78431</cdr:x>
      <cdr:y>0.94451</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60640" y="4556826"/>
          <a:ext cx="1584176" cy="267709"/>
        </a:xfrm>
        <a:prstGeom xmlns:a="http://schemas.openxmlformats.org/drawingml/2006/main" prst="rect">
          <a:avLst/>
        </a:prstGeom>
      </cdr:spPr>
    </cdr:pic>
  </cdr:relSizeAnchor>
</c:userShapes>
</file>

<file path=ppt/drawings/drawing13.xml><?xml version="1.0" encoding="utf-8"?>
<c:userShapes xmlns:c="http://schemas.openxmlformats.org/drawingml/2006/chart">
  <cdr:relSizeAnchor xmlns:cdr="http://schemas.openxmlformats.org/drawingml/2006/chartDrawing">
    <cdr:from>
      <cdr:x>0.78216</cdr:x>
      <cdr:y>0.94946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251748" y="5264371"/>
          <a:ext cx="1741140" cy="280245"/>
        </a:xfrm>
        <a:prstGeom xmlns:a="http://schemas.openxmlformats.org/drawingml/2006/main" prst="rect">
          <a:avLst/>
        </a:prstGeom>
      </cdr:spPr>
    </cdr:pic>
  </cdr:relSizeAnchor>
</c:userShapes>
</file>

<file path=ppt/drawings/drawing14.xml><?xml version="1.0" encoding="utf-8"?>
<c:userShapes xmlns:c="http://schemas.openxmlformats.org/drawingml/2006/chart">
  <cdr:relSizeAnchor xmlns:cdr="http://schemas.openxmlformats.org/drawingml/2006/chartDrawing">
    <cdr:from>
      <cdr:x>0.78123</cdr:x>
      <cdr:y>0.94631</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73502" y="4083141"/>
          <a:ext cx="1560723" cy="231684"/>
        </a:xfrm>
        <a:prstGeom xmlns:a="http://schemas.openxmlformats.org/drawingml/2006/main" prst="rect">
          <a:avLst/>
        </a:prstGeom>
      </cdr:spPr>
    </cdr:pic>
  </cdr:relSizeAnchor>
</c:userShapes>
</file>

<file path=ppt/drawings/drawing15.xml><?xml version="1.0" encoding="utf-8"?>
<c:userShapes xmlns:c="http://schemas.openxmlformats.org/drawingml/2006/chart">
  <cdr:relSizeAnchor xmlns:cdr="http://schemas.openxmlformats.org/drawingml/2006/chartDrawing">
    <cdr:from>
      <cdr:x>0.09989</cdr:x>
      <cdr:y>0.36521</cdr:y>
    </cdr:from>
    <cdr:to>
      <cdr:x>0.99011</cdr:x>
      <cdr:y>0.36521</cdr:y>
    </cdr:to>
    <cdr:cxnSp macro="">
      <cdr:nvCxnSpPr>
        <cdr:cNvPr id="3" name="Rak 2"/>
        <cdr:cNvCxnSpPr/>
      </cdr:nvCxnSpPr>
      <cdr:spPr>
        <a:xfrm xmlns:a="http://schemas.openxmlformats.org/drawingml/2006/main">
          <a:off x="727218" y="1944216"/>
          <a:ext cx="6480720" cy="0"/>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0.78419</cdr:x>
      <cdr:y>0.94805</cdr:y>
    </cdr:from>
    <cdr:to>
      <cdr:x>0.99523</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098530" y="5256584"/>
          <a:ext cx="1641237" cy="288032"/>
        </a:xfrm>
        <a:prstGeom xmlns:a="http://schemas.openxmlformats.org/drawingml/2006/main" prst="rect">
          <a:avLst/>
        </a:prstGeom>
      </cdr:spPr>
    </cdr:pic>
  </cdr:relSizeAnchor>
</c:userShapes>
</file>

<file path=ppt/drawings/drawing16.xml><?xml version="1.0" encoding="utf-8"?>
<c:userShapes xmlns:c="http://schemas.openxmlformats.org/drawingml/2006/chart">
  <cdr:relSizeAnchor xmlns:cdr="http://schemas.openxmlformats.org/drawingml/2006/chartDrawing">
    <cdr:from>
      <cdr:x>0.74422</cdr:x>
      <cdr:y>0.93473</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80486" y="4392488"/>
          <a:ext cx="1952362" cy="306736"/>
        </a:xfrm>
        <a:prstGeom xmlns:a="http://schemas.openxmlformats.org/drawingml/2006/main" prst="rect">
          <a:avLst/>
        </a:prstGeom>
      </cdr:spPr>
    </cdr:pic>
  </cdr:relSizeAnchor>
</c:userShapes>
</file>

<file path=ppt/drawings/drawing17.xml><?xml version="1.0" encoding="utf-8"?>
<c:userShapes xmlns:c="http://schemas.openxmlformats.org/drawingml/2006/chart">
  <cdr:relSizeAnchor xmlns:cdr="http://schemas.openxmlformats.org/drawingml/2006/chartDrawing">
    <cdr:from>
      <cdr:x>0.799</cdr:x>
      <cdr:y>0.04348</cdr:y>
    </cdr:from>
    <cdr:to>
      <cdr:x>0.80018</cdr:x>
      <cdr:y>0.89539</cdr:y>
    </cdr:to>
    <cdr:cxnSp macro="">
      <cdr:nvCxnSpPr>
        <cdr:cNvPr id="3" name="Rak 2"/>
        <cdr:cNvCxnSpPr/>
      </cdr:nvCxnSpPr>
      <cdr:spPr>
        <a:xfrm xmlns:a="http://schemas.openxmlformats.org/drawingml/2006/main" flipH="1">
          <a:off x="5580823" y="216024"/>
          <a:ext cx="8242" cy="423276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0.75904</cdr:x>
      <cdr:y>0.94825</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916289" y="4245082"/>
          <a:ext cx="1560711" cy="231668"/>
        </a:xfrm>
        <a:prstGeom xmlns:a="http://schemas.openxmlformats.org/drawingml/2006/main" prst="rect">
          <a:avLst/>
        </a:prstGeom>
      </cdr:spPr>
    </cdr:pic>
  </cdr:relSizeAnchor>
</c:userShapes>
</file>

<file path=ppt/drawings/drawing18.xml><?xml version="1.0" encoding="utf-8"?>
<c:userShapes xmlns:c="http://schemas.openxmlformats.org/drawingml/2006/chart">
  <cdr:relSizeAnchor xmlns:cdr="http://schemas.openxmlformats.org/drawingml/2006/chartDrawing">
    <cdr:from>
      <cdr:x>0.20816</cdr:x>
      <cdr:y>0.04478</cdr:y>
    </cdr:from>
    <cdr:to>
      <cdr:x>0.20816</cdr:x>
      <cdr:y>0.87245</cdr:y>
    </cdr:to>
    <cdr:cxnSp macro="">
      <cdr:nvCxnSpPr>
        <cdr:cNvPr id="3" name="Rak 2"/>
        <cdr:cNvCxnSpPr/>
      </cdr:nvCxnSpPr>
      <cdr:spPr>
        <a:xfrm xmlns:a="http://schemas.openxmlformats.org/drawingml/2006/main">
          <a:off x="1627976" y="216024"/>
          <a:ext cx="0" cy="3993124"/>
        </a:xfrm>
        <a:prstGeom xmlns:a="http://schemas.openxmlformats.org/drawingml/2006/main" prst="lin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0.79744</cdr:x>
      <cdr:y>0.94936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236488" y="4580198"/>
          <a:ext cx="1584176" cy="244338"/>
        </a:xfrm>
        <a:prstGeom xmlns:a="http://schemas.openxmlformats.org/drawingml/2006/main" prst="rect">
          <a:avLst/>
        </a:prstGeom>
      </cdr:spPr>
    </cdr:pic>
  </cdr:relSizeAnchor>
</c:userShapes>
</file>

<file path=ppt/drawings/drawing19.xml><?xml version="1.0" encoding="utf-8"?>
<c:userShapes xmlns:c="http://schemas.openxmlformats.org/drawingml/2006/chart">
  <cdr:relSizeAnchor xmlns:cdr="http://schemas.openxmlformats.org/drawingml/2006/chartDrawing">
    <cdr:from>
      <cdr:x>0.74358</cdr:x>
      <cdr:y>0.94139</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25764" y="3721207"/>
          <a:ext cx="1560711" cy="23166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0.76322</cdr:x>
      <cdr:y>0.94396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30589" y="3902182"/>
          <a:ext cx="1560711" cy="231668"/>
        </a:xfrm>
        <a:prstGeom xmlns:a="http://schemas.openxmlformats.org/drawingml/2006/main" prst="rect">
          <a:avLst/>
        </a:prstGeom>
      </cdr:spPr>
    </cdr:pic>
  </cdr:relSizeAnchor>
</c:userShapes>
</file>

<file path=ppt/drawings/drawing20.xml><?xml version="1.0" encoding="utf-8"?>
<c:userShapes xmlns:c="http://schemas.openxmlformats.org/drawingml/2006/chart">
  <cdr:relSizeAnchor xmlns:cdr="http://schemas.openxmlformats.org/drawingml/2006/chartDrawing">
    <cdr:from>
      <cdr:x>0.78211</cdr:x>
      <cdr:y>0.94933</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02089" y="4340332"/>
          <a:ext cx="1560711" cy="231668"/>
        </a:xfrm>
        <a:prstGeom xmlns:a="http://schemas.openxmlformats.org/drawingml/2006/main" prst="rect">
          <a:avLst/>
        </a:prstGeom>
      </cdr:spPr>
    </cdr:pic>
  </cdr:relSizeAnchor>
</c:userShapes>
</file>

<file path=ppt/drawings/drawing21.xml><?xml version="1.0" encoding="utf-8"?>
<c:userShapes xmlns:c="http://schemas.openxmlformats.org/drawingml/2006/chart">
  <cdr:relSizeAnchor xmlns:cdr="http://schemas.openxmlformats.org/drawingml/2006/chartDrawing">
    <cdr:from>
      <cdr:x>0.82837</cdr:x>
      <cdr:y>0.96185</cdr:y>
    </cdr:from>
    <cdr:to>
      <cdr:x>0.99624</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701410" y="5841537"/>
          <a:ext cx="1560711" cy="231668"/>
        </a:xfrm>
        <a:prstGeom xmlns:a="http://schemas.openxmlformats.org/drawingml/2006/main" prst="rect">
          <a:avLst/>
        </a:prstGeom>
      </cdr:spPr>
    </cdr:pic>
  </cdr:relSizeAnchor>
</c:userShapes>
</file>

<file path=ppt/drawings/drawing22.xml><?xml version="1.0" encoding="utf-8"?>
<c:userShapes xmlns:c="http://schemas.openxmlformats.org/drawingml/2006/chart">
  <cdr:relSizeAnchor xmlns:cdr="http://schemas.openxmlformats.org/drawingml/2006/chartDrawing">
    <cdr:from>
      <cdr:x>0.78993</cdr:x>
      <cdr:y>0.95445</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68789" y="4854682"/>
          <a:ext cx="1560711" cy="231668"/>
        </a:xfrm>
        <a:prstGeom xmlns:a="http://schemas.openxmlformats.org/drawingml/2006/main" prst="rect">
          <a:avLst/>
        </a:prstGeom>
      </cdr:spPr>
    </cdr:pic>
  </cdr:relSizeAnchor>
</c:userShapes>
</file>

<file path=ppt/drawings/drawing23.xml><?xml version="1.0" encoding="utf-8"?>
<c:userShapes xmlns:c="http://schemas.openxmlformats.org/drawingml/2006/chart">
  <cdr:relSizeAnchor xmlns:cdr="http://schemas.openxmlformats.org/drawingml/2006/chartDrawing">
    <cdr:from>
      <cdr:x>0.76253</cdr:x>
      <cdr:y>0.95165</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11539" y="4559407"/>
          <a:ext cx="1560711" cy="231668"/>
        </a:xfrm>
        <a:prstGeom xmlns:a="http://schemas.openxmlformats.org/drawingml/2006/main" prst="rect">
          <a:avLst/>
        </a:prstGeom>
      </cdr:spPr>
    </cdr:pic>
  </cdr:relSizeAnchor>
</c:userShapes>
</file>

<file path=ppt/drawings/drawing24.xml><?xml version="1.0" encoding="utf-8"?>
<c:userShapes xmlns:c="http://schemas.openxmlformats.org/drawingml/2006/chart">
  <cdr:relSizeAnchor xmlns:cdr="http://schemas.openxmlformats.org/drawingml/2006/chartDrawing">
    <cdr:from>
      <cdr:x>0.80042</cdr:x>
      <cdr:y>0.95145</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259314" y="4540357"/>
          <a:ext cx="1560711" cy="231668"/>
        </a:xfrm>
        <a:prstGeom xmlns:a="http://schemas.openxmlformats.org/drawingml/2006/main" prst="rect">
          <a:avLst/>
        </a:prstGeom>
      </cdr:spPr>
    </cdr:pic>
  </cdr:relSizeAnchor>
  <cdr:relSizeAnchor xmlns:cdr="http://schemas.openxmlformats.org/drawingml/2006/chartDrawing">
    <cdr:from>
      <cdr:x>0.11326</cdr:x>
      <cdr:y>0.90742</cdr:y>
    </cdr:from>
    <cdr:to>
      <cdr:x>0.43554</cdr:x>
      <cdr:y>0.96778</cdr:y>
    </cdr:to>
    <cdr:sp macro="" textlink="">
      <cdr:nvSpPr>
        <cdr:cNvPr id="3" name="textruta 2"/>
        <cdr:cNvSpPr txBox="1"/>
      </cdr:nvSpPr>
      <cdr:spPr>
        <a:xfrm xmlns:a="http://schemas.openxmlformats.org/drawingml/2006/main">
          <a:off x="885677" y="4330229"/>
          <a:ext cx="25202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dr:relSizeAnchor xmlns:cdr="http://schemas.openxmlformats.org/drawingml/2006/chartDrawing">
    <cdr:from>
      <cdr:x>0.05338</cdr:x>
      <cdr:y>0.89233</cdr:y>
    </cdr:from>
    <cdr:to>
      <cdr:x>0.44475</cdr:x>
      <cdr:y>0.98287</cdr:y>
    </cdr:to>
    <cdr:sp macro="" textlink="">
      <cdr:nvSpPr>
        <cdr:cNvPr id="4" name="textruta 3"/>
        <cdr:cNvSpPr txBox="1"/>
      </cdr:nvSpPr>
      <cdr:spPr>
        <a:xfrm xmlns:a="http://schemas.openxmlformats.org/drawingml/2006/main">
          <a:off x="417422" y="4258221"/>
          <a:ext cx="3060543"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dirty="0"/>
        </a:p>
      </cdr:txBody>
    </cdr:sp>
  </cdr:relSizeAnchor>
</c:userShapes>
</file>

<file path=ppt/drawings/drawing25.xml><?xml version="1.0" encoding="utf-8"?>
<c:userShapes xmlns:c="http://schemas.openxmlformats.org/drawingml/2006/chart">
  <cdr:relSizeAnchor xmlns:cdr="http://schemas.openxmlformats.org/drawingml/2006/chartDrawing">
    <cdr:from>
      <cdr:x>0.76707</cdr:x>
      <cdr:y>0.94583</cdr:y>
    </cdr:from>
    <cdr:to>
      <cdr:x>0.98642</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457825" y="4045057"/>
          <a:ext cx="1560711" cy="231668"/>
        </a:xfrm>
        <a:prstGeom xmlns:a="http://schemas.openxmlformats.org/drawingml/2006/main" prst="rect">
          <a:avLst/>
        </a:prstGeom>
      </cdr:spPr>
    </cdr:pic>
  </cdr:relSizeAnchor>
</c:userShapes>
</file>

<file path=ppt/drawings/drawing26.xml><?xml version="1.0" encoding="utf-8"?>
<c:userShapes xmlns:c="http://schemas.openxmlformats.org/drawingml/2006/chart">
  <cdr:relSizeAnchor xmlns:cdr="http://schemas.openxmlformats.org/drawingml/2006/chartDrawing">
    <cdr:from>
      <cdr:x>0.38037</cdr:x>
      <cdr:y>0.10604</cdr:y>
    </cdr:from>
    <cdr:to>
      <cdr:x>0.44599</cdr:x>
      <cdr:y>0.18341</cdr:y>
    </cdr:to>
    <cdr:cxnSp macro="">
      <cdr:nvCxnSpPr>
        <cdr:cNvPr id="2" name="Rak pil 1"/>
        <cdr:cNvCxnSpPr/>
      </cdr:nvCxnSpPr>
      <cdr:spPr>
        <a:xfrm xmlns:a="http://schemas.openxmlformats.org/drawingml/2006/main" flipH="1">
          <a:off x="2079625" y="342900"/>
          <a:ext cx="358775" cy="250190"/>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0.45877</cdr:x>
      <cdr:y>0.06578</cdr:y>
    </cdr:from>
    <cdr:to>
      <cdr:x>0.82636</cdr:x>
      <cdr:y>0.14531</cdr:y>
    </cdr:to>
    <cdr:sp macro="" textlink="">
      <cdr:nvSpPr>
        <cdr:cNvPr id="4" name="textruta 1"/>
        <cdr:cNvSpPr txBox="1"/>
      </cdr:nvSpPr>
      <cdr:spPr>
        <a:xfrm xmlns:a="http://schemas.openxmlformats.org/drawingml/2006/main">
          <a:off x="2508250" y="212725"/>
          <a:ext cx="2009775" cy="257175"/>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p xmlns:a="http://schemas.openxmlformats.org/drawingml/2006/main">
          <a:pPr fontAlgn="base">
            <a:spcAft>
              <a:spcPts val="0"/>
            </a:spcAft>
          </a:pPr>
          <a:r>
            <a:rPr lang="sv-SE" sz="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Start of intervention</a:t>
          </a:r>
          <a:endParaRPr lang="sv-SE" sz="1200">
            <a:effectLst/>
            <a:latin typeface="Times New Roman" panose="02020603050405020304" pitchFamily="18" charset="0"/>
            <a:ea typeface="Times New Roman" panose="02020603050405020304" pitchFamily="18" charset="0"/>
          </a:endParaRPr>
        </a:p>
      </cdr:txBody>
    </cdr:sp>
  </cdr:relSizeAnchor>
  <cdr:relSizeAnchor xmlns:cdr="http://schemas.openxmlformats.org/drawingml/2006/chartDrawing">
    <cdr:from>
      <cdr:x>0.71454</cdr:x>
      <cdr:y>0.92836</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06638" y="3002069"/>
          <a:ext cx="1560711" cy="231668"/>
        </a:xfrm>
        <a:prstGeom xmlns:a="http://schemas.openxmlformats.org/drawingml/2006/main" prst="rect">
          <a:avLst/>
        </a:prstGeom>
      </cdr:spPr>
    </cdr:pic>
  </cdr:relSizeAnchor>
</c:userShapes>
</file>

<file path=ppt/drawings/drawing27.xml><?xml version="1.0" encoding="utf-8"?>
<c:userShapes xmlns:c="http://schemas.openxmlformats.org/drawingml/2006/chart">
  <cdr:relSizeAnchor xmlns:cdr="http://schemas.openxmlformats.org/drawingml/2006/chartDrawing">
    <cdr:from>
      <cdr:x>0.77977</cdr:x>
      <cdr:y>0.95402</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25889" y="4807057"/>
          <a:ext cx="1560711" cy="231668"/>
        </a:xfrm>
        <a:prstGeom xmlns:a="http://schemas.openxmlformats.org/drawingml/2006/main" prst="rect">
          <a:avLst/>
        </a:prstGeom>
      </cdr:spPr>
    </cdr:pic>
  </cdr:relSizeAnchor>
</c:userShapes>
</file>

<file path=ppt/drawings/drawing28.xml><?xml version="1.0" encoding="utf-8"?>
<c:userShapes xmlns:c="http://schemas.openxmlformats.org/drawingml/2006/chart">
  <cdr:relSizeAnchor xmlns:cdr="http://schemas.openxmlformats.org/drawingml/2006/chartDrawing">
    <cdr:from>
      <cdr:x>0.75321</cdr:x>
      <cdr:y>0.93995</cdr:y>
    </cdr:from>
    <cdr:to>
      <cdr:x>0.9985</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792468" y="3625975"/>
          <a:ext cx="1560707" cy="231650"/>
        </a:xfrm>
        <a:prstGeom xmlns:a="http://schemas.openxmlformats.org/drawingml/2006/main" prst="rect">
          <a:avLst/>
        </a:prstGeom>
      </cdr:spPr>
    </cdr:pic>
  </cdr:relSizeAnchor>
</c:userShapes>
</file>

<file path=ppt/drawings/drawing29.xml><?xml version="1.0" encoding="utf-8"?>
<c:userShapes xmlns:c="http://schemas.openxmlformats.org/drawingml/2006/chart">
  <cdr:relSizeAnchor xmlns:cdr="http://schemas.openxmlformats.org/drawingml/2006/chartDrawing">
    <cdr:from>
      <cdr:x>0.72645</cdr:x>
      <cdr:y>0.9309</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774411" y="4264942"/>
          <a:ext cx="1797839" cy="316583"/>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0.65011</cdr:x>
      <cdr:y>0.93768</cdr:y>
    </cdr:from>
    <cdr:to>
      <cdr:x>0.95516</cdr:x>
      <cdr:y>0.99779</cdr:y>
    </cdr:to>
    <cdr:sp macro="" textlink="">
      <cdr:nvSpPr>
        <cdr:cNvPr id="2" name="textruta 1"/>
        <cdr:cNvSpPr txBox="1"/>
      </cdr:nvSpPr>
      <cdr:spPr>
        <a:xfrm xmlns:a="http://schemas.openxmlformats.org/drawingml/2006/main">
          <a:off x="3430513" y="3393926"/>
          <a:ext cx="1609703" cy="2175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sv-SE" sz="800" dirty="0" smtClean="0"/>
            <a:t>Källa: Folkhälsomyndigheten 2015</a:t>
          </a:r>
          <a:endParaRPr lang="sv-SE" sz="800" dirty="0"/>
        </a:p>
      </cdr:txBody>
    </cdr:sp>
  </cdr:relSizeAnchor>
</c:userShapes>
</file>

<file path=ppt/drawings/drawing30.xml><?xml version="1.0" encoding="utf-8"?>
<c:userShapes xmlns:c="http://schemas.openxmlformats.org/drawingml/2006/chart">
  <cdr:relSizeAnchor xmlns:cdr="http://schemas.openxmlformats.org/drawingml/2006/chartDrawing">
    <cdr:from>
      <cdr:x>0.69767</cdr:x>
      <cdr:y>0.94286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320480" y="4209400"/>
          <a:ext cx="1872208" cy="255096"/>
        </a:xfrm>
        <a:prstGeom xmlns:a="http://schemas.openxmlformats.org/drawingml/2006/main" prst="rect">
          <a:avLst/>
        </a:prstGeom>
      </cdr:spPr>
    </cdr:pic>
  </cdr:relSizeAnchor>
</c:userShapes>
</file>

<file path=ppt/drawings/drawing31.xml><?xml version="1.0" encoding="utf-8"?>
<c:userShapes xmlns:c="http://schemas.openxmlformats.org/drawingml/2006/chart">
  <cdr:relSizeAnchor xmlns:cdr="http://schemas.openxmlformats.org/drawingml/2006/chartDrawing">
    <cdr:from>
      <cdr:x>0.7191</cdr:x>
      <cdr:y>0.94828</cdr:y>
    </cdr:from>
    <cdr:to>
      <cdr:x>1</cdr:x>
      <cdr:y>0.98458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08512" y="3960440"/>
          <a:ext cx="1800200" cy="151619"/>
        </a:xfrm>
        <a:prstGeom xmlns:a="http://schemas.openxmlformats.org/drawingml/2006/main" prst="rect">
          <a:avLst/>
        </a:prstGeom>
      </cdr:spPr>
    </cdr:pic>
  </cdr:relSizeAnchor>
</c:userShapes>
</file>

<file path=ppt/drawings/drawing32.xml><?xml version="1.0" encoding="utf-8"?>
<c:userShapes xmlns:c="http://schemas.openxmlformats.org/drawingml/2006/chart">
  <cdr:relSizeAnchor xmlns:cdr="http://schemas.openxmlformats.org/drawingml/2006/chartDrawing">
    <cdr:from>
      <cdr:x>0.74545</cdr:x>
      <cdr:y>0.93703</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55288" y="3960439"/>
          <a:ext cx="1521376" cy="266169"/>
        </a:xfrm>
        <a:prstGeom xmlns:a="http://schemas.openxmlformats.org/drawingml/2006/main" prst="rect">
          <a:avLst/>
        </a:prstGeom>
      </cdr:spPr>
    </cdr:pic>
  </cdr:relSizeAnchor>
</c:userShapes>
</file>

<file path=ppt/drawings/drawing33.xml><?xml version="1.0" encoding="utf-8"?>
<c:userShapes xmlns:c="http://schemas.openxmlformats.org/drawingml/2006/chart">
  <cdr:relSizeAnchor xmlns:cdr="http://schemas.openxmlformats.org/drawingml/2006/chartDrawing">
    <cdr:from>
      <cdr:x>0.75904</cdr:x>
      <cdr:y>0.94039</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36504" y="4062924"/>
          <a:ext cx="1440160" cy="257556"/>
        </a:xfrm>
        <a:prstGeom xmlns:a="http://schemas.openxmlformats.org/drawingml/2006/main" prst="rect">
          <a:avLst/>
        </a:prstGeom>
      </cdr:spPr>
    </cdr:pic>
  </cdr:relSizeAnchor>
</c:userShapes>
</file>

<file path=ppt/drawings/drawing34.xml><?xml version="1.0" encoding="utf-8"?>
<c:userShapes xmlns:c="http://schemas.openxmlformats.org/drawingml/2006/chart">
  <cdr:relSizeAnchor xmlns:cdr="http://schemas.openxmlformats.org/drawingml/2006/chartDrawing">
    <cdr:from>
      <cdr:x>0.77752</cdr:x>
      <cdr:y>0.94166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98659" y="4464496"/>
          <a:ext cx="1601991" cy="276573"/>
        </a:xfrm>
        <a:prstGeom xmlns:a="http://schemas.openxmlformats.org/drawingml/2006/main" prst="rect">
          <a:avLst/>
        </a:prstGeom>
      </cdr:spPr>
    </cdr:pic>
  </cdr:relSizeAnchor>
</c:userShapes>
</file>

<file path=ppt/drawings/drawing35.xml><?xml version="1.0" encoding="utf-8"?>
<c:userShapes xmlns:c="http://schemas.openxmlformats.org/drawingml/2006/chart">
  <cdr:relSizeAnchor xmlns:cdr="http://schemas.openxmlformats.org/drawingml/2006/chartDrawing">
    <cdr:from>
      <cdr:x>0.78291</cdr:x>
      <cdr:y>0.94629</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08512" y="3478436"/>
          <a:ext cx="1277888" cy="197419"/>
        </a:xfrm>
        <a:prstGeom xmlns:a="http://schemas.openxmlformats.org/drawingml/2006/main" prst="rect">
          <a:avLst/>
        </a:prstGeom>
      </cdr:spPr>
    </cdr:pic>
  </cdr:relSizeAnchor>
</c:userShapes>
</file>

<file path=ppt/drawings/drawing36.xml><?xml version="1.0" encoding="utf-8"?>
<c:userShapes xmlns:c="http://schemas.openxmlformats.org/drawingml/2006/chart">
  <cdr:relSizeAnchor xmlns:cdr="http://schemas.openxmlformats.org/drawingml/2006/chartDrawing">
    <cdr:from>
      <cdr:x>0.7957</cdr:x>
      <cdr:y>0.94946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28592" y="4375586"/>
          <a:ext cx="1368152" cy="232926"/>
        </a:xfrm>
        <a:prstGeom xmlns:a="http://schemas.openxmlformats.org/drawingml/2006/main" prst="rect">
          <a:avLst/>
        </a:prstGeom>
      </cdr:spPr>
    </cdr:pic>
  </cdr:relSizeAnchor>
</c:userShapes>
</file>

<file path=ppt/drawings/drawing37.xml><?xml version="1.0" encoding="utf-8"?>
<c:userShapes xmlns:c="http://schemas.openxmlformats.org/drawingml/2006/chart">
  <cdr:relSizeAnchor xmlns:cdr="http://schemas.openxmlformats.org/drawingml/2006/chartDrawing">
    <cdr:from>
      <cdr:x>0.7359</cdr:x>
      <cdr:y>0.9435</cdr:y>
    </cdr:from>
    <cdr:to>
      <cdr:x>0.96428</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34102" y="4390585"/>
          <a:ext cx="1562305" cy="262923"/>
        </a:xfrm>
        <a:prstGeom xmlns:a="http://schemas.openxmlformats.org/drawingml/2006/main" prst="rect">
          <a:avLst/>
        </a:prstGeom>
      </cdr:spPr>
    </cdr:pic>
  </cdr:relSizeAnchor>
</c:userShapes>
</file>

<file path=ppt/drawings/drawing38.xml><?xml version="1.0" encoding="utf-8"?>
<c:userShapes xmlns:c="http://schemas.openxmlformats.org/drawingml/2006/chart">
  <cdr:relSizeAnchor xmlns:cdr="http://schemas.openxmlformats.org/drawingml/2006/chartDrawing">
    <cdr:from>
      <cdr:x>0.77528</cdr:x>
      <cdr:y>0.94603</cdr:y>
    </cdr:from>
    <cdr:to>
      <cdr:x>0.99345</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968552" y="4155418"/>
          <a:ext cx="1398182" cy="237070"/>
        </a:xfrm>
        <a:prstGeom xmlns:a="http://schemas.openxmlformats.org/drawingml/2006/main" prst="rect">
          <a:avLst/>
        </a:prstGeom>
      </cdr:spPr>
    </cdr:pic>
  </cdr:relSizeAnchor>
</c:userShapes>
</file>

<file path=ppt/drawings/drawing39.xml><?xml version="1.0" encoding="utf-8"?>
<c:userShapes xmlns:c="http://schemas.openxmlformats.org/drawingml/2006/chart">
  <cdr:relSizeAnchor xmlns:cdr="http://schemas.openxmlformats.org/drawingml/2006/chartDrawing">
    <cdr:from>
      <cdr:x>0.72917</cdr:x>
      <cdr:y>0.93617</cdr:y>
    </cdr:from>
    <cdr:to>
      <cdr:x>0.98719</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40560" y="4044686"/>
          <a:ext cx="1783678" cy="275794"/>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0.68782</cdr:x>
      <cdr:y>0.94667</cdr:y>
    </cdr:from>
    <cdr:to>
      <cdr:x>1</cdr:x>
      <cdr:y>0.98731</cdr:y>
    </cdr:to>
    <cdr:sp macro="" textlink="">
      <cdr:nvSpPr>
        <cdr:cNvPr id="2" name="textruta 1"/>
        <cdr:cNvSpPr txBox="1"/>
      </cdr:nvSpPr>
      <cdr:spPr>
        <a:xfrm xmlns:a="http://schemas.openxmlformats.org/drawingml/2006/main">
          <a:off x="5943425" y="5112568"/>
          <a:ext cx="2697535" cy="2194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sv-SE" sz="800" dirty="0" smtClean="0"/>
            <a:t>Källa: Folkhälsomyndigheten 2015</a:t>
          </a:r>
          <a:endParaRPr lang="sv-SE" sz="800" dirty="0"/>
        </a:p>
      </cdr:txBody>
    </cdr:sp>
  </cdr:relSizeAnchor>
</c:userShapes>
</file>

<file path=ppt/drawings/drawing40.xml><?xml version="1.0" encoding="utf-8"?>
<c:userShapes xmlns:c="http://schemas.openxmlformats.org/drawingml/2006/chart">
  <cdr:relSizeAnchor xmlns:cdr="http://schemas.openxmlformats.org/drawingml/2006/chartDrawing">
    <cdr:from>
      <cdr:x>0.74227</cdr:x>
      <cdr:y>0.94324</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84576" y="4346954"/>
          <a:ext cx="1800200" cy="261558"/>
        </a:xfrm>
        <a:prstGeom xmlns:a="http://schemas.openxmlformats.org/drawingml/2006/main" prst="rect">
          <a:avLst/>
        </a:prstGeom>
      </cdr:spPr>
    </cdr:pic>
  </cdr:relSizeAnchor>
</c:userShapes>
</file>

<file path=ppt/drawings/drawing41.xml><?xml version="1.0" encoding="utf-8"?>
<c:userShapes xmlns:c="http://schemas.openxmlformats.org/drawingml/2006/chart">
  <cdr:relSizeAnchor xmlns:cdr="http://schemas.openxmlformats.org/drawingml/2006/chartDrawing">
    <cdr:from>
      <cdr:x>0.77982</cdr:x>
      <cdr:y>0.94553</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120680" y="4993049"/>
          <a:ext cx="1728192" cy="287649"/>
        </a:xfrm>
        <a:prstGeom xmlns:a="http://schemas.openxmlformats.org/drawingml/2006/main" prst="rect">
          <a:avLst/>
        </a:prstGeom>
      </cdr:spPr>
    </cdr:pic>
  </cdr:relSizeAnchor>
</c:userShapes>
</file>

<file path=ppt/drawings/drawing42.xml><?xml version="1.0" encoding="utf-8"?>
<c:userShapes xmlns:c="http://schemas.openxmlformats.org/drawingml/2006/chart">
  <cdr:relSizeAnchor xmlns:cdr="http://schemas.openxmlformats.org/drawingml/2006/chartDrawing">
    <cdr:from>
      <cdr:x>0.73546</cdr:x>
      <cdr:y>0.94622</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04759" y="4701368"/>
          <a:ext cx="1800200" cy="267183"/>
        </a:xfrm>
        <a:prstGeom xmlns:a="http://schemas.openxmlformats.org/drawingml/2006/main" prst="rect">
          <a:avLst/>
        </a:prstGeom>
      </cdr:spPr>
    </cdr:pic>
  </cdr:relSizeAnchor>
</c:userShapes>
</file>

<file path=ppt/drawings/drawing43.xml><?xml version="1.0" encoding="utf-8"?>
<c:userShapes xmlns:c="http://schemas.openxmlformats.org/drawingml/2006/chart">
  <cdr:relSizeAnchor xmlns:cdr="http://schemas.openxmlformats.org/drawingml/2006/chartDrawing">
    <cdr:from>
      <cdr:x>0.74602</cdr:x>
      <cdr:y>0.93717</cdr:y>
    </cdr:from>
    <cdr:to>
      <cdr:x>1</cdr:x>
      <cdr:y>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87733" y="4521396"/>
          <a:ext cx="1800200" cy="303140"/>
        </a:xfrm>
        <a:prstGeom xmlns:a="http://schemas.openxmlformats.org/drawingml/2006/main" prst="rect">
          <a:avLst/>
        </a:prstGeom>
      </cdr:spPr>
    </cdr:pic>
  </cdr:relSizeAnchor>
</c:userShapes>
</file>

<file path=ppt/drawings/drawing44.xml><?xml version="1.0" encoding="utf-8"?>
<c:userShapes xmlns:c="http://schemas.openxmlformats.org/drawingml/2006/chart">
  <cdr:relSizeAnchor xmlns:cdr="http://schemas.openxmlformats.org/drawingml/2006/chartDrawing">
    <cdr:from>
      <cdr:x>0.78182</cdr:x>
      <cdr:y>0.94602</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192688" y="4972851"/>
          <a:ext cx="1728192" cy="283733"/>
        </a:xfrm>
        <a:prstGeom xmlns:a="http://schemas.openxmlformats.org/drawingml/2006/main" prst="rect">
          <a:avLst/>
        </a:prstGeom>
      </cdr:spPr>
    </cdr:pic>
  </cdr:relSizeAnchor>
</c:userShapes>
</file>

<file path=ppt/drawings/drawing45.xml><?xml version="1.0" encoding="utf-8"?>
<c:userShapes xmlns:c="http://schemas.openxmlformats.org/drawingml/2006/chart">
  <cdr:relSizeAnchor xmlns:cdr="http://schemas.openxmlformats.org/drawingml/2006/chartDrawing">
    <cdr:from>
      <cdr:x>0.76149</cdr:x>
      <cdr:y>0.94099</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87733" y="4743140"/>
          <a:ext cx="1656184" cy="297419"/>
        </a:xfrm>
        <a:prstGeom xmlns:a="http://schemas.openxmlformats.org/drawingml/2006/main" prst="rect">
          <a:avLst/>
        </a:prstGeom>
      </cdr:spPr>
    </cdr:pic>
  </cdr:relSizeAnchor>
</c:userShapes>
</file>

<file path=ppt/drawings/drawing46.xml><?xml version="1.0" encoding="utf-8"?>
<c:userShapes xmlns:c="http://schemas.openxmlformats.org/drawingml/2006/chart">
  <cdr:relSizeAnchor xmlns:cdr="http://schemas.openxmlformats.org/drawingml/2006/chartDrawing">
    <cdr:from>
      <cdr:x>0.78816</cdr:x>
      <cdr:y>0.94759</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760640" y="4571688"/>
          <a:ext cx="1548375" cy="252848"/>
        </a:xfrm>
        <a:prstGeom xmlns:a="http://schemas.openxmlformats.org/drawingml/2006/main" prst="rect">
          <a:avLst/>
        </a:prstGeom>
      </cdr:spPr>
    </cdr:pic>
  </cdr:relSizeAnchor>
</c:userShapes>
</file>

<file path=ppt/drawings/drawing47.xml><?xml version="1.0" encoding="utf-8"?>
<c:userShapes xmlns:c="http://schemas.openxmlformats.org/drawingml/2006/chart">
  <cdr:relSizeAnchor xmlns:cdr="http://schemas.openxmlformats.org/drawingml/2006/chartDrawing">
    <cdr:from>
      <cdr:x>0.81443</cdr:x>
      <cdr:y>0.95409</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88632" y="4671754"/>
          <a:ext cx="1296144" cy="224790"/>
        </a:xfrm>
        <a:prstGeom xmlns:a="http://schemas.openxmlformats.org/drawingml/2006/main" prst="rect">
          <a:avLst/>
        </a:prstGeom>
      </cdr:spPr>
    </cdr:pic>
  </cdr:relSizeAnchor>
</c:userShapes>
</file>

<file path=ppt/drawings/drawing48.xml><?xml version="1.0" encoding="utf-8"?>
<c:userShapes xmlns:c="http://schemas.openxmlformats.org/drawingml/2006/chart">
  <cdr:relSizeAnchor xmlns:cdr="http://schemas.openxmlformats.org/drawingml/2006/chartDrawing">
    <cdr:from>
      <cdr:x>0.78215</cdr:x>
      <cdr:y>0.9461</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75764" y="4744421"/>
          <a:ext cx="1553027" cy="270267"/>
        </a:xfrm>
        <a:prstGeom xmlns:a="http://schemas.openxmlformats.org/drawingml/2006/main" prst="rect">
          <a:avLst/>
        </a:prstGeom>
      </cdr:spPr>
    </cdr:pic>
  </cdr:relSizeAnchor>
</c:userShapes>
</file>

<file path=ppt/drawings/drawing49.xml><?xml version="1.0" encoding="utf-8"?>
<c:userShapes xmlns:c="http://schemas.openxmlformats.org/drawingml/2006/chart">
  <cdr:relSizeAnchor xmlns:cdr="http://schemas.openxmlformats.org/drawingml/2006/chartDrawing">
    <cdr:from>
      <cdr:x>0.78148</cdr:x>
      <cdr:y>0.94286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639786" y="4546736"/>
          <a:ext cx="1577058" cy="275538"/>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0.81956</cdr:x>
      <cdr:y>0.95509</cdr:y>
    </cdr:from>
    <cdr:to>
      <cdr:x>0.99529</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32643" y="4878097"/>
          <a:ext cx="1379260" cy="229379"/>
        </a:xfrm>
        <a:prstGeom xmlns:a="http://schemas.openxmlformats.org/drawingml/2006/main" prst="rect">
          <a:avLst/>
        </a:prstGeom>
      </cdr:spPr>
    </cdr:pic>
  </cdr:relSizeAnchor>
</c:userShapes>
</file>

<file path=ppt/drawings/drawing50.xml><?xml version="1.0" encoding="utf-8"?>
<c:userShapes xmlns:c="http://schemas.openxmlformats.org/drawingml/2006/chart">
  <cdr:relSizeAnchor xmlns:cdr="http://schemas.openxmlformats.org/drawingml/2006/chartDrawing">
    <cdr:from>
      <cdr:x>0.77381</cdr:x>
      <cdr:y>0.94386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16333" y="4806842"/>
          <a:ext cx="1612459" cy="285882"/>
        </a:xfrm>
        <a:prstGeom xmlns:a="http://schemas.openxmlformats.org/drawingml/2006/main" prst="rect">
          <a:avLst/>
        </a:prstGeom>
      </cdr:spPr>
    </cdr:pic>
  </cdr:relSizeAnchor>
</c:userShapes>
</file>

<file path=ppt/drawings/drawing51.xml><?xml version="1.0" encoding="utf-8"?>
<c:userShapes xmlns:c="http://schemas.openxmlformats.org/drawingml/2006/chart">
  <cdr:relSizeAnchor xmlns:cdr="http://schemas.openxmlformats.org/drawingml/2006/chartDrawing">
    <cdr:from>
      <cdr:x>0.80269</cdr:x>
      <cdr:y>0.94701</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349272" y="4140307"/>
          <a:ext cx="1560711" cy="231668"/>
        </a:xfrm>
        <a:prstGeom xmlns:a="http://schemas.openxmlformats.org/drawingml/2006/main" prst="rect">
          <a:avLst/>
        </a:prstGeom>
      </cdr:spPr>
    </cdr:pic>
  </cdr:relSizeAnchor>
</c:userShapes>
</file>

<file path=ppt/drawings/drawing52.xml><?xml version="1.0" encoding="utf-8"?>
<c:userShapes xmlns:c="http://schemas.openxmlformats.org/drawingml/2006/chart">
  <cdr:relSizeAnchor xmlns:cdr="http://schemas.openxmlformats.org/drawingml/2006/chartDrawing">
    <cdr:from>
      <cdr:x>0.80703</cdr:x>
      <cdr:y>0.95016</cdr:y>
    </cdr:from>
    <cdr:to>
      <cdr:x>0.99688</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80720" y="4652506"/>
          <a:ext cx="1524588" cy="244038"/>
        </a:xfrm>
        <a:prstGeom xmlns:a="http://schemas.openxmlformats.org/drawingml/2006/main" prst="rect">
          <a:avLst/>
        </a:prstGeom>
      </cdr:spPr>
    </cdr:pic>
  </cdr:relSizeAnchor>
</c:userShapes>
</file>

<file path=ppt/drawings/drawing53.xml><?xml version="1.0" encoding="utf-8"?>
<c:userShapes xmlns:c="http://schemas.openxmlformats.org/drawingml/2006/chart">
  <cdr:relSizeAnchor xmlns:cdr="http://schemas.openxmlformats.org/drawingml/2006/chartDrawing">
    <cdr:from>
      <cdr:x>0.83621</cdr:x>
      <cdr:y>0.95187</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40760" y="4592324"/>
          <a:ext cx="1339944" cy="232212"/>
        </a:xfrm>
        <a:prstGeom xmlns:a="http://schemas.openxmlformats.org/drawingml/2006/main" prst="rect">
          <a:avLst/>
        </a:prstGeom>
      </cdr:spPr>
    </cdr:pic>
  </cdr:relSizeAnchor>
</c:userShapes>
</file>

<file path=ppt/drawings/drawing54.xml><?xml version="1.0" encoding="utf-8"?>
<c:userShapes xmlns:c="http://schemas.openxmlformats.org/drawingml/2006/chart">
  <cdr:relSizeAnchor xmlns:cdr="http://schemas.openxmlformats.org/drawingml/2006/chartDrawing">
    <cdr:from>
      <cdr:x>0.82722</cdr:x>
      <cdr:y>0.93548</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47976" y="4176464"/>
          <a:ext cx="1492984" cy="288032"/>
        </a:xfrm>
        <a:prstGeom xmlns:a="http://schemas.openxmlformats.org/drawingml/2006/main" prst="rect">
          <a:avLst/>
        </a:prstGeom>
      </cdr:spPr>
    </cdr:pic>
  </cdr:relSizeAnchor>
</c:userShapes>
</file>

<file path=ppt/drawings/drawing55.xml><?xml version="1.0" encoding="utf-8"?>
<c:userShapes xmlns:c="http://schemas.openxmlformats.org/drawingml/2006/chart">
  <cdr:relSizeAnchor xmlns:cdr="http://schemas.openxmlformats.org/drawingml/2006/chartDrawing">
    <cdr:from>
      <cdr:x>0.84518</cdr:x>
      <cdr:y>0.95696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552728" y="4583924"/>
          <a:ext cx="1200374" cy="206157"/>
        </a:xfrm>
        <a:prstGeom xmlns:a="http://schemas.openxmlformats.org/drawingml/2006/main" prst="rect">
          <a:avLst/>
        </a:prstGeom>
      </cdr:spPr>
    </cdr:pic>
  </cdr:relSizeAnchor>
</c:userShapes>
</file>

<file path=ppt/drawings/drawing56.xml><?xml version="1.0" encoding="utf-8"?>
<c:userShapes xmlns:c="http://schemas.openxmlformats.org/drawingml/2006/chart">
  <cdr:relSizeAnchor xmlns:cdr="http://schemas.openxmlformats.org/drawingml/2006/chartDrawing">
    <cdr:from>
      <cdr:x>0.84426</cdr:x>
      <cdr:y>0.94776</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416824" y="3617052"/>
          <a:ext cx="1368151" cy="199372"/>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0.7484</cdr:x>
      <cdr:y>0.94029</cdr:y>
    </cdr:from>
    <cdr:to>
      <cdr:x>0.98712</cdr:x>
      <cdr:y>0.99502</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854410" y="3600400"/>
          <a:ext cx="1867360" cy="209581"/>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0.74907</cdr:x>
      <cdr:y>0.94343</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59102" y="3864066"/>
          <a:ext cx="1560723" cy="231684"/>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0.76533</cdr:x>
      <cdr:y>0.94571</cdr:y>
    </cdr:from>
    <cdr:to>
      <cdr:x>0.99196</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70500" y="4035516"/>
          <a:ext cx="1560723" cy="231684"/>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0.75003</cdr:x>
      <cdr:y>0.94022</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44616" y="4671522"/>
          <a:ext cx="1847900" cy="29702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1AE9EB3-8931-49C7-BE2C-A6174C33ACB4}" type="datetimeFigureOut">
              <a:rPr lang="sv-SE" smtClean="0"/>
              <a:t>2015-06-17</a:t>
            </a:fld>
            <a:endParaRPr lang="sv-SE"/>
          </a:p>
        </p:txBody>
      </p:sp>
      <p:sp>
        <p:nvSpPr>
          <p:cNvPr id="5" name="Platshållare för bild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7EE2D9D-F385-4CF0-A100-034B5F23D549}" type="slidenum">
              <a:rPr lang="sv-SE" smtClean="0"/>
              <a:t>‹#›</a:t>
            </a:fld>
            <a:endParaRPr lang="sv-SE"/>
          </a:p>
        </p:txBody>
      </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3324598-625F-4279-8712-6568122A40DD}" type="datetimeFigureOut">
              <a:rPr lang="sv-SE" smtClean="0"/>
              <a:t>2015-06-17</a:t>
            </a:fld>
            <a:endParaRPr lang="sv-SE"/>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B5362E9-56F8-4489-B0BC-0270E33C950D}" type="slidenum">
              <a:rPr lang="sv-SE" smtClean="0"/>
              <a:t>‹#›</a:t>
            </a:fld>
            <a:endParaRPr lang="sv-SE"/>
          </a:p>
        </p:txBody>
      </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B5362E9-56F8-4489-B0BC-0270E33C950D}" type="slidenum">
              <a:rPr lang="sv-SE" smtClean="0"/>
              <a:t>2</a:t>
            </a:fld>
            <a:endParaRPr lang="sv-SE"/>
          </a:p>
        </p:txBody>
      </p:sp>
    </p:spTree>
    <p:extLst>
      <p:ext uri="{BB962C8B-B14F-4D97-AF65-F5344CB8AC3E}">
        <p14:creationId xmlns:p14="http://schemas.microsoft.com/office/powerpoint/2010/main" val="64742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1.8. </a:t>
            </a:r>
          </a:p>
          <a:p>
            <a:r>
              <a:rPr lang="en-US" sz="1200" b="0" i="0" u="none" strike="noStrike" kern="1200" baseline="0" dirty="0" smtClean="0">
                <a:solidFill>
                  <a:schemeClr val="tx1"/>
                </a:solidFill>
                <a:latin typeface="+mn-lt"/>
                <a:ea typeface="+mn-ea"/>
                <a:cs typeface="+mn-cs"/>
              </a:rPr>
              <a:t>Sales of antibiotics commonly used to treat respiratory tract infections in outpatient care (sales on prescriptions), 2000-2014, prescriptions/1 000 inhabitants and year, both sexes, all ages.</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11</a:t>
            </a:fld>
            <a:endParaRPr lang="sv-SE"/>
          </a:p>
        </p:txBody>
      </p:sp>
    </p:spTree>
    <p:extLst>
      <p:ext uri="{BB962C8B-B14F-4D97-AF65-F5344CB8AC3E}">
        <p14:creationId xmlns:p14="http://schemas.microsoft.com/office/powerpoint/2010/main" val="266103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1.9. </a:t>
            </a:r>
          </a:p>
          <a:p>
            <a:r>
              <a:rPr lang="en-US" sz="1200" b="0" i="0" u="none" strike="noStrike" kern="1200" baseline="0" dirty="0" smtClean="0">
                <a:solidFill>
                  <a:schemeClr val="tx1"/>
                </a:solidFill>
                <a:latin typeface="+mn-lt"/>
                <a:ea typeface="+mn-ea"/>
                <a:cs typeface="+mn-cs"/>
              </a:rPr>
              <a:t>Sales of antibiotics commonly used to treat respiratory </a:t>
            </a:r>
            <a:r>
              <a:rPr lang="sv-SE" sz="1200" b="0" i="0" u="none" strike="noStrike" kern="1200" baseline="0" dirty="0" err="1" smtClean="0">
                <a:solidFill>
                  <a:schemeClr val="tx1"/>
                </a:solidFill>
                <a:latin typeface="+mn-lt"/>
                <a:ea typeface="+mn-ea"/>
                <a:cs typeface="+mn-cs"/>
              </a:rPr>
              <a:t>tract</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infections</a:t>
            </a:r>
            <a:r>
              <a:rPr lang="sv-SE" sz="1200" b="0" i="0" u="none" strike="noStrike" kern="1200" baseline="0" dirty="0" smtClean="0">
                <a:solidFill>
                  <a:schemeClr val="tx1"/>
                </a:solidFill>
                <a:latin typeface="+mn-lt"/>
                <a:ea typeface="+mn-ea"/>
                <a:cs typeface="+mn-cs"/>
              </a:rPr>
              <a:t> in </a:t>
            </a:r>
            <a:r>
              <a:rPr lang="sv-SE" sz="1200" b="0" i="0" u="none" strike="noStrike" kern="1200" baseline="0" dirty="0" err="1" smtClean="0">
                <a:solidFill>
                  <a:schemeClr val="tx1"/>
                </a:solidFill>
                <a:latin typeface="+mn-lt"/>
                <a:ea typeface="+mn-ea"/>
                <a:cs typeface="+mn-cs"/>
              </a:rPr>
              <a:t>outpatient</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care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sales</a:t>
            </a:r>
            <a:r>
              <a:rPr lang="sv-SE" sz="1200" b="0" i="0" u="none" strike="noStrike" kern="1200" baseline="0" dirty="0" smtClean="0">
                <a:solidFill>
                  <a:schemeClr val="tx1"/>
                </a:solidFill>
                <a:latin typeface="+mn-lt"/>
                <a:ea typeface="+mn-ea"/>
                <a:cs typeface="+mn-cs"/>
              </a:rPr>
              <a:t> on </a:t>
            </a:r>
            <a:r>
              <a:rPr lang="sv-SE" sz="1200" b="0" i="0" u="none" strike="noStrike" kern="1200" baseline="0" dirty="0" err="1" smtClean="0">
                <a:solidFill>
                  <a:schemeClr val="tx1"/>
                </a:solidFill>
                <a:latin typeface="+mn-lt"/>
                <a:ea typeface="+mn-ea"/>
                <a:cs typeface="+mn-cs"/>
              </a:rPr>
              <a:t>prescriptions</a:t>
            </a:r>
            <a:r>
              <a:rPr lang="sv-SE" sz="1200" b="0" i="0" u="none" strike="noStrike" kern="1200" baseline="0" dirty="0" smtClean="0">
                <a:solidFill>
                  <a:schemeClr val="tx1"/>
                </a:solidFill>
                <a:latin typeface="+mn-lt"/>
                <a:ea typeface="+mn-ea"/>
                <a:cs typeface="+mn-cs"/>
              </a:rPr>
              <a:t>), 2014, </a:t>
            </a:r>
            <a:r>
              <a:rPr lang="sv-SE" sz="1200" b="0" i="0" u="none" strike="noStrike" kern="1200" baseline="0" dirty="0" err="1" smtClean="0">
                <a:solidFill>
                  <a:schemeClr val="tx1"/>
                </a:solidFill>
                <a:latin typeface="+mn-lt"/>
                <a:ea typeface="+mn-ea"/>
                <a:cs typeface="+mn-cs"/>
              </a:rPr>
              <a:t>prescriptions</a:t>
            </a:r>
            <a:r>
              <a:rPr lang="sv-SE"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1 000 inhabitants and year, both sexes, different age groups.</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12</a:t>
            </a:fld>
            <a:endParaRPr lang="sv-SE"/>
          </a:p>
        </p:txBody>
      </p:sp>
    </p:spTree>
    <p:extLst>
      <p:ext uri="{BB962C8B-B14F-4D97-AF65-F5344CB8AC3E}">
        <p14:creationId xmlns:p14="http://schemas.microsoft.com/office/powerpoint/2010/main" val="51085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1.10. </a:t>
            </a:r>
          </a:p>
          <a:p>
            <a:r>
              <a:rPr lang="en-US" sz="1200" b="0" i="0" u="none" strike="noStrike" kern="1200" baseline="0" dirty="0" smtClean="0">
                <a:solidFill>
                  <a:schemeClr val="tx1"/>
                </a:solidFill>
                <a:latin typeface="+mn-lt"/>
                <a:ea typeface="+mn-ea"/>
                <a:cs typeface="+mn-cs"/>
              </a:rPr>
              <a:t>ESAC quality indicator on seasonal variation of the total antibiotic consumption (J01 excl. </a:t>
            </a:r>
            <a:r>
              <a:rPr lang="en-US" sz="1200" b="0" i="0" u="none" strike="noStrike" kern="1200" baseline="0" dirty="0" err="1" smtClean="0">
                <a:solidFill>
                  <a:schemeClr val="tx1"/>
                </a:solidFill>
                <a:latin typeface="+mn-lt"/>
                <a:ea typeface="+mn-ea"/>
                <a:cs typeface="+mn-cs"/>
              </a:rPr>
              <a:t>methenamine</a:t>
            </a:r>
            <a:r>
              <a:rPr lang="en-US" sz="1200" b="0" i="0" u="none" strike="noStrike" kern="1200" baseline="0" dirty="0" smtClean="0">
                <a:solidFill>
                  <a:schemeClr val="tx1"/>
                </a:solidFill>
                <a:latin typeface="+mn-lt"/>
                <a:ea typeface="+mn-ea"/>
                <a:cs typeface="+mn-cs"/>
              </a:rPr>
              <a:t>) of a 12-month period starting in July and ending the following June, expressed as percentage.</a:t>
            </a:r>
          </a:p>
          <a:p>
            <a:r>
              <a:rPr lang="en-US" sz="1200" b="0" i="0" u="none" strike="noStrike" kern="1200" baseline="0" dirty="0" smtClean="0">
                <a:solidFill>
                  <a:schemeClr val="tx1"/>
                </a:solidFill>
                <a:latin typeface="+mn-lt"/>
                <a:ea typeface="+mn-ea"/>
                <a:cs typeface="+mn-cs"/>
              </a:rPr>
              <a:t>Total sales of antibiotic on prescription in Sweden 2000-2014.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13</a:t>
            </a:fld>
            <a:endParaRPr lang="sv-SE"/>
          </a:p>
        </p:txBody>
      </p:sp>
    </p:spTree>
    <p:extLst>
      <p:ext uri="{BB962C8B-B14F-4D97-AF65-F5344CB8AC3E}">
        <p14:creationId xmlns:p14="http://schemas.microsoft.com/office/powerpoint/2010/main" val="409579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1.11. </a:t>
            </a:r>
          </a:p>
          <a:p>
            <a:r>
              <a:rPr lang="en-US" sz="1200" b="0" i="0" u="none" strike="noStrike" kern="1200" baseline="0" dirty="0" smtClean="0">
                <a:solidFill>
                  <a:schemeClr val="tx1"/>
                </a:solidFill>
                <a:latin typeface="+mn-lt"/>
                <a:ea typeface="+mn-ea"/>
                <a:cs typeface="+mn-cs"/>
              </a:rPr>
              <a:t>Sales of antibiotics commonly used to treat lower urinary tract infections in women (sales on prescriptions), 18-79 years, 2000-2014, prescriptions/1 000 women and year.</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14</a:t>
            </a:fld>
            <a:endParaRPr lang="sv-SE"/>
          </a:p>
        </p:txBody>
      </p:sp>
    </p:spTree>
    <p:extLst>
      <p:ext uri="{BB962C8B-B14F-4D97-AF65-F5344CB8AC3E}">
        <p14:creationId xmlns:p14="http://schemas.microsoft.com/office/powerpoint/2010/main" val="37357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1.12. </a:t>
            </a:r>
          </a:p>
          <a:p>
            <a:r>
              <a:rPr lang="en-US" sz="1200" b="0" i="0" u="none" strike="noStrike" kern="1200" baseline="0" dirty="0" smtClean="0">
                <a:solidFill>
                  <a:schemeClr val="tx1"/>
                </a:solidFill>
                <a:latin typeface="+mn-lt"/>
                <a:ea typeface="+mn-ea"/>
                <a:cs typeface="+mn-cs"/>
              </a:rPr>
              <a:t>Sales of antibiotics commonly used to treat UTI in men 65 years and older 2000-2014, measured as prescriptions/1 000 men </a:t>
            </a:r>
            <a:r>
              <a:rPr lang="sv-SE" sz="1200" b="0" i="0" u="none" strike="noStrike" kern="1200" baseline="0" dirty="0" smtClean="0">
                <a:solidFill>
                  <a:schemeClr val="tx1"/>
                </a:solidFill>
                <a:latin typeface="+mn-lt"/>
                <a:ea typeface="+mn-ea"/>
                <a:cs typeface="+mn-cs"/>
              </a:rPr>
              <a:t>and </a:t>
            </a:r>
            <a:r>
              <a:rPr lang="sv-SE" sz="1200" b="0" i="0" u="none" strike="noStrike" kern="1200" baseline="0" dirty="0" err="1" smtClean="0">
                <a:solidFill>
                  <a:schemeClr val="tx1"/>
                </a:solidFill>
                <a:latin typeface="+mn-lt"/>
                <a:ea typeface="+mn-ea"/>
                <a:cs typeface="+mn-cs"/>
              </a:rPr>
              <a:t>year</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15</a:t>
            </a:fld>
            <a:endParaRPr lang="sv-SE"/>
          </a:p>
        </p:txBody>
      </p:sp>
    </p:spTree>
    <p:extLst>
      <p:ext uri="{BB962C8B-B14F-4D97-AF65-F5344CB8AC3E}">
        <p14:creationId xmlns:p14="http://schemas.microsoft.com/office/powerpoint/2010/main" val="88586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1.13. </a:t>
            </a:r>
          </a:p>
          <a:p>
            <a:r>
              <a:rPr lang="en-US" sz="1200" b="0" i="0" u="none" strike="noStrike" kern="1200" baseline="0" dirty="0" smtClean="0">
                <a:solidFill>
                  <a:schemeClr val="tx1"/>
                </a:solidFill>
                <a:latin typeface="+mn-lt"/>
                <a:ea typeface="+mn-ea"/>
                <a:cs typeface="+mn-cs"/>
              </a:rPr>
              <a:t>Sales of antibiotics (J01 excl. </a:t>
            </a:r>
            <a:r>
              <a:rPr lang="en-US" sz="1200" b="0" i="0" u="none" strike="noStrike" kern="1200" baseline="0" dirty="0" err="1" smtClean="0">
                <a:solidFill>
                  <a:schemeClr val="tx1"/>
                </a:solidFill>
                <a:latin typeface="+mn-lt"/>
                <a:ea typeface="+mn-ea"/>
                <a:cs typeface="+mn-cs"/>
              </a:rPr>
              <a:t>methenamine</a:t>
            </a:r>
            <a:r>
              <a:rPr lang="en-US" sz="1200" b="0" i="0" u="none" strike="noStrike" kern="1200" baseline="0" dirty="0" smtClean="0">
                <a:solidFill>
                  <a:schemeClr val="tx1"/>
                </a:solidFill>
                <a:latin typeface="+mn-lt"/>
                <a:ea typeface="+mn-ea"/>
                <a:cs typeface="+mn-cs"/>
              </a:rPr>
              <a:t>) on prescriptions to children 0-6 years, per county and in Sweden, prescriptions/1 000 children and year.</a:t>
            </a:r>
          </a:p>
          <a:p>
            <a:r>
              <a:rPr lang="en-US" sz="1200" b="0" i="0" u="none" strike="noStrike" kern="1200" baseline="0" dirty="0" smtClean="0">
                <a:solidFill>
                  <a:schemeClr val="tx1"/>
                </a:solidFill>
                <a:latin typeface="+mn-lt"/>
                <a:ea typeface="+mn-ea"/>
                <a:cs typeface="+mn-cs"/>
              </a:rPr>
              <a:t>The data are sorted according to the use in 2014. A decrease is seen in 17 out of 21 counties during 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16</a:t>
            </a:fld>
            <a:endParaRPr lang="sv-SE"/>
          </a:p>
        </p:txBody>
      </p:sp>
    </p:spTree>
    <p:extLst>
      <p:ext uri="{BB962C8B-B14F-4D97-AF65-F5344CB8AC3E}">
        <p14:creationId xmlns:p14="http://schemas.microsoft.com/office/powerpoint/2010/main" val="123528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1.14. </a:t>
            </a:r>
          </a:p>
          <a:p>
            <a:r>
              <a:rPr lang="en-US" sz="1200" b="0" i="0" u="none" strike="noStrike" kern="1200" baseline="0" dirty="0" smtClean="0">
                <a:solidFill>
                  <a:schemeClr val="tx1"/>
                </a:solidFill>
                <a:latin typeface="+mn-lt"/>
                <a:ea typeface="+mn-ea"/>
                <a:cs typeface="+mn-cs"/>
              </a:rPr>
              <a:t>Sales of antibiotics in outpatient care to children 0-6 years, 2000-2014, prescriptions/1 000 inhabitants and year, both sexes. The data are sorted according to ATC codes.</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17</a:t>
            </a:fld>
            <a:endParaRPr lang="sv-SE"/>
          </a:p>
        </p:txBody>
      </p:sp>
    </p:spTree>
    <p:extLst>
      <p:ext uri="{BB962C8B-B14F-4D97-AF65-F5344CB8AC3E}">
        <p14:creationId xmlns:p14="http://schemas.microsoft.com/office/powerpoint/2010/main" val="3343688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1.15. </a:t>
            </a:r>
          </a:p>
          <a:p>
            <a:r>
              <a:rPr lang="en-US" sz="1200" b="0" i="0" u="none" strike="noStrike" kern="1200" baseline="0" dirty="0" smtClean="0">
                <a:solidFill>
                  <a:schemeClr val="tx1"/>
                </a:solidFill>
                <a:latin typeface="+mn-lt"/>
                <a:ea typeface="+mn-ea"/>
                <a:cs typeface="+mn-cs"/>
              </a:rPr>
              <a:t>Proportion of children 0-6 years treated with at least one course of antibiotics (J01 excl. </a:t>
            </a:r>
            <a:r>
              <a:rPr lang="en-US" sz="1200" b="0" i="0" u="none" strike="noStrike" kern="1200" baseline="0" dirty="0" err="1" smtClean="0">
                <a:solidFill>
                  <a:schemeClr val="tx1"/>
                </a:solidFill>
                <a:latin typeface="+mn-lt"/>
                <a:ea typeface="+mn-ea"/>
                <a:cs typeface="+mn-cs"/>
              </a:rPr>
              <a:t>methenamine</a:t>
            </a:r>
            <a:r>
              <a:rPr lang="en-US" sz="1200" b="0" i="0" u="none" strike="noStrike" kern="1200" baseline="0" dirty="0" smtClean="0">
                <a:solidFill>
                  <a:schemeClr val="tx1"/>
                </a:solidFill>
                <a:latin typeface="+mn-lt"/>
                <a:ea typeface="+mn-ea"/>
                <a:cs typeface="+mn-cs"/>
              </a:rPr>
              <a:t>) in 2012-2014 (user/1 000 children and year).</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18</a:t>
            </a:fld>
            <a:endParaRPr lang="sv-SE"/>
          </a:p>
        </p:txBody>
      </p:sp>
    </p:spTree>
    <p:extLst>
      <p:ext uri="{BB962C8B-B14F-4D97-AF65-F5344CB8AC3E}">
        <p14:creationId xmlns:p14="http://schemas.microsoft.com/office/powerpoint/2010/main" val="2267769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1.16. </a:t>
            </a:r>
          </a:p>
          <a:p>
            <a:r>
              <a:rPr lang="en-US" sz="1200" b="0" i="0" u="none" strike="noStrike" kern="1200" baseline="0" dirty="0" smtClean="0">
                <a:solidFill>
                  <a:schemeClr val="tx1"/>
                </a:solidFill>
                <a:latin typeface="+mn-lt"/>
                <a:ea typeface="+mn-ea"/>
                <a:cs typeface="+mn-cs"/>
              </a:rPr>
              <a:t>Proportion of people treated with at least one course of antibiotics (J01 excl. </a:t>
            </a:r>
            <a:r>
              <a:rPr lang="en-US" sz="1200" b="0" i="0" u="none" strike="noStrike" kern="1200" baseline="0" dirty="0" err="1" smtClean="0">
                <a:solidFill>
                  <a:schemeClr val="tx1"/>
                </a:solidFill>
                <a:latin typeface="+mn-lt"/>
                <a:ea typeface="+mn-ea"/>
                <a:cs typeface="+mn-cs"/>
              </a:rPr>
              <a:t>methenamine</a:t>
            </a:r>
            <a:r>
              <a:rPr lang="en-US" sz="1200" b="0" i="0" u="none" strike="noStrike" kern="1200" baseline="0" dirty="0" smtClean="0">
                <a:solidFill>
                  <a:schemeClr val="tx1"/>
                </a:solidFill>
                <a:latin typeface="+mn-lt"/>
                <a:ea typeface="+mn-ea"/>
                <a:cs typeface="+mn-cs"/>
              </a:rPr>
              <a:t>) in 2012-2014 (user/1 000 </a:t>
            </a:r>
            <a:r>
              <a:rPr lang="sv-SE" sz="1200" b="0" i="0" u="none" strike="noStrike" kern="1200" baseline="0" dirty="0" err="1" smtClean="0">
                <a:solidFill>
                  <a:schemeClr val="tx1"/>
                </a:solidFill>
                <a:latin typeface="+mn-lt"/>
                <a:ea typeface="+mn-ea"/>
                <a:cs typeface="+mn-cs"/>
              </a:rPr>
              <a:t>inhabitants</a:t>
            </a:r>
            <a:r>
              <a:rPr lang="sv-SE" sz="1200" b="0" i="0" u="none" strike="noStrike" kern="1200" baseline="0" dirty="0" smtClean="0">
                <a:solidFill>
                  <a:schemeClr val="tx1"/>
                </a:solidFill>
                <a:latin typeface="+mn-lt"/>
                <a:ea typeface="+mn-ea"/>
                <a:cs typeface="+mn-cs"/>
              </a:rPr>
              <a:t> and </a:t>
            </a:r>
            <a:r>
              <a:rPr lang="sv-SE" sz="1200" b="0" i="0" u="none" strike="noStrike" kern="1200" baseline="0" dirty="0" err="1" smtClean="0">
                <a:solidFill>
                  <a:schemeClr val="tx1"/>
                </a:solidFill>
                <a:latin typeface="+mn-lt"/>
                <a:ea typeface="+mn-ea"/>
                <a:cs typeface="+mn-cs"/>
              </a:rPr>
              <a:t>year</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19</a:t>
            </a:fld>
            <a:endParaRPr lang="sv-SE"/>
          </a:p>
        </p:txBody>
      </p:sp>
    </p:spTree>
    <p:extLst>
      <p:ext uri="{BB962C8B-B14F-4D97-AF65-F5344CB8AC3E}">
        <p14:creationId xmlns:p14="http://schemas.microsoft.com/office/powerpoint/2010/main" val="2516602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1.17. </a:t>
            </a:r>
          </a:p>
          <a:p>
            <a:r>
              <a:rPr lang="en-US" sz="1200" b="0" i="0" u="none" strike="noStrike" kern="1200" baseline="0" dirty="0" smtClean="0">
                <a:solidFill>
                  <a:schemeClr val="tx1"/>
                </a:solidFill>
                <a:latin typeface="+mn-lt"/>
                <a:ea typeface="+mn-ea"/>
                <a:cs typeface="+mn-cs"/>
              </a:rPr>
              <a:t>Sales of antibiotics in outpatient care 2012-2014, prescriptions/1 000 inhabitants and year. The red line indicates the Swedish long term target of 250 prescriptions/1 000 inhabitants and year.</a:t>
            </a:r>
          </a:p>
          <a:p>
            <a:r>
              <a:rPr lang="en-US" sz="1200" b="0" i="0" u="none" strike="noStrike" kern="1200" baseline="0" dirty="0" smtClean="0">
                <a:solidFill>
                  <a:schemeClr val="tx1"/>
                </a:solidFill>
                <a:latin typeface="+mn-lt"/>
                <a:ea typeface="+mn-ea"/>
                <a:cs typeface="+mn-cs"/>
              </a:rPr>
              <a:t>The data are sorted according to the sales in 2014. </a:t>
            </a:r>
          </a:p>
          <a:p>
            <a:endParaRPr lang="en-US"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20</a:t>
            </a:fld>
            <a:endParaRPr lang="sv-SE"/>
          </a:p>
        </p:txBody>
      </p:sp>
    </p:spTree>
    <p:extLst>
      <p:ext uri="{BB962C8B-B14F-4D97-AF65-F5344CB8AC3E}">
        <p14:creationId xmlns:p14="http://schemas.microsoft.com/office/powerpoint/2010/main" val="378859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1.1.</a:t>
            </a:r>
          </a:p>
          <a:p>
            <a:r>
              <a:rPr lang="en-US" sz="1200" b="0" i="0" u="none" strike="noStrike" kern="1200" baseline="0" dirty="0" smtClean="0">
                <a:solidFill>
                  <a:schemeClr val="tx1"/>
                </a:solidFill>
                <a:latin typeface="+mn-lt"/>
                <a:ea typeface="+mn-ea"/>
                <a:cs typeface="+mn-cs"/>
              </a:rPr>
              <a:t>Consumption of antibiotics in outpatient care (sales on prescriptions) and in hospital care (sales on requisition including hospitals and parts of</a:t>
            </a:r>
          </a:p>
          <a:p>
            <a:r>
              <a:rPr lang="en-US" sz="1200" b="0" i="0" u="none" strike="noStrike" kern="1200" baseline="0" dirty="0" smtClean="0">
                <a:solidFill>
                  <a:schemeClr val="tx1"/>
                </a:solidFill>
                <a:latin typeface="+mn-lt"/>
                <a:ea typeface="+mn-ea"/>
                <a:cs typeface="+mn-cs"/>
              </a:rPr>
              <a:t>nursing homes) in Sweden, 2000-2014, DDD/1 000 inhabitants and day.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a:t>
            </a:fld>
            <a:endParaRPr lang="sv-SE"/>
          </a:p>
        </p:txBody>
      </p:sp>
    </p:spTree>
    <p:extLst>
      <p:ext uri="{BB962C8B-B14F-4D97-AF65-F5344CB8AC3E}">
        <p14:creationId xmlns:p14="http://schemas.microsoft.com/office/powerpoint/2010/main" val="50843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Figure 1.18. </a:t>
            </a:r>
          </a:p>
          <a:p>
            <a:r>
              <a:rPr lang="sv-SE" sz="1200" b="0" i="0" u="none" strike="noStrike" kern="1200" baseline="0" dirty="0" err="1" smtClean="0">
                <a:solidFill>
                  <a:schemeClr val="tx1"/>
                </a:solidFill>
                <a:latin typeface="+mn-lt"/>
                <a:ea typeface="+mn-ea"/>
                <a:cs typeface="+mn-cs"/>
              </a:rPr>
              <a:t>Sales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of</a:t>
            </a:r>
            <a:r>
              <a:rPr lang="sv-SE" sz="1200" b="0" i="0" u="none" strike="noStrike" kern="1200" baseline="0" dirty="0" smtClean="0">
                <a:solidFill>
                  <a:schemeClr val="tx1"/>
                </a:solidFill>
                <a:latin typeface="+mn-lt"/>
                <a:ea typeface="+mn-ea"/>
                <a:cs typeface="+mn-cs"/>
              </a:rPr>
              <a:t> antibiotics </a:t>
            </a:r>
            <a:r>
              <a:rPr lang="sv-SE" sz="1200" b="0" i="0" u="none" strike="noStrike" kern="1200" baseline="0" dirty="0" err="1" smtClean="0">
                <a:solidFill>
                  <a:schemeClr val="tx1"/>
                </a:solidFill>
                <a:latin typeface="+mn-lt"/>
                <a:ea typeface="+mn-ea"/>
                <a:cs typeface="+mn-cs"/>
              </a:rPr>
              <a:t>commonly</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used</a:t>
            </a:r>
            <a:r>
              <a:rPr lang="sv-SE" sz="1200" b="0" i="0" u="none" strike="noStrike" kern="1200" baseline="0" dirty="0" smtClean="0">
                <a:solidFill>
                  <a:schemeClr val="tx1"/>
                </a:solidFill>
                <a:latin typeface="+mn-lt"/>
                <a:ea typeface="+mn-ea"/>
                <a:cs typeface="+mn-cs"/>
              </a:rPr>
              <a:t> to </a:t>
            </a:r>
            <a:r>
              <a:rPr lang="sv-SE" sz="1200" b="0" i="0" u="none" strike="noStrike" kern="1200" baseline="0" dirty="0" err="1" smtClean="0">
                <a:solidFill>
                  <a:schemeClr val="tx1"/>
                </a:solidFill>
                <a:latin typeface="+mn-lt"/>
                <a:ea typeface="+mn-ea"/>
                <a:cs typeface="+mn-cs"/>
              </a:rPr>
              <a:t>treat</a:t>
            </a:r>
            <a:r>
              <a:rPr lang="sv-SE" sz="1200" b="0" i="0" u="none" strike="noStrike" kern="1200" baseline="0" dirty="0" smtClean="0">
                <a:solidFill>
                  <a:schemeClr val="tx1"/>
                </a:solidFill>
                <a:latin typeface="+mn-lt"/>
                <a:ea typeface="+mn-ea"/>
                <a:cs typeface="+mn-cs"/>
              </a:rPr>
              <a:t> RTI (J01AA02*, J01CE02, J01CA04, J01CR02, J01DB-DE and J01FA), UTI (J01CA08, </a:t>
            </a:r>
            <a:r>
              <a:rPr lang="en-US" sz="1200" b="0" i="0" u="none" strike="noStrike" kern="1200" baseline="0" dirty="0" smtClean="0">
                <a:solidFill>
                  <a:schemeClr val="tx1"/>
                </a:solidFill>
                <a:latin typeface="+mn-lt"/>
                <a:ea typeface="+mn-ea"/>
                <a:cs typeface="+mn-cs"/>
              </a:rPr>
              <a:t>J01EA01, J01MA02, J01MA06 and J01XE01), SSTI (J01FF01 and J01CF05) and other antibiotics in outpatient care 2014, per county, prescriptions/1 000 inhabitants. The data are sorted according to the county with the highest sales of antibiotics commonly used to treat RTI.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*Excluding packages containing more than 50 tablets.</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21</a:t>
            </a:fld>
            <a:endParaRPr lang="sv-SE"/>
          </a:p>
        </p:txBody>
      </p:sp>
    </p:spTree>
    <p:extLst>
      <p:ext uri="{BB962C8B-B14F-4D97-AF65-F5344CB8AC3E}">
        <p14:creationId xmlns:p14="http://schemas.microsoft.com/office/powerpoint/2010/main" val="2341657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1.19. </a:t>
            </a:r>
          </a:p>
          <a:p>
            <a:r>
              <a:rPr lang="en-US" sz="1200" b="0" i="0" u="none" strike="noStrike" kern="1200" baseline="0" dirty="0" smtClean="0">
                <a:solidFill>
                  <a:schemeClr val="tx1"/>
                </a:solidFill>
                <a:latin typeface="+mn-lt"/>
                <a:ea typeface="+mn-ea"/>
                <a:cs typeface="+mn-cs"/>
              </a:rPr>
              <a:t>Proportion penicillin V of antibiotics commonly used to treat respiratory tract infections in children 0-6 years, per county, 2013-2014.</a:t>
            </a:r>
          </a:p>
          <a:p>
            <a:r>
              <a:rPr lang="en-US" sz="1200" b="0" i="0" u="none" strike="noStrike" kern="1200" baseline="0" dirty="0" smtClean="0">
                <a:solidFill>
                  <a:schemeClr val="tx1"/>
                </a:solidFill>
                <a:latin typeface="+mn-lt"/>
                <a:ea typeface="+mn-ea"/>
                <a:cs typeface="+mn-cs"/>
              </a:rPr>
              <a:t>The red line indicates </a:t>
            </a:r>
            <a:r>
              <a:rPr lang="en-US" sz="1200" b="0" i="0" u="none" strike="noStrike" kern="1200" baseline="0" dirty="0" err="1" smtClean="0">
                <a:solidFill>
                  <a:schemeClr val="tx1"/>
                </a:solidFill>
                <a:latin typeface="+mn-lt"/>
                <a:ea typeface="+mn-ea"/>
                <a:cs typeface="+mn-cs"/>
              </a:rPr>
              <a:t>Strama´s</a:t>
            </a:r>
            <a:r>
              <a:rPr lang="en-US" sz="1200" b="0" i="0" u="none" strike="noStrike" kern="1200" baseline="0" dirty="0" smtClean="0">
                <a:solidFill>
                  <a:schemeClr val="tx1"/>
                </a:solidFill>
                <a:latin typeface="+mn-lt"/>
                <a:ea typeface="+mn-ea"/>
                <a:cs typeface="+mn-cs"/>
              </a:rPr>
              <a:t> goal at minimum 80% penicillin V.</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22</a:t>
            </a:fld>
            <a:endParaRPr lang="sv-SE"/>
          </a:p>
        </p:txBody>
      </p:sp>
    </p:spTree>
    <p:extLst>
      <p:ext uri="{BB962C8B-B14F-4D97-AF65-F5344CB8AC3E}">
        <p14:creationId xmlns:p14="http://schemas.microsoft.com/office/powerpoint/2010/main" val="3647713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1.20. </a:t>
            </a:r>
          </a:p>
          <a:p>
            <a:r>
              <a:rPr lang="en-US" sz="1200" b="0" i="0" u="none" strike="noStrike" kern="1200" baseline="0" dirty="0" smtClean="0">
                <a:solidFill>
                  <a:schemeClr val="tx1"/>
                </a:solidFill>
                <a:latin typeface="+mn-lt"/>
                <a:ea typeface="+mn-ea"/>
                <a:cs typeface="+mn-cs"/>
              </a:rPr>
              <a:t>Proportion of </a:t>
            </a:r>
            <a:r>
              <a:rPr lang="en-US" sz="1200" b="0" i="0" u="none" strike="noStrike" kern="1200" baseline="0" dirty="0" err="1" smtClean="0">
                <a:solidFill>
                  <a:schemeClr val="tx1"/>
                </a:solidFill>
                <a:latin typeface="+mn-lt"/>
                <a:ea typeface="+mn-ea"/>
                <a:cs typeface="+mn-cs"/>
              </a:rPr>
              <a:t>fluoroquinolones</a:t>
            </a:r>
            <a:r>
              <a:rPr lang="en-US" sz="1200" b="0" i="0" u="none" strike="noStrike" kern="1200" baseline="0" dirty="0" smtClean="0">
                <a:solidFill>
                  <a:schemeClr val="tx1"/>
                </a:solidFill>
                <a:latin typeface="+mn-lt"/>
                <a:ea typeface="+mn-ea"/>
                <a:cs typeface="+mn-cs"/>
              </a:rPr>
              <a:t> of antibiotics commonly used to treat urinary tract infections in women 18-79 years, per county, 2013-2014. </a:t>
            </a:r>
          </a:p>
          <a:p>
            <a:r>
              <a:rPr lang="en-US" sz="1200" b="0" i="0" u="none" strike="noStrike" kern="1200" baseline="0" dirty="0" smtClean="0">
                <a:solidFill>
                  <a:schemeClr val="tx1"/>
                </a:solidFill>
                <a:latin typeface="+mn-lt"/>
                <a:ea typeface="+mn-ea"/>
                <a:cs typeface="+mn-cs"/>
              </a:rPr>
              <a:t>The red line indicates </a:t>
            </a:r>
            <a:r>
              <a:rPr lang="en-US" sz="1200" b="0" i="0" u="none" strike="noStrike" kern="1200" baseline="0" dirty="0" err="1" smtClean="0">
                <a:solidFill>
                  <a:schemeClr val="tx1"/>
                </a:solidFill>
                <a:latin typeface="+mn-lt"/>
                <a:ea typeface="+mn-ea"/>
                <a:cs typeface="+mn-cs"/>
              </a:rPr>
              <a:t>Strama´s</a:t>
            </a:r>
            <a:r>
              <a:rPr lang="en-US" sz="1200" b="0" i="0" u="none" strike="noStrike" kern="1200" baseline="0" dirty="0" smtClean="0">
                <a:solidFill>
                  <a:schemeClr val="tx1"/>
                </a:solidFill>
                <a:latin typeface="+mn-lt"/>
                <a:ea typeface="+mn-ea"/>
                <a:cs typeface="+mn-cs"/>
              </a:rPr>
              <a:t> goal of maximum </a:t>
            </a:r>
            <a:r>
              <a:rPr lang="sv-SE" sz="1200" b="0" i="0" u="none" strike="noStrike" kern="1200" baseline="0" dirty="0" smtClean="0">
                <a:solidFill>
                  <a:schemeClr val="tx1"/>
                </a:solidFill>
                <a:latin typeface="+mn-lt"/>
                <a:ea typeface="+mn-ea"/>
                <a:cs typeface="+mn-cs"/>
              </a:rPr>
              <a:t>10% </a:t>
            </a:r>
            <a:r>
              <a:rPr lang="sv-SE" sz="1200" b="0" i="0" u="none" strike="noStrike" kern="1200" baseline="0" dirty="0" err="1" smtClean="0">
                <a:solidFill>
                  <a:schemeClr val="tx1"/>
                </a:solidFill>
                <a:latin typeface="+mn-lt"/>
                <a:ea typeface="+mn-ea"/>
                <a:cs typeface="+mn-cs"/>
              </a:rPr>
              <a:t>fluoroquinolones</a:t>
            </a:r>
            <a:r>
              <a:rPr lang="sv-SE" sz="1200" b="0" i="0" u="none" strike="noStrike" kern="1200" baseline="0" dirty="0" smtClean="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8B5362E9-56F8-4489-B0BC-0270E33C950D}" type="slidenum">
              <a:rPr lang="sv-SE" smtClean="0"/>
              <a:t>23</a:t>
            </a:fld>
            <a:endParaRPr lang="sv-SE"/>
          </a:p>
        </p:txBody>
      </p:sp>
    </p:spTree>
    <p:extLst>
      <p:ext uri="{BB962C8B-B14F-4D97-AF65-F5344CB8AC3E}">
        <p14:creationId xmlns:p14="http://schemas.microsoft.com/office/powerpoint/2010/main" val="3150066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1.21. </a:t>
            </a:r>
          </a:p>
          <a:p>
            <a:r>
              <a:rPr lang="en-US" sz="1200" b="0" i="0" u="none" strike="noStrike" kern="1200" baseline="0" dirty="0" smtClean="0">
                <a:solidFill>
                  <a:schemeClr val="tx1"/>
                </a:solidFill>
                <a:latin typeface="+mn-lt"/>
                <a:ea typeface="+mn-ea"/>
                <a:cs typeface="+mn-cs"/>
              </a:rPr>
              <a:t>Sales of antibiotics prescribed by dentists in outpatient </a:t>
            </a:r>
            <a:r>
              <a:rPr lang="sv-SE" sz="1200" b="0" i="0" u="none" strike="noStrike" kern="1200" baseline="0" dirty="0" err="1" smtClean="0">
                <a:solidFill>
                  <a:schemeClr val="tx1"/>
                </a:solidFill>
                <a:latin typeface="+mn-lt"/>
                <a:ea typeface="+mn-ea"/>
                <a:cs typeface="+mn-cs"/>
              </a:rPr>
              <a:t>care</a:t>
            </a:r>
            <a:r>
              <a:rPr lang="sv-SE" sz="1200" b="0" i="0" u="none" strike="noStrike" kern="1200" baseline="0" dirty="0" smtClean="0">
                <a:solidFill>
                  <a:schemeClr val="tx1"/>
                </a:solidFill>
                <a:latin typeface="+mn-lt"/>
                <a:ea typeface="+mn-ea"/>
                <a:cs typeface="+mn-cs"/>
              </a:rPr>
              <a:t>, 2009-2014. </a:t>
            </a:r>
          </a:p>
          <a:p>
            <a:endParaRPr lang="sv-SE" sz="1200" b="0" i="0" u="none" strike="noStrike" kern="1200" baseline="0" dirty="0" smtClean="0">
              <a:solidFill>
                <a:schemeClr val="tx1"/>
              </a:solidFill>
              <a:latin typeface="+mn-lt"/>
              <a:ea typeface="+mn-ea"/>
              <a:cs typeface="+mn-cs"/>
            </a:endParaRPr>
          </a:p>
          <a:p>
            <a:endParaRPr lang="sv-SE" b="1"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24</a:t>
            </a:fld>
            <a:endParaRPr lang="sv-SE"/>
          </a:p>
        </p:txBody>
      </p:sp>
    </p:spTree>
    <p:extLst>
      <p:ext uri="{BB962C8B-B14F-4D97-AF65-F5344CB8AC3E}">
        <p14:creationId xmlns:p14="http://schemas.microsoft.com/office/powerpoint/2010/main" val="134595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1.22. </a:t>
            </a:r>
          </a:p>
          <a:p>
            <a:r>
              <a:rPr lang="en-US" sz="1200" b="0" i="0" u="none" strike="noStrike" kern="1200" baseline="0" dirty="0" smtClean="0">
                <a:solidFill>
                  <a:schemeClr val="tx1"/>
                </a:solidFill>
                <a:latin typeface="+mn-lt"/>
                <a:ea typeface="+mn-ea"/>
                <a:cs typeface="+mn-cs"/>
              </a:rPr>
              <a:t>Sales of antibiotics prescribed by dentists in outpatient care per county, 2009-2014, Antibiotics for systemic use (J01) and metronidazole </a:t>
            </a:r>
            <a:r>
              <a:rPr lang="sv-SE" sz="1200" b="0" i="0" u="none" strike="noStrike" kern="1200" baseline="0" dirty="0" smtClean="0">
                <a:solidFill>
                  <a:schemeClr val="tx1"/>
                </a:solidFill>
                <a:latin typeface="+mn-lt"/>
                <a:ea typeface="+mn-ea"/>
                <a:cs typeface="+mn-cs"/>
              </a:rPr>
              <a:t>(P01AB01).</a:t>
            </a:r>
          </a:p>
          <a:p>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25</a:t>
            </a:fld>
            <a:endParaRPr lang="sv-SE"/>
          </a:p>
        </p:txBody>
      </p:sp>
    </p:spTree>
    <p:extLst>
      <p:ext uri="{BB962C8B-B14F-4D97-AF65-F5344CB8AC3E}">
        <p14:creationId xmlns:p14="http://schemas.microsoft.com/office/powerpoint/2010/main" val="1345476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A, In Focus National campaign for improved patient safety</a:t>
            </a:r>
          </a:p>
          <a:p>
            <a:r>
              <a:rPr lang="en-US" sz="1200" b="0" i="0" u="none" strike="noStrike" kern="1200" baseline="0" dirty="0" smtClean="0">
                <a:solidFill>
                  <a:schemeClr val="tx1"/>
                </a:solidFill>
                <a:latin typeface="+mn-lt"/>
                <a:ea typeface="+mn-ea"/>
                <a:cs typeface="+mn-cs"/>
              </a:rPr>
              <a:t>The sales of antibiotics in all Swedish counties, comparing the Patient safety initiative’s first measurement period (1 October 2010-30 Sep 2011) with the last measurement period (1 October 2013-30 September 2014).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26</a:t>
            </a:fld>
            <a:endParaRPr lang="sv-SE"/>
          </a:p>
        </p:txBody>
      </p:sp>
    </p:spTree>
    <p:extLst>
      <p:ext uri="{BB962C8B-B14F-4D97-AF65-F5344CB8AC3E}">
        <p14:creationId xmlns:p14="http://schemas.microsoft.com/office/powerpoint/2010/main" val="2453599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B, </a:t>
            </a:r>
            <a:r>
              <a:rPr lang="sv-SE" sz="1200" b="1" dirty="0" smtClean="0">
                <a:latin typeface="Calibri" panose="020F0502020204030204" pitchFamily="34" charset="0"/>
              </a:rPr>
              <a:t>In focus National </a:t>
            </a:r>
            <a:r>
              <a:rPr lang="sv-SE" sz="1200" b="1" dirty="0" err="1" smtClean="0">
                <a:latin typeface="Calibri" panose="020F0502020204030204" pitchFamily="34" charset="0"/>
              </a:rPr>
              <a:t>campaign</a:t>
            </a:r>
            <a:r>
              <a:rPr lang="sv-SE" sz="1200" b="1" dirty="0" smtClean="0">
                <a:latin typeface="Calibri" panose="020F0502020204030204" pitchFamily="34" charset="0"/>
              </a:rPr>
              <a:t> for </a:t>
            </a:r>
            <a:r>
              <a:rPr lang="sv-SE" sz="1200" b="1" dirty="0" err="1" smtClean="0">
                <a:latin typeface="Calibri" panose="020F0502020204030204" pitchFamily="34" charset="0"/>
              </a:rPr>
              <a:t>improved</a:t>
            </a:r>
            <a:r>
              <a:rPr lang="sv-SE" sz="1200" b="1" dirty="0" smtClean="0">
                <a:latin typeface="Calibri" panose="020F0502020204030204" pitchFamily="34" charset="0"/>
              </a:rPr>
              <a:t> national </a:t>
            </a:r>
            <a:r>
              <a:rPr lang="sv-SE" sz="1200" b="1" dirty="0" err="1" smtClean="0">
                <a:latin typeface="Calibri" panose="020F0502020204030204" pitchFamily="34" charset="0"/>
              </a:rPr>
              <a:t>safety</a:t>
            </a:r>
            <a:r>
              <a:rPr lang="en-US" sz="1200" b="1"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Sales statistics at the national level of the 15 most commonly prescribed preparations (which accounted for 98 percent of all antibiotic prescriptions).</a:t>
            </a:r>
          </a:p>
          <a:p>
            <a:r>
              <a:rPr lang="en-US" sz="1200" b="0" i="0" u="none" strike="noStrike" kern="1200" baseline="0" dirty="0" smtClean="0">
                <a:solidFill>
                  <a:schemeClr val="tx1"/>
                </a:solidFill>
                <a:latin typeface="+mn-lt"/>
                <a:ea typeface="+mn-ea"/>
                <a:cs typeface="+mn-cs"/>
              </a:rPr>
              <a:t>Comparing the Patient safety initiative’s first measurement period (1 October 2010-30 Sep 2011) with the last measurement </a:t>
            </a:r>
            <a:r>
              <a:rPr lang="sv-SE" sz="1200" b="0" i="0" u="none" strike="noStrike" kern="1200" baseline="0" dirty="0" smtClean="0">
                <a:solidFill>
                  <a:schemeClr val="tx1"/>
                </a:solidFill>
                <a:latin typeface="+mn-lt"/>
                <a:ea typeface="+mn-ea"/>
                <a:cs typeface="+mn-cs"/>
              </a:rPr>
              <a:t>period (1 </a:t>
            </a:r>
            <a:r>
              <a:rPr lang="sv-SE" sz="1200" b="0" i="0" u="none" strike="noStrike" kern="1200" baseline="0" dirty="0" err="1" smtClean="0">
                <a:solidFill>
                  <a:schemeClr val="tx1"/>
                </a:solidFill>
                <a:latin typeface="+mn-lt"/>
                <a:ea typeface="+mn-ea"/>
                <a:cs typeface="+mn-cs"/>
              </a:rPr>
              <a:t>October</a:t>
            </a:r>
            <a:r>
              <a:rPr lang="sv-SE" sz="1200" b="0" i="0" u="none" strike="noStrike" kern="1200" baseline="0" dirty="0" smtClean="0">
                <a:solidFill>
                  <a:schemeClr val="tx1"/>
                </a:solidFill>
                <a:latin typeface="+mn-lt"/>
                <a:ea typeface="+mn-ea"/>
                <a:cs typeface="+mn-cs"/>
              </a:rPr>
              <a:t> 2013-30 September 2014). </a:t>
            </a:r>
          </a:p>
        </p:txBody>
      </p:sp>
      <p:sp>
        <p:nvSpPr>
          <p:cNvPr id="4" name="Platshållare för bildnummer 3"/>
          <p:cNvSpPr>
            <a:spLocks noGrp="1"/>
          </p:cNvSpPr>
          <p:nvPr>
            <p:ph type="sldNum" sz="quarter" idx="10"/>
          </p:nvPr>
        </p:nvSpPr>
        <p:spPr/>
        <p:txBody>
          <a:bodyPr/>
          <a:lstStyle/>
          <a:p>
            <a:fld id="{8B5362E9-56F8-4489-B0BC-0270E33C950D}" type="slidenum">
              <a:rPr lang="sv-SE" smtClean="0"/>
              <a:t>27</a:t>
            </a:fld>
            <a:endParaRPr lang="sv-SE"/>
          </a:p>
        </p:txBody>
      </p:sp>
    </p:spTree>
    <p:extLst>
      <p:ext uri="{BB962C8B-B14F-4D97-AF65-F5344CB8AC3E}">
        <p14:creationId xmlns:p14="http://schemas.microsoft.com/office/powerpoint/2010/main" val="453662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A. </a:t>
            </a:r>
          </a:p>
          <a:p>
            <a:r>
              <a:rPr lang="en-US" sz="1200" b="0" i="0" u="none" strike="noStrike" kern="1200" baseline="0" dirty="0" smtClean="0">
                <a:solidFill>
                  <a:schemeClr val="tx1"/>
                </a:solidFill>
                <a:latin typeface="+mn-lt"/>
                <a:ea typeface="+mn-ea"/>
                <a:cs typeface="+mn-cs"/>
              </a:rPr>
              <a:t>Sales statistics of antibiotic prescriptions during the patient Safety Initiatives first comparative period (1 Oct 2009-30 Sep 2010) and</a:t>
            </a:r>
          </a:p>
          <a:p>
            <a:r>
              <a:rPr lang="en-US" sz="1200" b="0" i="0" u="none" strike="noStrike" kern="1200" baseline="0" dirty="0" smtClean="0">
                <a:solidFill>
                  <a:schemeClr val="tx1"/>
                </a:solidFill>
                <a:latin typeface="+mn-lt"/>
                <a:ea typeface="+mn-ea"/>
                <a:cs typeface="+mn-cs"/>
              </a:rPr>
              <a:t>the four annual measurement periods October 2010 to September 2014 in the Nordic countries Sweden, Norway, Finland and Denmark.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28</a:t>
            </a:fld>
            <a:endParaRPr lang="sv-SE"/>
          </a:p>
        </p:txBody>
      </p:sp>
    </p:spTree>
    <p:extLst>
      <p:ext uri="{BB962C8B-B14F-4D97-AF65-F5344CB8AC3E}">
        <p14:creationId xmlns:p14="http://schemas.microsoft.com/office/powerpoint/2010/main" val="2998611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1.23. </a:t>
            </a:r>
            <a:r>
              <a:rPr lang="en-US" sz="1200" b="0" i="0" u="none" strike="noStrike" kern="1200" baseline="0" dirty="0" smtClean="0">
                <a:solidFill>
                  <a:schemeClr val="tx1"/>
                </a:solidFill>
                <a:latin typeface="+mn-lt"/>
                <a:ea typeface="+mn-ea"/>
                <a:cs typeface="+mn-cs"/>
              </a:rPr>
              <a:t>Antibiotic groups often used within hospital care 2000-2014, DDD/100 patient-days in Swedish acute care hospitals.</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29</a:t>
            </a:fld>
            <a:endParaRPr lang="sv-SE"/>
          </a:p>
        </p:txBody>
      </p:sp>
    </p:spTree>
    <p:extLst>
      <p:ext uri="{BB962C8B-B14F-4D97-AF65-F5344CB8AC3E}">
        <p14:creationId xmlns:p14="http://schemas.microsoft.com/office/powerpoint/2010/main" val="2847957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1.3. </a:t>
            </a:r>
            <a:r>
              <a:rPr lang="en-US" sz="1200" b="0" i="0" u="none" strike="noStrike" kern="1200" baseline="0" dirty="0" smtClean="0">
                <a:solidFill>
                  <a:schemeClr val="tx1"/>
                </a:solidFill>
                <a:latin typeface="+mn-lt"/>
                <a:ea typeface="+mn-ea"/>
                <a:cs typeface="+mn-cs"/>
              </a:rPr>
              <a:t>DDD/100 patient-days in somatic medical care in Swedish acute care hospitals 2010-2014.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30</a:t>
            </a:fld>
            <a:endParaRPr lang="sv-SE"/>
          </a:p>
        </p:txBody>
      </p:sp>
    </p:spTree>
    <p:extLst>
      <p:ext uri="{BB962C8B-B14F-4D97-AF65-F5344CB8AC3E}">
        <p14:creationId xmlns:p14="http://schemas.microsoft.com/office/powerpoint/2010/main" val="283114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 </a:t>
            </a:r>
          </a:p>
          <a:p>
            <a:r>
              <a:rPr lang="en-US" sz="1200" b="0" i="0" u="none" strike="noStrike" kern="1200" baseline="0" dirty="0" smtClean="0">
                <a:solidFill>
                  <a:schemeClr val="tx1"/>
                </a:solidFill>
                <a:latin typeface="+mn-lt"/>
                <a:ea typeface="+mn-ea"/>
                <a:cs typeface="+mn-cs"/>
              </a:rPr>
              <a:t>Consumption of antibiotics (J01 excl. </a:t>
            </a:r>
            <a:r>
              <a:rPr lang="en-US" sz="1200" b="0" i="0" u="none" strike="noStrike" kern="1200" baseline="0" dirty="0" err="1" smtClean="0">
                <a:solidFill>
                  <a:schemeClr val="tx1"/>
                </a:solidFill>
                <a:latin typeface="+mn-lt"/>
                <a:ea typeface="+mn-ea"/>
                <a:cs typeface="+mn-cs"/>
              </a:rPr>
              <a:t>methenamine</a:t>
            </a:r>
            <a:r>
              <a:rPr lang="en-US" sz="1200" b="0" i="0" u="none" strike="noStrike" kern="1200" baseline="0" dirty="0" smtClean="0">
                <a:solidFill>
                  <a:schemeClr val="tx1"/>
                </a:solidFill>
                <a:latin typeface="+mn-lt"/>
                <a:ea typeface="+mn-ea"/>
                <a:cs typeface="+mn-cs"/>
              </a:rPr>
              <a:t>) in outpatient care (sales on prescriptions) and in hospital care </a:t>
            </a:r>
          </a:p>
          <a:p>
            <a:r>
              <a:rPr lang="en-US" sz="1200" b="0" i="0" u="none" strike="noStrike" kern="1200" baseline="0" dirty="0" smtClean="0">
                <a:solidFill>
                  <a:schemeClr val="tx1"/>
                </a:solidFill>
                <a:latin typeface="+mn-lt"/>
                <a:ea typeface="+mn-ea"/>
                <a:cs typeface="+mn-cs"/>
              </a:rPr>
              <a:t>(sales on requisition including hospitals and parts of nursing homes) per county, 2014, DDD/1 000 inhabitants and day.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a:t>
            </a:fld>
            <a:endParaRPr lang="sv-SE"/>
          </a:p>
        </p:txBody>
      </p:sp>
    </p:spTree>
    <p:extLst>
      <p:ext uri="{BB962C8B-B14F-4D97-AF65-F5344CB8AC3E}">
        <p14:creationId xmlns:p14="http://schemas.microsoft.com/office/powerpoint/2010/main" val="3560555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1.4. </a:t>
            </a:r>
            <a:r>
              <a:rPr lang="en-US" sz="1200" b="0" i="0" u="none" strike="noStrike" kern="1200" baseline="0" dirty="0" smtClean="0">
                <a:solidFill>
                  <a:schemeClr val="tx1"/>
                </a:solidFill>
                <a:latin typeface="+mn-lt"/>
                <a:ea typeface="+mn-ea"/>
                <a:cs typeface="+mn-cs"/>
              </a:rPr>
              <a:t>DDD/100 admissions in somatic medical care in Swedish acute care hospitals 2010-2014.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31</a:t>
            </a:fld>
            <a:endParaRPr lang="sv-SE"/>
          </a:p>
        </p:txBody>
      </p:sp>
    </p:spTree>
    <p:extLst>
      <p:ext uri="{BB962C8B-B14F-4D97-AF65-F5344CB8AC3E}">
        <p14:creationId xmlns:p14="http://schemas.microsoft.com/office/powerpoint/2010/main" val="1233612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1.24. </a:t>
            </a:r>
          </a:p>
          <a:p>
            <a:r>
              <a:rPr lang="en-US" sz="1200" b="0" i="0" u="none" strike="noStrike" kern="1200" baseline="0" dirty="0" smtClean="0">
                <a:solidFill>
                  <a:schemeClr val="tx1"/>
                </a:solidFill>
                <a:latin typeface="+mn-lt"/>
                <a:ea typeface="+mn-ea"/>
                <a:cs typeface="+mn-cs"/>
              </a:rPr>
              <a:t>Percentage of narrow spectrum </a:t>
            </a:r>
            <a:r>
              <a:rPr lang="en-US" sz="1200" b="0" i="0" u="none" strike="noStrike" kern="1200" baseline="0" dirty="0" err="1" smtClean="0">
                <a:solidFill>
                  <a:schemeClr val="tx1"/>
                </a:solidFill>
                <a:latin typeface="+mn-lt"/>
                <a:ea typeface="+mn-ea"/>
                <a:cs typeface="+mn-cs"/>
              </a:rPr>
              <a:t>penicillins</a:t>
            </a:r>
            <a:r>
              <a:rPr lang="en-US" sz="1200" b="0" i="0" u="none" strike="noStrike" kern="1200" baseline="0" dirty="0" smtClean="0">
                <a:solidFill>
                  <a:schemeClr val="tx1"/>
                </a:solidFill>
                <a:latin typeface="+mn-lt"/>
                <a:ea typeface="+mn-ea"/>
                <a:cs typeface="+mn-cs"/>
              </a:rPr>
              <a:t> (penicillin V and G, J01CE) of all antibiotics in Swedish acute care hospitals 2014, </a:t>
            </a:r>
            <a:r>
              <a:rPr lang="sv-SE" sz="1200" b="0" i="0" u="none" strike="noStrike" kern="1200" baseline="0" dirty="0" smtClean="0">
                <a:solidFill>
                  <a:schemeClr val="tx1"/>
                </a:solidFill>
                <a:latin typeface="+mn-lt"/>
                <a:ea typeface="+mn-ea"/>
                <a:cs typeface="+mn-cs"/>
              </a:rPr>
              <a:t>per </a:t>
            </a:r>
            <a:r>
              <a:rPr lang="sv-SE" sz="1200" b="0" i="0" u="none" strike="noStrike" kern="1200" baseline="0" dirty="0" err="1" smtClean="0">
                <a:solidFill>
                  <a:schemeClr val="tx1"/>
                </a:solidFill>
                <a:latin typeface="+mn-lt"/>
                <a:ea typeface="+mn-ea"/>
                <a:cs typeface="+mn-cs"/>
              </a:rPr>
              <a:t>county</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32</a:t>
            </a:fld>
            <a:endParaRPr lang="sv-SE"/>
          </a:p>
        </p:txBody>
      </p:sp>
    </p:spTree>
    <p:extLst>
      <p:ext uri="{BB962C8B-B14F-4D97-AF65-F5344CB8AC3E}">
        <p14:creationId xmlns:p14="http://schemas.microsoft.com/office/powerpoint/2010/main" val="1688436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Table 1.5. </a:t>
            </a:r>
          </a:p>
          <a:p>
            <a:r>
              <a:rPr lang="sv-SE" sz="1200" b="0" i="0" u="none" strike="noStrike" kern="1200" baseline="0" dirty="0" err="1" smtClean="0">
                <a:solidFill>
                  <a:schemeClr val="tx1"/>
                </a:solidFill>
                <a:latin typeface="+mn-lt"/>
                <a:ea typeface="+mn-ea"/>
                <a:cs typeface="+mn-cs"/>
              </a:rPr>
              <a:t>Percentage</a:t>
            </a:r>
            <a:r>
              <a:rPr lang="sv-SE" sz="1200" b="0" i="0" u="none" strike="noStrike" kern="1200" baseline="0" dirty="0" smtClean="0">
                <a:solidFill>
                  <a:schemeClr val="tx1"/>
                </a:solidFill>
                <a:latin typeface="+mn-lt"/>
                <a:ea typeface="+mn-ea"/>
                <a:cs typeface="+mn-cs"/>
              </a:rPr>
              <a:t> DDD </a:t>
            </a:r>
            <a:r>
              <a:rPr lang="sv-SE" sz="1200" b="0" i="0" u="none" strike="noStrike" kern="1200" baseline="0" dirty="0" err="1" smtClean="0">
                <a:solidFill>
                  <a:schemeClr val="tx1"/>
                </a:solidFill>
                <a:latin typeface="+mn-lt"/>
                <a:ea typeface="+mn-ea"/>
                <a:cs typeface="+mn-cs"/>
              </a:rPr>
              <a:t>of</a:t>
            </a:r>
            <a:r>
              <a:rPr lang="sv-SE" sz="1200" b="0" i="0" u="none" strike="noStrike" kern="1200" baseline="0" dirty="0" smtClean="0">
                <a:solidFill>
                  <a:schemeClr val="tx1"/>
                </a:solidFill>
                <a:latin typeface="+mn-lt"/>
                <a:ea typeface="+mn-ea"/>
                <a:cs typeface="+mn-cs"/>
              </a:rPr>
              <a:t> broad </a:t>
            </a:r>
            <a:r>
              <a:rPr lang="sv-SE" sz="1200" b="0" i="0" u="none" strike="noStrike" kern="1200" baseline="0" dirty="0" err="1" smtClean="0">
                <a:solidFill>
                  <a:schemeClr val="tx1"/>
                </a:solidFill>
                <a:latin typeface="+mn-lt"/>
                <a:ea typeface="+mn-ea"/>
                <a:cs typeface="+mn-cs"/>
              </a:rPr>
              <a:t>spectrum</a:t>
            </a:r>
            <a:r>
              <a:rPr lang="sv-SE" sz="1200" b="0" i="0" u="none" strike="noStrike" kern="1200" baseline="0" dirty="0" smtClean="0">
                <a:solidFill>
                  <a:schemeClr val="tx1"/>
                </a:solidFill>
                <a:latin typeface="+mn-lt"/>
                <a:ea typeface="+mn-ea"/>
                <a:cs typeface="+mn-cs"/>
              </a:rPr>
              <a:t> antibiotics (</a:t>
            </a:r>
            <a:r>
              <a:rPr lang="sv-SE" sz="1200" b="0" i="0" u="none" strike="noStrike" kern="1200" baseline="0" dirty="0" err="1" smtClean="0">
                <a:solidFill>
                  <a:schemeClr val="tx1"/>
                </a:solidFill>
                <a:latin typeface="+mn-lt"/>
                <a:ea typeface="+mn-ea"/>
                <a:cs typeface="+mn-cs"/>
              </a:rPr>
              <a:t>piperacillin</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with</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tazobactam</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carbapenems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fluroquinolones</a:t>
            </a:r>
            <a:r>
              <a:rPr lang="sv-SE" sz="1200" b="0" i="0" u="none" strike="noStrike" kern="1200" baseline="0" dirty="0" smtClean="0">
                <a:solidFill>
                  <a:schemeClr val="tx1"/>
                </a:solidFill>
                <a:latin typeface="+mn-lt"/>
                <a:ea typeface="+mn-ea"/>
                <a:cs typeface="+mn-cs"/>
              </a:rPr>
              <a:t> and </a:t>
            </a:r>
            <a:r>
              <a:rPr lang="sv-SE" sz="1200" b="0" i="0" u="none" strike="noStrike" kern="1200" baseline="0" dirty="0" err="1" smtClean="0">
                <a:solidFill>
                  <a:schemeClr val="tx1"/>
                </a:solidFill>
                <a:latin typeface="+mn-lt"/>
                <a:ea typeface="+mn-ea"/>
                <a:cs typeface="+mn-cs"/>
              </a:rPr>
              <a:t>cephalosporins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of</a:t>
            </a:r>
            <a:r>
              <a:rPr lang="sv-SE" sz="1200" b="0" i="0" u="none" strike="noStrike" kern="1200" baseline="0" dirty="0" smtClean="0">
                <a:solidFill>
                  <a:schemeClr val="tx1"/>
                </a:solidFill>
                <a:latin typeface="+mn-lt"/>
                <a:ea typeface="+mn-ea"/>
                <a:cs typeface="+mn-cs"/>
              </a:rPr>
              <a:t> all </a:t>
            </a:r>
            <a:r>
              <a:rPr lang="en-US" sz="1200" b="0" i="0" u="none" strike="noStrike" kern="1200" baseline="0" dirty="0" smtClean="0">
                <a:solidFill>
                  <a:schemeClr val="tx1"/>
                </a:solidFill>
                <a:latin typeface="+mn-lt"/>
                <a:ea typeface="+mn-ea"/>
                <a:cs typeface="+mn-cs"/>
              </a:rPr>
              <a:t>antibiotics in Swedish acute care hospitals 2013-2014, per county.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33</a:t>
            </a:fld>
            <a:endParaRPr lang="sv-SE"/>
          </a:p>
        </p:txBody>
      </p:sp>
    </p:spTree>
    <p:extLst>
      <p:ext uri="{BB962C8B-B14F-4D97-AF65-F5344CB8AC3E}">
        <p14:creationId xmlns:p14="http://schemas.microsoft.com/office/powerpoint/2010/main" val="24480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1.25. </a:t>
            </a:r>
          </a:p>
          <a:p>
            <a:r>
              <a:rPr lang="en-US" sz="1200" b="0" i="0" u="none" strike="noStrike" kern="1200" baseline="0" dirty="0" smtClean="0">
                <a:solidFill>
                  <a:schemeClr val="tx1"/>
                </a:solidFill>
                <a:latin typeface="+mn-lt"/>
                <a:ea typeface="+mn-ea"/>
                <a:cs typeface="+mn-cs"/>
              </a:rPr>
              <a:t>Percentage of broad spectrum antibiotics (</a:t>
            </a:r>
            <a:r>
              <a:rPr lang="en-US" sz="1200" b="0" i="0" u="none" strike="noStrike" kern="1200" baseline="0" dirty="0" err="1" smtClean="0">
                <a:solidFill>
                  <a:schemeClr val="tx1"/>
                </a:solidFill>
                <a:latin typeface="+mn-lt"/>
                <a:ea typeface="+mn-ea"/>
                <a:cs typeface="+mn-cs"/>
              </a:rPr>
              <a:t>fluoroquinolones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cephalosporins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piperacillin</a:t>
            </a:r>
            <a:r>
              <a:rPr lang="en-US" sz="1200" b="0" i="0" u="none" strike="noStrike" kern="1200" baseline="0" dirty="0" smtClean="0">
                <a:solidFill>
                  <a:schemeClr val="tx1"/>
                </a:solidFill>
                <a:latin typeface="+mn-lt"/>
                <a:ea typeface="+mn-ea"/>
                <a:cs typeface="+mn-cs"/>
              </a:rPr>
              <a:t> with </a:t>
            </a:r>
            <a:r>
              <a:rPr lang="en-US" sz="1200" b="0" i="0" u="none" strike="noStrike" kern="1200" baseline="0" dirty="0" err="1" smtClean="0">
                <a:solidFill>
                  <a:schemeClr val="tx1"/>
                </a:solidFill>
                <a:latin typeface="+mn-lt"/>
                <a:ea typeface="+mn-ea"/>
                <a:cs typeface="+mn-cs"/>
              </a:rPr>
              <a:t>tazobactam</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carbapenems</a:t>
            </a:r>
            <a:r>
              <a:rPr lang="en-US" sz="1200" b="0" i="0" u="none" strike="noStrike" kern="1200" baseline="0" dirty="0" smtClean="0">
                <a:solidFill>
                  <a:schemeClr val="tx1"/>
                </a:solidFill>
                <a:latin typeface="+mn-lt"/>
                <a:ea typeface="+mn-ea"/>
                <a:cs typeface="+mn-cs"/>
              </a:rPr>
              <a:t>) of all antibiotics in Swedish acute care hospitals 2014, per county.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34</a:t>
            </a:fld>
            <a:endParaRPr lang="sv-SE"/>
          </a:p>
        </p:txBody>
      </p:sp>
    </p:spTree>
    <p:extLst>
      <p:ext uri="{BB962C8B-B14F-4D97-AF65-F5344CB8AC3E}">
        <p14:creationId xmlns:p14="http://schemas.microsoft.com/office/powerpoint/2010/main" val="112592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1.26. </a:t>
            </a:r>
          </a:p>
          <a:p>
            <a:r>
              <a:rPr lang="en-US" sz="1200" b="0" i="0" u="none" strike="noStrike" kern="1200" baseline="0" dirty="0" smtClean="0">
                <a:solidFill>
                  <a:schemeClr val="tx1"/>
                </a:solidFill>
                <a:latin typeface="+mn-lt"/>
                <a:ea typeface="+mn-ea"/>
                <a:cs typeface="+mn-cs"/>
              </a:rPr>
              <a:t>Antibiotic groups often used within hospital care 2000-2014, DDD/1 000 inhabitants and day.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35</a:t>
            </a:fld>
            <a:endParaRPr lang="sv-SE"/>
          </a:p>
        </p:txBody>
      </p:sp>
    </p:spTree>
    <p:extLst>
      <p:ext uri="{BB962C8B-B14F-4D97-AF65-F5344CB8AC3E}">
        <p14:creationId xmlns:p14="http://schemas.microsoft.com/office/powerpoint/2010/main" val="1131760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A, </a:t>
            </a:r>
            <a:r>
              <a:rPr lang="sv-SE" sz="1200" b="1" dirty="0" smtClean="0">
                <a:latin typeface="Calibri" panose="020F0502020204030204" pitchFamily="34" charset="0"/>
              </a:rPr>
              <a:t>In focus, A national IT </a:t>
            </a:r>
            <a:r>
              <a:rPr lang="sv-SE" sz="1200" b="1" dirty="0" err="1" smtClean="0">
                <a:latin typeface="Calibri" panose="020F0502020204030204" pitchFamily="34" charset="0"/>
              </a:rPr>
              <a:t>tool</a:t>
            </a:r>
            <a:r>
              <a:rPr lang="sv-SE" sz="1200" b="1" dirty="0" smtClean="0">
                <a:latin typeface="Calibri" panose="020F0502020204030204" pitchFamily="34" charset="0"/>
              </a:rPr>
              <a:t> for </a:t>
            </a:r>
            <a:r>
              <a:rPr lang="sv-SE" sz="1200" b="1" dirty="0" err="1" smtClean="0">
                <a:latin typeface="Calibri" panose="020F0502020204030204" pitchFamily="34" charset="0"/>
              </a:rPr>
              <a:t>surveillian</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Number of patients treated with antibiotics for the indication urinary tract infection without fever at the geriatric clinic in Kalmar County (July 2013- December 2014). The intervention was started in quarter 4 2013 (November), marked with red arrow in the figure.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36</a:t>
            </a:fld>
            <a:endParaRPr lang="sv-SE"/>
          </a:p>
        </p:txBody>
      </p:sp>
    </p:spTree>
    <p:extLst>
      <p:ext uri="{BB962C8B-B14F-4D97-AF65-F5344CB8AC3E}">
        <p14:creationId xmlns:p14="http://schemas.microsoft.com/office/powerpoint/2010/main" val="3242814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B, </a:t>
            </a:r>
            <a:r>
              <a:rPr lang="sv-SE" sz="1200" b="1" dirty="0" smtClean="0">
                <a:latin typeface="Calibri" panose="020F0502020204030204" pitchFamily="34" charset="0"/>
              </a:rPr>
              <a:t>In focus, A national IT </a:t>
            </a:r>
            <a:r>
              <a:rPr lang="sv-SE" sz="1200" b="1" dirty="0" err="1" smtClean="0">
                <a:latin typeface="Calibri" panose="020F0502020204030204" pitchFamily="34" charset="0"/>
              </a:rPr>
              <a:t>tool</a:t>
            </a:r>
            <a:r>
              <a:rPr lang="sv-SE" sz="1200" b="1" dirty="0" smtClean="0">
                <a:latin typeface="Calibri" panose="020F0502020204030204" pitchFamily="34" charset="0"/>
              </a:rPr>
              <a:t> for </a:t>
            </a:r>
            <a:r>
              <a:rPr lang="sv-SE" sz="1200" b="1" dirty="0" err="1" smtClean="0">
                <a:latin typeface="Calibri" panose="020F0502020204030204" pitchFamily="34" charset="0"/>
              </a:rPr>
              <a:t>surveilliance</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Antibiotics prescribed for the indication community-acquired pneumonia in emergency unit in Kalmar County during July 2013 to </a:t>
            </a:r>
            <a:r>
              <a:rPr lang="sv-SE" sz="1200" b="0" i="0" u="none" strike="noStrike" kern="1200" baseline="0" dirty="0" smtClean="0">
                <a:solidFill>
                  <a:schemeClr val="tx1"/>
                </a:solidFill>
                <a:latin typeface="+mn-lt"/>
                <a:ea typeface="+mn-ea"/>
                <a:cs typeface="+mn-cs"/>
              </a:rPr>
              <a:t>December 2014. </a:t>
            </a:r>
          </a:p>
        </p:txBody>
      </p:sp>
      <p:sp>
        <p:nvSpPr>
          <p:cNvPr id="4" name="Platshållare för bildnummer 3"/>
          <p:cNvSpPr>
            <a:spLocks noGrp="1"/>
          </p:cNvSpPr>
          <p:nvPr>
            <p:ph type="sldNum" sz="quarter" idx="10"/>
          </p:nvPr>
        </p:nvSpPr>
        <p:spPr/>
        <p:txBody>
          <a:bodyPr/>
          <a:lstStyle/>
          <a:p>
            <a:fld id="{8B5362E9-56F8-4489-B0BC-0270E33C950D}" type="slidenum">
              <a:rPr lang="sv-SE" smtClean="0"/>
              <a:t>37</a:t>
            </a:fld>
            <a:endParaRPr lang="sv-SE"/>
          </a:p>
        </p:txBody>
      </p:sp>
    </p:spTree>
    <p:extLst>
      <p:ext uri="{BB962C8B-B14F-4D97-AF65-F5344CB8AC3E}">
        <p14:creationId xmlns:p14="http://schemas.microsoft.com/office/powerpoint/2010/main" val="974330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1.6.</a:t>
            </a:r>
          </a:p>
          <a:p>
            <a:r>
              <a:rPr lang="en-US" sz="1200" b="0" i="0" u="none" strike="noStrike" kern="1200" baseline="0" dirty="0" smtClean="0">
                <a:solidFill>
                  <a:schemeClr val="tx1"/>
                </a:solidFill>
                <a:latin typeface="+mn-lt"/>
                <a:ea typeface="+mn-ea"/>
                <a:cs typeface="+mn-cs"/>
              </a:rPr>
              <a:t>Antibiotic consumption in hospital care 2000-2014, DDD/1 000 inhabitants and day.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38</a:t>
            </a:fld>
            <a:endParaRPr lang="sv-SE"/>
          </a:p>
        </p:txBody>
      </p:sp>
    </p:spTree>
    <p:extLst>
      <p:ext uri="{BB962C8B-B14F-4D97-AF65-F5344CB8AC3E}">
        <p14:creationId xmlns:p14="http://schemas.microsoft.com/office/powerpoint/2010/main" val="3481098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1.27. </a:t>
            </a:r>
          </a:p>
          <a:p>
            <a:r>
              <a:rPr lang="en-US" sz="1200" b="0" i="0" u="none" strike="noStrike" kern="1200" baseline="0" dirty="0" err="1" smtClean="0">
                <a:solidFill>
                  <a:schemeClr val="tx1"/>
                </a:solidFill>
                <a:latin typeface="+mn-lt"/>
                <a:ea typeface="+mn-ea"/>
                <a:cs typeface="+mn-cs"/>
              </a:rPr>
              <a:t>Cephalosporins</a:t>
            </a:r>
            <a:r>
              <a:rPr lang="en-US" sz="1200" b="0" i="0" u="none" strike="noStrike" kern="1200" baseline="0" dirty="0" smtClean="0">
                <a:solidFill>
                  <a:schemeClr val="tx1"/>
                </a:solidFill>
                <a:latin typeface="+mn-lt"/>
                <a:ea typeface="+mn-ea"/>
                <a:cs typeface="+mn-cs"/>
              </a:rPr>
              <a:t> in hospital care, 2000-2014, DDD/1 000 </a:t>
            </a:r>
            <a:r>
              <a:rPr lang="sv-SE" sz="1200" b="0" i="0" u="none" strike="noStrike" kern="1200" baseline="0" dirty="0" err="1" smtClean="0">
                <a:solidFill>
                  <a:schemeClr val="tx1"/>
                </a:solidFill>
                <a:latin typeface="+mn-lt"/>
                <a:ea typeface="+mn-ea"/>
                <a:cs typeface="+mn-cs"/>
              </a:rPr>
              <a:t>inhabitants</a:t>
            </a:r>
            <a:r>
              <a:rPr lang="sv-SE" sz="1200" b="0" i="0" u="none" strike="noStrike" kern="1200" baseline="0" dirty="0" smtClean="0">
                <a:solidFill>
                  <a:schemeClr val="tx1"/>
                </a:solidFill>
                <a:latin typeface="+mn-lt"/>
                <a:ea typeface="+mn-ea"/>
                <a:cs typeface="+mn-cs"/>
              </a:rPr>
              <a:t> and </a:t>
            </a:r>
            <a:r>
              <a:rPr lang="sv-SE" sz="1200" b="0" i="0" u="none" strike="noStrike" kern="1200" baseline="0" dirty="0" err="1" smtClean="0">
                <a:solidFill>
                  <a:schemeClr val="tx1"/>
                </a:solidFill>
                <a:latin typeface="+mn-lt"/>
                <a:ea typeface="+mn-ea"/>
                <a:cs typeface="+mn-cs"/>
              </a:rPr>
              <a:t>day</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39</a:t>
            </a:fld>
            <a:endParaRPr lang="sv-SE"/>
          </a:p>
        </p:txBody>
      </p:sp>
    </p:spTree>
    <p:extLst>
      <p:ext uri="{BB962C8B-B14F-4D97-AF65-F5344CB8AC3E}">
        <p14:creationId xmlns:p14="http://schemas.microsoft.com/office/powerpoint/2010/main" val="3956603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1.7. </a:t>
            </a:r>
          </a:p>
          <a:p>
            <a:r>
              <a:rPr lang="en-US" sz="1200" b="0" i="0" u="none" strike="noStrike" kern="1200" baseline="0" dirty="0" smtClean="0">
                <a:solidFill>
                  <a:schemeClr val="tx1"/>
                </a:solidFill>
                <a:latin typeface="+mn-lt"/>
                <a:ea typeface="+mn-ea"/>
                <a:cs typeface="+mn-cs"/>
              </a:rPr>
              <a:t>Most reported adverse drug reactions related to antibiotic agents to the Swedish Medical Products Agency 2010-2014.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40</a:t>
            </a:fld>
            <a:endParaRPr lang="sv-SE"/>
          </a:p>
        </p:txBody>
      </p:sp>
    </p:spTree>
    <p:extLst>
      <p:ext uri="{BB962C8B-B14F-4D97-AF65-F5344CB8AC3E}">
        <p14:creationId xmlns:p14="http://schemas.microsoft.com/office/powerpoint/2010/main" val="366182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 </a:t>
            </a:r>
          </a:p>
          <a:p>
            <a:r>
              <a:rPr lang="en-US" sz="1200" b="0" i="0" u="none" strike="noStrike" kern="1200" baseline="0" dirty="0" smtClean="0">
                <a:solidFill>
                  <a:schemeClr val="tx1"/>
                </a:solidFill>
                <a:latin typeface="+mn-lt"/>
                <a:ea typeface="+mn-ea"/>
                <a:cs typeface="+mn-cs"/>
              </a:rPr>
              <a:t>Antibiotics (ATC-5) in outpatient care (sales on prescriptions) and hospital care (sales on requisition including hospitals and parts of nursing homes) in 2014, DDD/1 000 inhabitants and day.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a:t>
            </a:fld>
            <a:endParaRPr lang="sv-SE"/>
          </a:p>
        </p:txBody>
      </p:sp>
    </p:spTree>
    <p:extLst>
      <p:ext uri="{BB962C8B-B14F-4D97-AF65-F5344CB8AC3E}">
        <p14:creationId xmlns:p14="http://schemas.microsoft.com/office/powerpoint/2010/main" val="2505495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1.8. </a:t>
            </a:r>
          </a:p>
          <a:p>
            <a:r>
              <a:rPr lang="en-US" sz="1200" b="0" i="0" u="none" strike="noStrike" kern="1200" baseline="0" dirty="0" smtClean="0">
                <a:solidFill>
                  <a:schemeClr val="tx1"/>
                </a:solidFill>
                <a:latin typeface="+mn-lt"/>
                <a:ea typeface="+mn-ea"/>
                <a:cs typeface="+mn-cs"/>
              </a:rPr>
              <a:t>Number of most frequently spontaneously reported adverse events for </a:t>
            </a:r>
            <a:r>
              <a:rPr lang="en-US" sz="1200" b="0" i="0" u="none" strike="noStrike" kern="1200" baseline="0" dirty="0" err="1" smtClean="0">
                <a:solidFill>
                  <a:schemeClr val="tx1"/>
                </a:solidFill>
                <a:latin typeface="+mn-lt"/>
                <a:ea typeface="+mn-ea"/>
                <a:cs typeface="+mn-cs"/>
              </a:rPr>
              <a:t>fluoroquinolones</a:t>
            </a:r>
            <a:r>
              <a:rPr lang="en-US" sz="1200" b="0" i="0" u="none" strike="noStrike" kern="1200" baseline="0" dirty="0" smtClean="0">
                <a:solidFill>
                  <a:schemeClr val="tx1"/>
                </a:solidFill>
                <a:latin typeface="+mn-lt"/>
                <a:ea typeface="+mn-ea"/>
                <a:cs typeface="+mn-cs"/>
              </a:rPr>
              <a:t> and nitrofurantoin, during the </a:t>
            </a:r>
            <a:r>
              <a:rPr lang="sv-SE" sz="1200" b="0" i="0" u="none" strike="noStrike" kern="1200" baseline="0" dirty="0" smtClean="0">
                <a:solidFill>
                  <a:schemeClr val="tx1"/>
                </a:solidFill>
                <a:latin typeface="+mn-lt"/>
                <a:ea typeface="+mn-ea"/>
                <a:cs typeface="+mn-cs"/>
              </a:rPr>
              <a:t>period 2010 – 2014. </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41</a:t>
            </a:fld>
            <a:endParaRPr lang="sv-SE"/>
          </a:p>
        </p:txBody>
      </p:sp>
    </p:spTree>
    <p:extLst>
      <p:ext uri="{BB962C8B-B14F-4D97-AF65-F5344CB8AC3E}">
        <p14:creationId xmlns:p14="http://schemas.microsoft.com/office/powerpoint/2010/main" val="3185447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1.28.</a:t>
            </a:r>
          </a:p>
          <a:p>
            <a:r>
              <a:rPr lang="en-US" sz="1200" b="0" i="0" u="none" strike="noStrike" kern="1200" baseline="0" dirty="0" smtClean="0">
                <a:solidFill>
                  <a:schemeClr val="tx1"/>
                </a:solidFill>
                <a:latin typeface="+mn-lt"/>
                <a:ea typeface="+mn-ea"/>
                <a:cs typeface="+mn-cs"/>
              </a:rPr>
              <a:t>Sales of broad spectrum antifungals in hospital care 2009-2014. DDD/1 000 inhabitants and day.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42</a:t>
            </a:fld>
            <a:endParaRPr lang="sv-SE"/>
          </a:p>
        </p:txBody>
      </p:sp>
    </p:spTree>
    <p:extLst>
      <p:ext uri="{BB962C8B-B14F-4D97-AF65-F5344CB8AC3E}">
        <p14:creationId xmlns:p14="http://schemas.microsoft.com/office/powerpoint/2010/main" val="2730518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 number 1</a:t>
            </a:r>
          </a:p>
          <a:p>
            <a:r>
              <a:rPr lang="en-US" sz="1200" b="0" i="0" u="none" strike="noStrike" kern="1200" baseline="0" dirty="0" smtClean="0">
                <a:solidFill>
                  <a:schemeClr val="tx1"/>
                </a:solidFill>
                <a:latin typeface="+mn-lt"/>
                <a:ea typeface="+mn-ea"/>
                <a:cs typeface="+mn-cs"/>
              </a:rPr>
              <a:t>Denominator data for humans. Number of requested analyses, and number of positive analyses or isolates. All per 100 000 inhabitants.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43</a:t>
            </a:fld>
            <a:endParaRPr lang="sv-SE"/>
          </a:p>
        </p:txBody>
      </p:sp>
    </p:spTree>
    <p:extLst>
      <p:ext uri="{BB962C8B-B14F-4D97-AF65-F5344CB8AC3E}">
        <p14:creationId xmlns:p14="http://schemas.microsoft.com/office/powerpoint/2010/main" val="2116086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 number 2</a:t>
            </a:r>
          </a:p>
          <a:p>
            <a:r>
              <a:rPr lang="en-US" sz="1200" b="0" i="0" u="none" strike="noStrike" kern="1200" baseline="0" dirty="0" smtClean="0">
                <a:solidFill>
                  <a:schemeClr val="tx1"/>
                </a:solidFill>
                <a:latin typeface="+mn-lt"/>
                <a:ea typeface="+mn-ea"/>
                <a:cs typeface="+mn-cs"/>
              </a:rPr>
              <a:t>Denominator data for humans. Number of requested analyses, and number of positive analyses or isolates. All per 100 000 inhabitants.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44</a:t>
            </a:fld>
            <a:endParaRPr lang="sv-SE"/>
          </a:p>
        </p:txBody>
      </p:sp>
    </p:spTree>
    <p:extLst>
      <p:ext uri="{BB962C8B-B14F-4D97-AF65-F5344CB8AC3E}">
        <p14:creationId xmlns:p14="http://schemas.microsoft.com/office/powerpoint/2010/main" val="1033257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 number 3</a:t>
            </a:r>
          </a:p>
          <a:p>
            <a:r>
              <a:rPr lang="en-US" sz="1200" b="0" i="0" u="none" strike="noStrike" kern="1200" baseline="0" dirty="0" smtClean="0">
                <a:solidFill>
                  <a:schemeClr val="tx1"/>
                </a:solidFill>
                <a:latin typeface="+mn-lt"/>
                <a:ea typeface="+mn-ea"/>
                <a:cs typeface="+mn-cs"/>
              </a:rPr>
              <a:t>Denominator data for humans. Number of requested analyses, and number of positive analyses or isolates. All per 100 000 inhabitants.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45</a:t>
            </a:fld>
            <a:endParaRPr lang="sv-SE"/>
          </a:p>
        </p:txBody>
      </p:sp>
    </p:spTree>
    <p:extLst>
      <p:ext uri="{BB962C8B-B14F-4D97-AF65-F5344CB8AC3E}">
        <p14:creationId xmlns:p14="http://schemas.microsoft.com/office/powerpoint/2010/main" val="670488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 number 4</a:t>
            </a:r>
          </a:p>
          <a:p>
            <a:r>
              <a:rPr lang="en-US" sz="1200" b="0" i="0" u="none" strike="noStrike" kern="1200" baseline="0" dirty="0" smtClean="0">
                <a:solidFill>
                  <a:schemeClr val="tx1"/>
                </a:solidFill>
                <a:latin typeface="+mn-lt"/>
                <a:ea typeface="+mn-ea"/>
                <a:cs typeface="+mn-cs"/>
              </a:rPr>
              <a:t>Denominator data for humans. Number of requested analyses, and number of positive analyses or isolates. All per 100 000 inhabitants.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46</a:t>
            </a:fld>
            <a:endParaRPr lang="sv-SE"/>
          </a:p>
        </p:txBody>
      </p:sp>
    </p:spTree>
    <p:extLst>
      <p:ext uri="{BB962C8B-B14F-4D97-AF65-F5344CB8AC3E}">
        <p14:creationId xmlns:p14="http://schemas.microsoft.com/office/powerpoint/2010/main" val="2229474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2.1. </a:t>
            </a:r>
          </a:p>
          <a:p>
            <a:r>
              <a:rPr lang="en-US" sz="1200" b="0" i="0" u="none" strike="noStrike" kern="1200" baseline="0" dirty="0" smtClean="0">
                <a:solidFill>
                  <a:schemeClr val="tx1"/>
                </a:solidFill>
                <a:latin typeface="+mn-lt"/>
                <a:ea typeface="+mn-ea"/>
                <a:cs typeface="+mn-cs"/>
              </a:rPr>
              <a:t>Distribution of species among human cases of </a:t>
            </a:r>
            <a:r>
              <a:rPr lang="en-US" sz="1200" b="0" i="0" u="none" strike="noStrike" kern="1200" baseline="0" dirty="0" err="1" smtClean="0">
                <a:solidFill>
                  <a:schemeClr val="tx1"/>
                </a:solidFill>
                <a:latin typeface="+mn-lt"/>
                <a:ea typeface="+mn-ea"/>
                <a:cs typeface="+mn-cs"/>
              </a:rPr>
              <a:t>ESBLproducing</a:t>
            </a:r>
            <a:r>
              <a:rPr lang="en-US"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Enterobacteriaceae</a:t>
            </a:r>
            <a:r>
              <a:rPr lang="sv-SE" sz="1200" b="0" i="0" u="none" strike="noStrike" kern="1200" baseline="0" dirty="0" smtClean="0">
                <a:solidFill>
                  <a:schemeClr val="tx1"/>
                </a:solidFill>
                <a:latin typeface="+mn-lt"/>
                <a:ea typeface="+mn-ea"/>
                <a:cs typeface="+mn-cs"/>
              </a:rPr>
              <a:t> 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47</a:t>
            </a:fld>
            <a:endParaRPr lang="sv-SE"/>
          </a:p>
        </p:txBody>
      </p:sp>
    </p:spTree>
    <p:extLst>
      <p:ext uri="{BB962C8B-B14F-4D97-AF65-F5344CB8AC3E}">
        <p14:creationId xmlns:p14="http://schemas.microsoft.com/office/powerpoint/2010/main" val="1749871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2.2. </a:t>
            </a:r>
          </a:p>
          <a:p>
            <a:r>
              <a:rPr lang="en-US" sz="1200" b="0" i="0" u="none" strike="noStrike" kern="1200" baseline="0" dirty="0" smtClean="0">
                <a:solidFill>
                  <a:schemeClr val="tx1"/>
                </a:solidFill>
                <a:latin typeface="+mn-lt"/>
                <a:ea typeface="+mn-ea"/>
                <a:cs typeface="+mn-cs"/>
              </a:rPr>
              <a:t>The incidence (cases per 100 000 inhabitants) of ESBL-producing </a:t>
            </a:r>
            <a:r>
              <a:rPr lang="en-US" sz="1200" b="0" i="0" u="none" strike="noStrike" kern="1200" baseline="0" dirty="0" err="1" smtClean="0">
                <a:solidFill>
                  <a:schemeClr val="tx1"/>
                </a:solidFill>
                <a:latin typeface="+mn-lt"/>
                <a:ea typeface="+mn-ea"/>
                <a:cs typeface="+mn-cs"/>
              </a:rPr>
              <a:t>Enterobacteriaceae</a:t>
            </a:r>
            <a:r>
              <a:rPr lang="en-US" sz="1200" b="0" i="0" u="none" strike="noStrike" kern="1200" baseline="0" dirty="0" smtClean="0">
                <a:solidFill>
                  <a:schemeClr val="tx1"/>
                </a:solidFill>
                <a:latin typeface="+mn-lt"/>
                <a:ea typeface="+mn-ea"/>
                <a:cs typeface="+mn-cs"/>
              </a:rPr>
              <a:t> in Swedish counties 2010-2014, arranged according to </a:t>
            </a:r>
            <a:r>
              <a:rPr lang="sv-SE" sz="1200" b="0" i="0" u="none" strike="noStrike" kern="1200" baseline="0" dirty="0" err="1" smtClean="0">
                <a:solidFill>
                  <a:schemeClr val="tx1"/>
                </a:solidFill>
                <a:latin typeface="+mn-lt"/>
                <a:ea typeface="+mn-ea"/>
                <a:cs typeface="+mn-cs"/>
              </a:rPr>
              <a:t>incidence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figures</a:t>
            </a:r>
            <a:r>
              <a:rPr lang="sv-SE" sz="1200" b="0" i="0" u="none" strike="noStrike" kern="1200" baseline="0" dirty="0" smtClean="0">
                <a:solidFill>
                  <a:schemeClr val="tx1"/>
                </a:solidFill>
                <a:latin typeface="+mn-lt"/>
                <a:ea typeface="+mn-ea"/>
                <a:cs typeface="+mn-cs"/>
              </a:rPr>
              <a:t> 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48</a:t>
            </a:fld>
            <a:endParaRPr lang="sv-SE"/>
          </a:p>
        </p:txBody>
      </p:sp>
    </p:spTree>
    <p:extLst>
      <p:ext uri="{BB962C8B-B14F-4D97-AF65-F5344CB8AC3E}">
        <p14:creationId xmlns:p14="http://schemas.microsoft.com/office/powerpoint/2010/main" val="95263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 number 1</a:t>
            </a:r>
          </a:p>
          <a:p>
            <a:r>
              <a:rPr lang="en-US" sz="1200" b="0" i="0" u="none" strike="noStrike" kern="1200" baseline="0" dirty="0" smtClean="0">
                <a:solidFill>
                  <a:schemeClr val="tx1"/>
                </a:solidFill>
                <a:latin typeface="+mn-lt"/>
                <a:ea typeface="+mn-ea"/>
                <a:cs typeface="+mn-cs"/>
              </a:rPr>
              <a:t>Age, gender and sample type distribution of human cases of ESBL-producing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K. </a:t>
            </a:r>
            <a:r>
              <a:rPr lang="en-US" sz="1200" b="0" i="1" u="none" strike="noStrike" kern="1200" baseline="0" dirty="0" err="1" smtClean="0">
                <a:solidFill>
                  <a:schemeClr val="tx1"/>
                </a:solidFill>
                <a:latin typeface="+mn-lt"/>
                <a:ea typeface="+mn-ea"/>
                <a:cs typeface="+mn-cs"/>
              </a:rPr>
              <a:t>pneumoniae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2014.</a:t>
            </a:r>
          </a:p>
          <a:p>
            <a:endParaRPr lang="sv-SE" b="1"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49</a:t>
            </a:fld>
            <a:endParaRPr lang="sv-SE"/>
          </a:p>
        </p:txBody>
      </p:sp>
    </p:spTree>
    <p:extLst>
      <p:ext uri="{BB962C8B-B14F-4D97-AF65-F5344CB8AC3E}">
        <p14:creationId xmlns:p14="http://schemas.microsoft.com/office/powerpoint/2010/main" val="3953016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 number 2</a:t>
            </a:r>
          </a:p>
          <a:p>
            <a:r>
              <a:rPr lang="en-US" sz="1200" b="0" i="0" u="none" strike="noStrike" kern="1200" baseline="0" dirty="0" smtClean="0">
                <a:solidFill>
                  <a:schemeClr val="tx1"/>
                </a:solidFill>
                <a:latin typeface="+mn-lt"/>
                <a:ea typeface="+mn-ea"/>
                <a:cs typeface="+mn-cs"/>
              </a:rPr>
              <a:t>Age, gender and sample type distribution of human cases of ESBL-producing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K. </a:t>
            </a:r>
            <a:r>
              <a:rPr lang="en-US" sz="1200" b="0" i="1" u="none" strike="noStrike" kern="1200" baseline="0" dirty="0" err="1" smtClean="0">
                <a:solidFill>
                  <a:schemeClr val="tx1"/>
                </a:solidFill>
                <a:latin typeface="+mn-lt"/>
                <a:ea typeface="+mn-ea"/>
                <a:cs typeface="+mn-cs"/>
              </a:rPr>
              <a:t>pneumoniae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50</a:t>
            </a:fld>
            <a:endParaRPr lang="sv-SE"/>
          </a:p>
        </p:txBody>
      </p:sp>
    </p:spTree>
    <p:extLst>
      <p:ext uri="{BB962C8B-B14F-4D97-AF65-F5344CB8AC3E}">
        <p14:creationId xmlns:p14="http://schemas.microsoft.com/office/powerpoint/2010/main" val="127786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1.3.</a:t>
            </a:r>
          </a:p>
          <a:p>
            <a:r>
              <a:rPr lang="en-US" sz="1200" b="0" i="0" u="none" strike="noStrike" kern="1200" baseline="0" dirty="0" smtClean="0">
                <a:solidFill>
                  <a:schemeClr val="tx1"/>
                </a:solidFill>
                <a:latin typeface="+mn-lt"/>
                <a:ea typeface="+mn-ea"/>
                <a:cs typeface="+mn-cs"/>
              </a:rPr>
              <a:t>The sales of antibiotics for systemic use in out-patient </a:t>
            </a:r>
            <a:r>
              <a:rPr lang="sv-SE" sz="1200" b="0" i="0" u="none" strike="noStrike" kern="1200" baseline="0" dirty="0" err="1" smtClean="0">
                <a:solidFill>
                  <a:schemeClr val="tx1"/>
                </a:solidFill>
                <a:latin typeface="+mn-lt"/>
                <a:ea typeface="+mn-ea"/>
                <a:cs typeface="+mn-cs"/>
              </a:rPr>
              <a:t>care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sales</a:t>
            </a:r>
            <a:r>
              <a:rPr lang="sv-SE" sz="1200" b="0" i="0" u="none" strike="noStrike" kern="1200" baseline="0" dirty="0" smtClean="0">
                <a:solidFill>
                  <a:schemeClr val="tx1"/>
                </a:solidFill>
                <a:latin typeface="+mn-lt"/>
                <a:ea typeface="+mn-ea"/>
                <a:cs typeface="+mn-cs"/>
              </a:rPr>
              <a:t> on </a:t>
            </a:r>
            <a:r>
              <a:rPr lang="sv-SE" sz="1200" b="0" i="0" u="none" strike="noStrike" kern="1200" baseline="0" dirty="0" err="1" smtClean="0">
                <a:solidFill>
                  <a:schemeClr val="tx1"/>
                </a:solidFill>
                <a:latin typeface="+mn-lt"/>
                <a:ea typeface="+mn-ea"/>
                <a:cs typeface="+mn-cs"/>
              </a:rPr>
              <a:t>prescriptions</a:t>
            </a:r>
            <a:r>
              <a:rPr lang="sv-SE" sz="1200" b="0" i="0" u="none" strike="noStrike" kern="1200" baseline="0" dirty="0" smtClean="0">
                <a:solidFill>
                  <a:schemeClr val="tx1"/>
                </a:solidFill>
                <a:latin typeface="+mn-lt"/>
                <a:ea typeface="+mn-ea"/>
                <a:cs typeface="+mn-cs"/>
              </a:rPr>
              <a:t>) 1987- 2014, </a:t>
            </a:r>
            <a:r>
              <a:rPr lang="sv-SE" sz="1200" b="0" i="0" u="none" strike="noStrike" kern="1200" baseline="0" dirty="0" err="1" smtClean="0">
                <a:solidFill>
                  <a:schemeClr val="tx1"/>
                </a:solidFill>
                <a:latin typeface="+mn-lt"/>
                <a:ea typeface="+mn-ea"/>
                <a:cs typeface="+mn-cs"/>
              </a:rPr>
              <a:t>prescriptions</a:t>
            </a:r>
            <a:r>
              <a:rPr lang="sv-SE" sz="1200" b="0" i="0" u="none" strike="noStrike" kern="1200" baseline="0" dirty="0" smtClean="0">
                <a:solidFill>
                  <a:schemeClr val="tx1"/>
                </a:solidFill>
                <a:latin typeface="+mn-lt"/>
                <a:ea typeface="+mn-ea"/>
                <a:cs typeface="+mn-cs"/>
              </a:rPr>
              <a:t>/1 000 </a:t>
            </a:r>
            <a:r>
              <a:rPr lang="sv-SE" sz="1200" b="0" i="0" u="none" strike="noStrike" kern="1200" baseline="0" dirty="0" err="1" smtClean="0">
                <a:solidFill>
                  <a:schemeClr val="tx1"/>
                </a:solidFill>
                <a:latin typeface="+mn-lt"/>
                <a:ea typeface="+mn-ea"/>
                <a:cs typeface="+mn-cs"/>
              </a:rPr>
              <a:t>inhabitants</a:t>
            </a:r>
            <a:r>
              <a:rPr lang="sv-S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year, both sexes, different age groups. </a:t>
            </a:r>
          </a:p>
          <a:p>
            <a:r>
              <a:rPr lang="en-US" sz="1200" b="0" i="0" u="none" strike="noStrike" kern="1200" baseline="0" dirty="0" smtClean="0">
                <a:solidFill>
                  <a:schemeClr val="tx1"/>
                </a:solidFill>
                <a:latin typeface="+mn-lt"/>
                <a:ea typeface="+mn-ea"/>
                <a:cs typeface="+mn-cs"/>
              </a:rPr>
              <a:t>The sales in 2014 decreased in all age groups.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*1987-2000 includes antibiotic sale to people aged 65-99 years. From 1999 the statistic includes antibiotic sale on Apo-Dose.</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a:t>
            </a:fld>
            <a:endParaRPr lang="sv-SE"/>
          </a:p>
        </p:txBody>
      </p:sp>
    </p:spTree>
    <p:extLst>
      <p:ext uri="{BB962C8B-B14F-4D97-AF65-F5344CB8AC3E}">
        <p14:creationId xmlns:p14="http://schemas.microsoft.com/office/powerpoint/2010/main" val="3742240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 number 3</a:t>
            </a:r>
          </a:p>
          <a:p>
            <a:r>
              <a:rPr lang="en-US" sz="1200" b="0" i="0" u="none" strike="noStrike" kern="1200" baseline="0" dirty="0" smtClean="0">
                <a:solidFill>
                  <a:schemeClr val="tx1"/>
                </a:solidFill>
                <a:latin typeface="+mn-lt"/>
                <a:ea typeface="+mn-ea"/>
                <a:cs typeface="+mn-cs"/>
              </a:rPr>
              <a:t>Age, gender and sample type distribution of human cases of ESBL-producing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K. </a:t>
            </a:r>
            <a:r>
              <a:rPr lang="en-US" sz="1200" b="0" i="1" u="none" strike="noStrike" kern="1200" baseline="0" dirty="0" err="1" smtClean="0">
                <a:solidFill>
                  <a:schemeClr val="tx1"/>
                </a:solidFill>
                <a:latin typeface="+mn-lt"/>
                <a:ea typeface="+mn-ea"/>
                <a:cs typeface="+mn-cs"/>
              </a:rPr>
              <a:t>pneumoniae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51</a:t>
            </a:fld>
            <a:endParaRPr lang="sv-SE"/>
          </a:p>
        </p:txBody>
      </p:sp>
    </p:spTree>
    <p:extLst>
      <p:ext uri="{BB962C8B-B14F-4D97-AF65-F5344CB8AC3E}">
        <p14:creationId xmlns:p14="http://schemas.microsoft.com/office/powerpoint/2010/main" val="28767717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2.3. number 4</a:t>
            </a:r>
          </a:p>
          <a:p>
            <a:r>
              <a:rPr lang="en-US" sz="1200" b="0" i="0" u="none" strike="noStrike" kern="1200" baseline="0" dirty="0" smtClean="0">
                <a:solidFill>
                  <a:schemeClr val="tx1"/>
                </a:solidFill>
                <a:latin typeface="+mn-lt"/>
                <a:ea typeface="+mn-ea"/>
                <a:cs typeface="+mn-cs"/>
              </a:rPr>
              <a:t>Age, gender and sample type distribution of human cases of ESBL-producing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K. </a:t>
            </a:r>
            <a:r>
              <a:rPr lang="en-US" sz="1200" b="0" i="1" u="none" strike="noStrike" kern="1200" baseline="0" dirty="0" err="1" smtClean="0">
                <a:solidFill>
                  <a:schemeClr val="tx1"/>
                </a:solidFill>
                <a:latin typeface="+mn-lt"/>
                <a:ea typeface="+mn-ea"/>
                <a:cs typeface="+mn-cs"/>
              </a:rPr>
              <a:t>pneumoniae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52</a:t>
            </a:fld>
            <a:endParaRPr lang="sv-SE"/>
          </a:p>
        </p:txBody>
      </p:sp>
    </p:spTree>
    <p:extLst>
      <p:ext uri="{BB962C8B-B14F-4D97-AF65-F5344CB8AC3E}">
        <p14:creationId xmlns:p14="http://schemas.microsoft.com/office/powerpoint/2010/main" val="424190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2.4. </a:t>
            </a:r>
          </a:p>
          <a:p>
            <a:r>
              <a:rPr lang="en-US" sz="1200" b="0" i="0" u="none" strike="noStrike" kern="1200" baseline="0" dirty="0" smtClean="0">
                <a:solidFill>
                  <a:schemeClr val="tx1"/>
                </a:solidFill>
                <a:latin typeface="+mn-lt"/>
                <a:ea typeface="+mn-ea"/>
                <a:cs typeface="+mn-cs"/>
              </a:rPr>
              <a:t>Number of human cases of ESBL-</a:t>
            </a:r>
            <a:r>
              <a:rPr lang="en-US" sz="1200" b="0" i="0" u="none" strike="noStrike" kern="1200" baseline="-25000" dirty="0" smtClean="0">
                <a:solidFill>
                  <a:schemeClr val="tx1"/>
                </a:solidFill>
                <a:latin typeface="+mn-lt"/>
                <a:ea typeface="+mn-ea"/>
                <a:cs typeface="+mn-cs"/>
              </a:rPr>
              <a:t>CARBA</a:t>
            </a:r>
            <a:r>
              <a:rPr lang="en-US" sz="1200" b="0" i="0" u="none" strike="noStrike" kern="1200" baseline="0" dirty="0" smtClean="0">
                <a:solidFill>
                  <a:schemeClr val="tx1"/>
                </a:solidFill>
                <a:latin typeface="+mn-lt"/>
                <a:ea typeface="+mn-ea"/>
                <a:cs typeface="+mn-cs"/>
              </a:rPr>
              <a:t> annually notified in </a:t>
            </a:r>
            <a:r>
              <a:rPr lang="sv-SE" sz="1200" b="0" i="0" u="none" strike="noStrike" kern="1200" baseline="0" dirty="0" smtClean="0">
                <a:solidFill>
                  <a:schemeClr val="tx1"/>
                </a:solidFill>
                <a:latin typeface="+mn-lt"/>
                <a:ea typeface="+mn-ea"/>
                <a:cs typeface="+mn-cs"/>
              </a:rPr>
              <a:t>Sweden 2007-2014.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53</a:t>
            </a:fld>
            <a:endParaRPr lang="sv-SE"/>
          </a:p>
        </p:txBody>
      </p:sp>
    </p:spTree>
    <p:extLst>
      <p:ext uri="{BB962C8B-B14F-4D97-AF65-F5344CB8AC3E}">
        <p14:creationId xmlns:p14="http://schemas.microsoft.com/office/powerpoint/2010/main" val="11074305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err="1" smtClean="0">
                <a:solidFill>
                  <a:schemeClr val="tx1"/>
                </a:solidFill>
                <a:latin typeface="+mn-lt"/>
                <a:ea typeface="+mn-ea"/>
                <a:cs typeface="+mn-cs"/>
              </a:rPr>
              <a:t>Figure</a:t>
            </a:r>
            <a:r>
              <a:rPr lang="sv-SE" sz="1200" b="1" i="0" u="none" strike="noStrike" kern="1200" baseline="0" dirty="0" smtClean="0">
                <a:solidFill>
                  <a:schemeClr val="tx1"/>
                </a:solidFill>
                <a:latin typeface="+mn-lt"/>
                <a:ea typeface="+mn-ea"/>
                <a:cs typeface="+mn-cs"/>
              </a:rPr>
              <a:t>,  </a:t>
            </a:r>
            <a:r>
              <a:rPr lang="sv-SE" sz="1200" b="1" dirty="0" smtClean="0">
                <a:latin typeface="Calibri" panose="020F0502020204030204" pitchFamily="34" charset="0"/>
              </a:rPr>
              <a:t>In Focus – ESBL </a:t>
            </a:r>
            <a:r>
              <a:rPr lang="sv-SE" sz="1200" b="1" dirty="0" err="1" smtClean="0">
                <a:latin typeface="Calibri" panose="020F0502020204030204" pitchFamily="34" charset="0"/>
              </a:rPr>
              <a:t>producing</a:t>
            </a:r>
            <a:r>
              <a:rPr lang="sv-SE" sz="1200" b="1" dirty="0" smtClean="0">
                <a:latin typeface="Calibri" panose="020F0502020204030204" pitchFamily="34" charset="0"/>
              </a:rPr>
              <a:t> </a:t>
            </a:r>
            <a:r>
              <a:rPr lang="sv-SE" sz="1200" b="1" i="1" dirty="0" err="1" smtClean="0">
                <a:latin typeface="Calibri" panose="020F0502020204030204" pitchFamily="34" charset="0"/>
              </a:rPr>
              <a:t>Escherichia</a:t>
            </a:r>
            <a:r>
              <a:rPr lang="sv-SE" sz="1200" b="1" i="1" dirty="0" smtClean="0">
                <a:latin typeface="Calibri" panose="020F0502020204030204" pitchFamily="34" charset="0"/>
              </a:rPr>
              <a:t> </a:t>
            </a:r>
            <a:r>
              <a:rPr lang="sv-SE" sz="1200" b="1" i="1" dirty="0" err="1" smtClean="0">
                <a:latin typeface="Calibri" panose="020F0502020204030204" pitchFamily="34" charset="0"/>
              </a:rPr>
              <a:t>coli</a:t>
            </a:r>
            <a:endParaRPr lang="sv-SE" sz="1200" b="1" i="1" dirty="0" smtClean="0">
              <a:latin typeface="Calibri" panose="020F0502020204030204" pitchFamily="34" charset="0"/>
            </a:endParaRPr>
          </a:p>
          <a:p>
            <a:r>
              <a:rPr lang="sv-SE" sz="1200" b="0" i="0" u="none" strike="noStrike" kern="1200" baseline="0" dirty="0" smtClean="0">
                <a:solidFill>
                  <a:schemeClr val="tx1"/>
                </a:solidFill>
                <a:latin typeface="+mn-lt"/>
                <a:ea typeface="+mn-ea"/>
                <a:cs typeface="+mn-cs"/>
              </a:rPr>
              <a:t>Distribution </a:t>
            </a:r>
            <a:r>
              <a:rPr lang="sv-SE" sz="1200" b="0" i="0" u="none" strike="noStrike" kern="1200" baseline="0" dirty="0" err="1" smtClean="0">
                <a:solidFill>
                  <a:schemeClr val="tx1"/>
                </a:solidFill>
                <a:latin typeface="+mn-lt"/>
                <a:ea typeface="+mn-ea"/>
                <a:cs typeface="+mn-cs"/>
              </a:rPr>
              <a:t>of</a:t>
            </a:r>
            <a:r>
              <a:rPr lang="sv-SE" sz="1200" b="0" i="0" u="none" strike="noStrike" kern="1200" baseline="0" dirty="0" smtClean="0">
                <a:solidFill>
                  <a:schemeClr val="tx1"/>
                </a:solidFill>
                <a:latin typeface="+mn-lt"/>
                <a:ea typeface="+mn-ea"/>
                <a:cs typeface="+mn-cs"/>
              </a:rPr>
              <a:t> ESBL-genes.</a:t>
            </a:r>
          </a:p>
          <a:p>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54</a:t>
            </a:fld>
            <a:endParaRPr lang="sv-SE"/>
          </a:p>
        </p:txBody>
      </p:sp>
    </p:spTree>
    <p:extLst>
      <p:ext uri="{BB962C8B-B14F-4D97-AF65-F5344CB8AC3E}">
        <p14:creationId xmlns:p14="http://schemas.microsoft.com/office/powerpoint/2010/main" val="1288360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2.5. </a:t>
            </a:r>
          </a:p>
          <a:p>
            <a:r>
              <a:rPr lang="en-US" sz="1200" b="0" i="0" u="none" strike="noStrike" kern="1200" baseline="0" dirty="0" smtClean="0">
                <a:solidFill>
                  <a:schemeClr val="tx1"/>
                </a:solidFill>
                <a:latin typeface="+mn-lt"/>
                <a:ea typeface="+mn-ea"/>
                <a:cs typeface="+mn-cs"/>
              </a:rPr>
              <a:t>Number of cases and types of ESBLCARBA in </a:t>
            </a:r>
            <a:r>
              <a:rPr lang="en-US" sz="1200" b="0" i="0" u="none" strike="noStrike" kern="1200" baseline="0" dirty="0" err="1" smtClean="0">
                <a:solidFill>
                  <a:schemeClr val="tx1"/>
                </a:solidFill>
                <a:latin typeface="+mn-lt"/>
                <a:ea typeface="+mn-ea"/>
                <a:cs typeface="+mn-cs"/>
              </a:rPr>
              <a:t>Enterobacteriaceae</a:t>
            </a:r>
            <a:r>
              <a:rPr lang="en-US" sz="1200" b="0" i="0" u="none" strike="noStrike" kern="1200" baseline="0" dirty="0" smtClean="0">
                <a:solidFill>
                  <a:schemeClr val="tx1"/>
                </a:solidFill>
                <a:latin typeface="+mn-lt"/>
                <a:ea typeface="+mn-ea"/>
                <a:cs typeface="+mn-cs"/>
              </a:rPr>
              <a:t> in Sweden 2009-2014. In samples from two persons in 2013, and in three persons 2014 two different enzyme types were detected in the same isolate, and in samples from five persons in 2013 and in six persons in 2014 the same enzyme type was detected in more than one bacterial species.</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55</a:t>
            </a:fld>
            <a:endParaRPr lang="sv-SE"/>
          </a:p>
        </p:txBody>
      </p:sp>
    </p:spTree>
    <p:extLst>
      <p:ext uri="{BB962C8B-B14F-4D97-AF65-F5344CB8AC3E}">
        <p14:creationId xmlns:p14="http://schemas.microsoft.com/office/powerpoint/2010/main" val="31320692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2.6. </a:t>
            </a:r>
          </a:p>
          <a:p>
            <a:r>
              <a:rPr lang="en-US" sz="1200" b="0" i="0" u="none" strike="noStrike" kern="1200" baseline="0" dirty="0" err="1" smtClean="0">
                <a:solidFill>
                  <a:schemeClr val="tx1"/>
                </a:solidFill>
                <a:latin typeface="+mn-lt"/>
                <a:ea typeface="+mn-ea"/>
                <a:cs typeface="+mn-cs"/>
              </a:rPr>
              <a:t>Carbapenemase</a:t>
            </a:r>
            <a:r>
              <a:rPr lang="en-US" sz="1200" b="0" i="0" u="none" strike="noStrike" kern="1200" baseline="0" dirty="0" smtClean="0">
                <a:solidFill>
                  <a:schemeClr val="tx1"/>
                </a:solidFill>
                <a:latin typeface="+mn-lt"/>
                <a:ea typeface="+mn-ea"/>
                <a:cs typeface="+mn-cs"/>
              </a:rPr>
              <a:t> subtypes isolated from human cases of ESBLCARBA notified in Sweden 2007-2014, presented in relation to </a:t>
            </a:r>
            <a:r>
              <a:rPr lang="sv-SE" sz="1200" b="0" i="0" u="none" strike="noStrike" kern="1200" baseline="0" dirty="0" smtClean="0">
                <a:solidFill>
                  <a:schemeClr val="tx1"/>
                </a:solidFill>
                <a:latin typeface="+mn-lt"/>
                <a:ea typeface="+mn-ea"/>
                <a:cs typeface="+mn-cs"/>
              </a:rPr>
              <a:t>region </a:t>
            </a:r>
            <a:r>
              <a:rPr lang="sv-SE" sz="1200" b="0" i="0" u="none" strike="noStrike" kern="1200" baseline="0" dirty="0" err="1" smtClean="0">
                <a:solidFill>
                  <a:schemeClr val="tx1"/>
                </a:solidFill>
                <a:latin typeface="+mn-lt"/>
                <a:ea typeface="+mn-ea"/>
                <a:cs typeface="+mn-cs"/>
              </a:rPr>
              <a:t>of</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acquisition</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56</a:t>
            </a:fld>
            <a:endParaRPr lang="sv-SE"/>
          </a:p>
        </p:txBody>
      </p:sp>
    </p:spTree>
    <p:extLst>
      <p:ext uri="{BB962C8B-B14F-4D97-AF65-F5344CB8AC3E}">
        <p14:creationId xmlns:p14="http://schemas.microsoft.com/office/powerpoint/2010/main" val="3768895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2.4. </a:t>
            </a:r>
          </a:p>
          <a:p>
            <a:r>
              <a:rPr lang="en-US" sz="1200" b="0" i="0" u="none" strike="noStrike" kern="1200" baseline="0" dirty="0" smtClean="0">
                <a:solidFill>
                  <a:schemeClr val="tx1"/>
                </a:solidFill>
                <a:latin typeface="+mn-lt"/>
                <a:ea typeface="+mn-ea"/>
                <a:cs typeface="+mn-cs"/>
              </a:rPr>
              <a:t>Notifications of human cases of MRSA according to the Communicable Disease Act 2010-2014 by county.</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57</a:t>
            </a:fld>
            <a:endParaRPr lang="sv-SE"/>
          </a:p>
        </p:txBody>
      </p:sp>
    </p:spTree>
    <p:extLst>
      <p:ext uri="{BB962C8B-B14F-4D97-AF65-F5344CB8AC3E}">
        <p14:creationId xmlns:p14="http://schemas.microsoft.com/office/powerpoint/2010/main" val="2846042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 </a:t>
            </a:r>
          </a:p>
          <a:p>
            <a:r>
              <a:rPr lang="en-US" sz="1200" b="0" i="0" u="none" strike="noStrike" kern="1200" baseline="0" dirty="0" smtClean="0">
                <a:solidFill>
                  <a:schemeClr val="tx1"/>
                </a:solidFill>
                <a:latin typeface="+mn-lt"/>
                <a:ea typeface="+mn-ea"/>
                <a:cs typeface="+mn-cs"/>
              </a:rPr>
              <a:t>Number of human cases of MRSA notified annually by country of infection, Sweden 2010-2014.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58</a:t>
            </a:fld>
            <a:endParaRPr lang="sv-SE"/>
          </a:p>
        </p:txBody>
      </p:sp>
    </p:spTree>
    <p:extLst>
      <p:ext uri="{BB962C8B-B14F-4D97-AF65-F5344CB8AC3E}">
        <p14:creationId xmlns:p14="http://schemas.microsoft.com/office/powerpoint/2010/main" val="3161931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 </a:t>
            </a:r>
          </a:p>
          <a:p>
            <a:r>
              <a:rPr lang="en-US" sz="1200" b="0" i="0" u="none" strike="noStrike" kern="1200" baseline="0" dirty="0" smtClean="0">
                <a:solidFill>
                  <a:schemeClr val="tx1"/>
                </a:solidFill>
                <a:latin typeface="+mn-lt"/>
                <a:ea typeface="+mn-ea"/>
                <a:cs typeface="+mn-cs"/>
              </a:rPr>
              <a:t>Incidence per age group of all notified domestic human cases of MRSA in Sweden 2010-2014.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59</a:t>
            </a:fld>
            <a:endParaRPr lang="sv-SE"/>
          </a:p>
        </p:txBody>
      </p:sp>
    </p:spTree>
    <p:extLst>
      <p:ext uri="{BB962C8B-B14F-4D97-AF65-F5344CB8AC3E}">
        <p14:creationId xmlns:p14="http://schemas.microsoft.com/office/powerpoint/2010/main" val="30875024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2.10. </a:t>
            </a:r>
          </a:p>
          <a:p>
            <a:r>
              <a:rPr lang="en-US" sz="1200" b="0" i="0" u="none" strike="noStrike" kern="1200" baseline="0" dirty="0" smtClean="0">
                <a:solidFill>
                  <a:schemeClr val="tx1"/>
                </a:solidFill>
                <a:latin typeface="+mn-lt"/>
                <a:ea typeface="+mn-ea"/>
                <a:cs typeface="+mn-cs"/>
              </a:rPr>
              <a:t>Incidence of notified domestic human cases of MRSA in the age group 0-6 years in Sweden 2010-2014.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60</a:t>
            </a:fld>
            <a:endParaRPr lang="sv-SE"/>
          </a:p>
        </p:txBody>
      </p:sp>
    </p:spTree>
    <p:extLst>
      <p:ext uri="{BB962C8B-B14F-4D97-AF65-F5344CB8AC3E}">
        <p14:creationId xmlns:p14="http://schemas.microsoft.com/office/powerpoint/2010/main" val="3366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1.4. </a:t>
            </a:r>
          </a:p>
          <a:p>
            <a:r>
              <a:rPr lang="en-US" sz="1200" b="0" i="0" u="none" strike="noStrike" kern="1200" baseline="0" dirty="0" smtClean="0">
                <a:solidFill>
                  <a:schemeClr val="tx1"/>
                </a:solidFill>
                <a:latin typeface="+mn-lt"/>
                <a:ea typeface="+mn-ea"/>
                <a:cs typeface="+mn-cs"/>
              </a:rPr>
              <a:t>Sales of antibiotics in outpatient care (includes sales on prescriptions) 2000-2014, prescriptions/1 000 inhabitants and year, both sexes, all ages. The data are sorted according to ATC codes. </a:t>
            </a:r>
          </a:p>
        </p:txBody>
      </p:sp>
      <p:sp>
        <p:nvSpPr>
          <p:cNvPr id="4" name="Platshållare för bildnummer 3"/>
          <p:cNvSpPr>
            <a:spLocks noGrp="1"/>
          </p:cNvSpPr>
          <p:nvPr>
            <p:ph type="sldNum" sz="quarter" idx="10"/>
          </p:nvPr>
        </p:nvSpPr>
        <p:spPr/>
        <p:txBody>
          <a:bodyPr/>
          <a:lstStyle/>
          <a:p>
            <a:fld id="{8B5362E9-56F8-4489-B0BC-0270E33C950D}" type="slidenum">
              <a:rPr lang="sv-SE" smtClean="0"/>
              <a:t>7</a:t>
            </a:fld>
            <a:endParaRPr lang="sv-SE"/>
          </a:p>
        </p:txBody>
      </p:sp>
    </p:spTree>
    <p:extLst>
      <p:ext uri="{BB962C8B-B14F-4D97-AF65-F5344CB8AC3E}">
        <p14:creationId xmlns:p14="http://schemas.microsoft.com/office/powerpoint/2010/main" val="36052127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2.11, 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Indications for sampling of domestic MRSA cases in Sweden 2010-2014. Number of reported human cases each year is shown in brackets.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61</a:t>
            </a:fld>
            <a:endParaRPr lang="sv-SE"/>
          </a:p>
        </p:txBody>
      </p:sp>
    </p:spTree>
    <p:extLst>
      <p:ext uri="{BB962C8B-B14F-4D97-AF65-F5344CB8AC3E}">
        <p14:creationId xmlns:p14="http://schemas.microsoft.com/office/powerpoint/2010/main" val="3230422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2.12, A. </a:t>
            </a:r>
          </a:p>
          <a:p>
            <a:r>
              <a:rPr lang="en-US" sz="1200" b="0" i="0" u="none" strike="noStrike" kern="1200" baseline="0" dirty="0" smtClean="0">
                <a:solidFill>
                  <a:schemeClr val="tx1"/>
                </a:solidFill>
                <a:latin typeface="+mn-lt"/>
                <a:ea typeface="+mn-ea"/>
                <a:cs typeface="+mn-cs"/>
              </a:rPr>
              <a:t>Epidemiological classification of domestic human cases of MRSA in Sweden 2010-2014. Number of reported cases each year is shown in brackets. </a:t>
            </a:r>
          </a:p>
        </p:txBody>
      </p:sp>
      <p:sp>
        <p:nvSpPr>
          <p:cNvPr id="4" name="Platshållare för bildnummer 3"/>
          <p:cNvSpPr>
            <a:spLocks noGrp="1"/>
          </p:cNvSpPr>
          <p:nvPr>
            <p:ph type="sldNum" sz="quarter" idx="10"/>
          </p:nvPr>
        </p:nvSpPr>
        <p:spPr/>
        <p:txBody>
          <a:bodyPr/>
          <a:lstStyle/>
          <a:p>
            <a:fld id="{8B5362E9-56F8-4489-B0BC-0270E33C950D}" type="slidenum">
              <a:rPr lang="sv-SE" smtClean="0"/>
              <a:t>62</a:t>
            </a:fld>
            <a:endParaRPr lang="sv-SE"/>
          </a:p>
        </p:txBody>
      </p:sp>
    </p:spTree>
    <p:extLst>
      <p:ext uri="{BB962C8B-B14F-4D97-AF65-F5344CB8AC3E}">
        <p14:creationId xmlns:p14="http://schemas.microsoft.com/office/powerpoint/2010/main" val="3596608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2.12, B. </a:t>
            </a:r>
          </a:p>
          <a:p>
            <a:r>
              <a:rPr lang="en-US" sz="1200" b="0" i="0" u="none" strike="noStrike" kern="1200" baseline="0" dirty="0" smtClean="0">
                <a:solidFill>
                  <a:schemeClr val="tx1"/>
                </a:solidFill>
                <a:latin typeface="+mn-lt"/>
                <a:ea typeface="+mn-ea"/>
                <a:cs typeface="+mn-cs"/>
              </a:rPr>
              <a:t>Epidemiological classification of imported human cases of MRSA in Sweden 2010-2014. Number of reported cases each year is shown in brackets.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63</a:t>
            </a:fld>
            <a:endParaRPr lang="sv-SE"/>
          </a:p>
        </p:txBody>
      </p:sp>
    </p:spTree>
    <p:extLst>
      <p:ext uri="{BB962C8B-B14F-4D97-AF65-F5344CB8AC3E}">
        <p14:creationId xmlns:p14="http://schemas.microsoft.com/office/powerpoint/2010/main" val="447569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2.5.</a:t>
            </a:r>
          </a:p>
          <a:p>
            <a:r>
              <a:rPr lang="en-US" sz="1200" b="0" i="0" u="none" strike="noStrike" kern="1200" baseline="0" dirty="0" smtClean="0">
                <a:solidFill>
                  <a:schemeClr val="tx1"/>
                </a:solidFill>
                <a:latin typeface="+mn-lt"/>
                <a:ea typeface="+mn-ea"/>
                <a:cs typeface="+mn-cs"/>
              </a:rPr>
              <a:t>The ten most common </a:t>
            </a:r>
            <a:r>
              <a:rPr lang="en-US" sz="1200" b="0" i="1" u="none" strike="noStrike" kern="1200" baseline="0" dirty="0" smtClean="0">
                <a:solidFill>
                  <a:schemeClr val="tx1"/>
                </a:solidFill>
                <a:latin typeface="+mn-lt"/>
                <a:ea typeface="+mn-ea"/>
                <a:cs typeface="+mn-cs"/>
              </a:rPr>
              <a:t>spa</a:t>
            </a:r>
            <a:r>
              <a:rPr lang="en-US" sz="1200" b="0" i="0" u="none" strike="noStrike" kern="1200" baseline="0" dirty="0" smtClean="0">
                <a:solidFill>
                  <a:schemeClr val="tx1"/>
                </a:solidFill>
                <a:latin typeface="+mn-lt"/>
                <a:ea typeface="+mn-ea"/>
                <a:cs typeface="+mn-cs"/>
              </a:rPr>
              <a:t>-types among MRSA from notified human cases in 2010 - 2014. Number of notifications per </a:t>
            </a:r>
            <a:r>
              <a:rPr lang="en-US" sz="1200" b="0" i="1" u="none" strike="noStrike" kern="1200" baseline="0" dirty="0" smtClean="0">
                <a:solidFill>
                  <a:schemeClr val="tx1"/>
                </a:solidFill>
                <a:latin typeface="+mn-lt"/>
                <a:ea typeface="+mn-ea"/>
                <a:cs typeface="+mn-cs"/>
              </a:rPr>
              <a:t>spa</a:t>
            </a:r>
            <a:r>
              <a:rPr lang="en-US" sz="1200" b="0" i="0" u="none" strike="noStrike" kern="1200" baseline="0" dirty="0" smtClean="0">
                <a:solidFill>
                  <a:schemeClr val="tx1"/>
                </a:solidFill>
                <a:latin typeface="+mn-lt"/>
                <a:ea typeface="+mn-ea"/>
                <a:cs typeface="+mn-cs"/>
              </a:rPr>
              <a:t>-type and percent PVL-positive isolates are shown for 2013 and 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64</a:t>
            </a:fld>
            <a:endParaRPr lang="sv-SE"/>
          </a:p>
        </p:txBody>
      </p:sp>
    </p:spTree>
    <p:extLst>
      <p:ext uri="{BB962C8B-B14F-4D97-AF65-F5344CB8AC3E}">
        <p14:creationId xmlns:p14="http://schemas.microsoft.com/office/powerpoint/2010/main" val="28021588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2.6. </a:t>
            </a:r>
          </a:p>
          <a:p>
            <a:r>
              <a:rPr lang="en-US" sz="1200" b="0" i="0" u="none" strike="noStrike" kern="1200" baseline="0" dirty="0" smtClean="0">
                <a:solidFill>
                  <a:schemeClr val="tx1"/>
                </a:solidFill>
                <a:latin typeface="+mn-lt"/>
                <a:ea typeface="+mn-ea"/>
                <a:cs typeface="+mn-cs"/>
              </a:rPr>
              <a:t>The ten most common spa-types among MRSA from notified human cases with domestically acquired MRSA and MRSA acquired abroad (imported), respectively, for 2014.</a:t>
            </a:r>
          </a:p>
          <a:p>
            <a:r>
              <a:rPr lang="en-US" sz="1200" b="0" i="0" u="none" strike="noStrike" kern="1200" baseline="0" dirty="0" smtClean="0">
                <a:solidFill>
                  <a:schemeClr val="tx1"/>
                </a:solidFill>
                <a:latin typeface="+mn-lt"/>
                <a:ea typeface="+mn-ea"/>
                <a:cs typeface="+mn-cs"/>
              </a:rPr>
              <a:t>Number of notifications per </a:t>
            </a:r>
            <a:r>
              <a:rPr lang="en-US" sz="1200" b="0" i="1" u="none" strike="noStrike" kern="1200" baseline="0" dirty="0" smtClean="0">
                <a:solidFill>
                  <a:schemeClr val="tx1"/>
                </a:solidFill>
                <a:latin typeface="+mn-lt"/>
                <a:ea typeface="+mn-ea"/>
                <a:cs typeface="+mn-cs"/>
              </a:rPr>
              <a:t>spa</a:t>
            </a:r>
            <a:r>
              <a:rPr lang="en-US" sz="1200" b="0" i="0" u="none" strike="noStrike" kern="1200" baseline="0" dirty="0" smtClean="0">
                <a:solidFill>
                  <a:schemeClr val="tx1"/>
                </a:solidFill>
                <a:latin typeface="+mn-lt"/>
                <a:ea typeface="+mn-ea"/>
                <a:cs typeface="+mn-cs"/>
              </a:rPr>
              <a:t>-type and percent PVL-positive isolates are shown.</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65</a:t>
            </a:fld>
            <a:endParaRPr lang="sv-SE"/>
          </a:p>
        </p:txBody>
      </p:sp>
    </p:spTree>
    <p:extLst>
      <p:ext uri="{BB962C8B-B14F-4D97-AF65-F5344CB8AC3E}">
        <p14:creationId xmlns:p14="http://schemas.microsoft.com/office/powerpoint/2010/main" val="19916772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2.14. </a:t>
            </a:r>
          </a:p>
          <a:p>
            <a:r>
              <a:rPr lang="en-US" sz="1200" b="0" i="0" u="none" strike="noStrike" kern="1200" baseline="0" dirty="0" smtClean="0">
                <a:solidFill>
                  <a:schemeClr val="tx1"/>
                </a:solidFill>
                <a:latin typeface="+mn-lt"/>
                <a:ea typeface="+mn-ea"/>
                <a:cs typeface="+mn-cs"/>
              </a:rPr>
              <a:t>Number of human cases of VRE annually notified in Sweden 2006-2014 by country of infection. Numbers of reported cases are shown in brackets.</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66</a:t>
            </a:fld>
            <a:endParaRPr lang="sv-SE"/>
          </a:p>
        </p:txBody>
      </p:sp>
    </p:spTree>
    <p:extLst>
      <p:ext uri="{BB962C8B-B14F-4D97-AF65-F5344CB8AC3E}">
        <p14:creationId xmlns:p14="http://schemas.microsoft.com/office/powerpoint/2010/main" val="10652880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2.9. </a:t>
            </a:r>
          </a:p>
          <a:p>
            <a:r>
              <a:rPr lang="en-US" sz="1200" b="0" i="0" u="none" strike="noStrike" kern="1200" baseline="0" dirty="0" smtClean="0">
                <a:solidFill>
                  <a:schemeClr val="tx1"/>
                </a:solidFill>
                <a:latin typeface="+mn-lt"/>
                <a:ea typeface="+mn-ea"/>
                <a:cs typeface="+mn-cs"/>
              </a:rPr>
              <a:t>VRE-notifications according to the Communicable Disease Act 2007-2014 by species and van-gene.</a:t>
            </a:r>
          </a:p>
        </p:txBody>
      </p:sp>
      <p:sp>
        <p:nvSpPr>
          <p:cNvPr id="4" name="Platshållare för bildnummer 3"/>
          <p:cNvSpPr>
            <a:spLocks noGrp="1"/>
          </p:cNvSpPr>
          <p:nvPr>
            <p:ph type="sldNum" sz="quarter" idx="10"/>
          </p:nvPr>
        </p:nvSpPr>
        <p:spPr/>
        <p:txBody>
          <a:bodyPr/>
          <a:lstStyle/>
          <a:p>
            <a:fld id="{8B5362E9-56F8-4489-B0BC-0270E33C950D}" type="slidenum">
              <a:rPr lang="sv-SE" smtClean="0"/>
              <a:t>67</a:t>
            </a:fld>
            <a:endParaRPr lang="sv-SE"/>
          </a:p>
        </p:txBody>
      </p:sp>
    </p:spTree>
    <p:extLst>
      <p:ext uri="{BB962C8B-B14F-4D97-AF65-F5344CB8AC3E}">
        <p14:creationId xmlns:p14="http://schemas.microsoft.com/office/powerpoint/2010/main" val="23046235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3.1. </a:t>
            </a:r>
          </a:p>
          <a:p>
            <a:r>
              <a:rPr lang="en-US" sz="1200" b="0" i="1" u="none" strike="noStrike" kern="1200" baseline="0" dirty="0" smtClean="0">
                <a:solidFill>
                  <a:schemeClr val="tx1"/>
                </a:solidFill>
                <a:latin typeface="+mn-lt"/>
                <a:ea typeface="+mn-ea"/>
                <a:cs typeface="+mn-cs"/>
              </a:rPr>
              <a:t>Salmonella </a:t>
            </a:r>
            <a:r>
              <a:rPr lang="en-US" sz="1200" b="0" i="0" u="none" strike="noStrike" kern="1200" baseline="0" dirty="0" smtClean="0">
                <a:solidFill>
                  <a:schemeClr val="tx1"/>
                </a:solidFill>
                <a:latin typeface="+mn-lt"/>
                <a:ea typeface="+mn-ea"/>
                <a:cs typeface="+mn-cs"/>
              </a:rPr>
              <a:t>from blood cultures in Sweden 2014. Data collected from reporting laboratories covering approximately 48 % of the Swedish population.</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68</a:t>
            </a:fld>
            <a:endParaRPr lang="sv-SE"/>
          </a:p>
        </p:txBody>
      </p:sp>
    </p:spTree>
    <p:extLst>
      <p:ext uri="{BB962C8B-B14F-4D97-AF65-F5344CB8AC3E}">
        <p14:creationId xmlns:p14="http://schemas.microsoft.com/office/powerpoint/2010/main" val="39547890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4.1. </a:t>
            </a:r>
          </a:p>
          <a:p>
            <a:r>
              <a:rPr lang="en-US" sz="1200" b="0" i="0" u="none" strike="noStrike" kern="1200" baseline="0" dirty="0" smtClean="0">
                <a:solidFill>
                  <a:schemeClr val="tx1"/>
                </a:solidFill>
                <a:latin typeface="+mn-lt"/>
                <a:ea typeface="+mn-ea"/>
                <a:cs typeface="+mn-cs"/>
              </a:rPr>
              <a:t>Yearly number of bloodstream infections by seven pathogens reported to EARS-Net from Sweden 2007-2014 by participating laboratories. </a:t>
            </a:r>
          </a:p>
          <a:p>
            <a:r>
              <a:rPr lang="en-US" sz="1200" b="0" i="0" u="none" strike="noStrike" kern="1200" baseline="0" dirty="0" err="1" smtClean="0">
                <a:solidFill>
                  <a:schemeClr val="tx1"/>
                </a:solidFill>
                <a:latin typeface="+mn-lt"/>
                <a:ea typeface="+mn-ea"/>
                <a:cs typeface="+mn-cs"/>
              </a:rPr>
              <a:t>Acinetobacter</a:t>
            </a:r>
            <a:r>
              <a:rPr lang="en-US" sz="1200" b="0" i="0" u="none" strike="noStrike" kern="1200" baseline="0" dirty="0" smtClean="0">
                <a:solidFill>
                  <a:schemeClr val="tx1"/>
                </a:solidFill>
                <a:latin typeface="+mn-lt"/>
                <a:ea typeface="+mn-ea"/>
                <a:cs typeface="+mn-cs"/>
              </a:rPr>
              <a:t> species was introduced in 2014, but data </a:t>
            </a:r>
            <a:r>
              <a:rPr lang="sv-SE" sz="1200" b="0" i="0" u="none" strike="noStrike" kern="1200" baseline="0" dirty="0" smtClean="0">
                <a:solidFill>
                  <a:schemeClr val="tx1"/>
                </a:solidFill>
                <a:latin typeface="+mn-lt"/>
                <a:ea typeface="+mn-ea"/>
                <a:cs typeface="+mn-cs"/>
              </a:rPr>
              <a:t>not </a:t>
            </a:r>
            <a:r>
              <a:rPr lang="sv-SE" sz="1200" b="0" i="0" u="none" strike="noStrike" kern="1200" baseline="0" dirty="0" err="1" smtClean="0">
                <a:solidFill>
                  <a:schemeClr val="tx1"/>
                </a:solidFill>
                <a:latin typeface="+mn-lt"/>
                <a:ea typeface="+mn-ea"/>
                <a:cs typeface="+mn-cs"/>
              </a:rPr>
              <a:t>shown</a:t>
            </a:r>
            <a:r>
              <a:rPr lang="sv-SE" sz="1200" b="0" i="0" u="none" strike="noStrike" kern="1200" baseline="0" dirty="0" smtClean="0">
                <a:solidFill>
                  <a:schemeClr val="tx1"/>
                </a:solidFill>
                <a:latin typeface="+mn-lt"/>
                <a:ea typeface="+mn-ea"/>
                <a:cs typeface="+mn-cs"/>
              </a:rPr>
              <a:t> in </a:t>
            </a:r>
            <a:r>
              <a:rPr lang="sv-SE" sz="1200" b="0" i="0" u="none" strike="noStrike" kern="1200" baseline="0" dirty="0" err="1" smtClean="0">
                <a:solidFill>
                  <a:schemeClr val="tx1"/>
                </a:solidFill>
                <a:latin typeface="+mn-lt"/>
                <a:ea typeface="+mn-ea"/>
                <a:cs typeface="+mn-cs"/>
              </a:rPr>
              <a:t>figure</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69</a:t>
            </a:fld>
            <a:endParaRPr lang="sv-SE"/>
          </a:p>
        </p:txBody>
      </p:sp>
    </p:spTree>
    <p:extLst>
      <p:ext uri="{BB962C8B-B14F-4D97-AF65-F5344CB8AC3E}">
        <p14:creationId xmlns:p14="http://schemas.microsoft.com/office/powerpoint/2010/main" val="17990373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4.1. </a:t>
            </a:r>
          </a:p>
          <a:p>
            <a:r>
              <a:rPr lang="en-US" sz="1200" b="0" i="0" u="none" strike="noStrike" kern="1200" baseline="0" dirty="0" smtClean="0">
                <a:solidFill>
                  <a:schemeClr val="tx1"/>
                </a:solidFill>
                <a:latin typeface="+mn-lt"/>
                <a:ea typeface="+mn-ea"/>
                <a:cs typeface="+mn-cs"/>
              </a:rPr>
              <a:t>Antimicrobial resistance in isolates from bloodstream infections of eight pathogens included in EARSS/EARS-Net surveillance during the years </a:t>
            </a:r>
            <a:r>
              <a:rPr lang="sv-SE" sz="1200" b="0" i="0" u="none" strike="noStrike" kern="1200" baseline="0" dirty="0" smtClean="0">
                <a:solidFill>
                  <a:schemeClr val="tx1"/>
                </a:solidFill>
                <a:latin typeface="+mn-lt"/>
                <a:ea typeface="+mn-ea"/>
                <a:cs typeface="+mn-cs"/>
              </a:rPr>
              <a:t>2007-2014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70</a:t>
            </a:fld>
            <a:endParaRPr lang="sv-SE"/>
          </a:p>
        </p:txBody>
      </p:sp>
    </p:spTree>
    <p:extLst>
      <p:ext uri="{BB962C8B-B14F-4D97-AF65-F5344CB8AC3E}">
        <p14:creationId xmlns:p14="http://schemas.microsoft.com/office/powerpoint/2010/main" val="93798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1.5. </a:t>
            </a:r>
          </a:p>
          <a:p>
            <a:r>
              <a:rPr lang="en-US" sz="1200" b="0" i="0" u="none" strike="noStrike" kern="1200" baseline="0" dirty="0" smtClean="0">
                <a:solidFill>
                  <a:schemeClr val="tx1"/>
                </a:solidFill>
                <a:latin typeface="+mn-lt"/>
                <a:ea typeface="+mn-ea"/>
                <a:cs typeface="+mn-cs"/>
              </a:rPr>
              <a:t>Sales of antibiotics (J01 excl. </a:t>
            </a:r>
            <a:r>
              <a:rPr lang="en-US" sz="1200" b="0" i="0" u="none" strike="noStrike" kern="1200" baseline="0" dirty="0" err="1" smtClean="0">
                <a:solidFill>
                  <a:schemeClr val="tx1"/>
                </a:solidFill>
                <a:latin typeface="+mn-lt"/>
                <a:ea typeface="+mn-ea"/>
                <a:cs typeface="+mn-cs"/>
              </a:rPr>
              <a:t>methenamine</a:t>
            </a:r>
            <a:r>
              <a:rPr lang="en-US" sz="1200" b="0" i="0" u="none" strike="noStrike" kern="1200" baseline="0" dirty="0" smtClean="0">
                <a:solidFill>
                  <a:schemeClr val="tx1"/>
                </a:solidFill>
                <a:latin typeface="+mn-lt"/>
                <a:ea typeface="+mn-ea"/>
                <a:cs typeface="+mn-cs"/>
              </a:rPr>
              <a:t>) in outpatient care (sales on prescriptions) in different age groups. </a:t>
            </a:r>
          </a:p>
          <a:p>
            <a:r>
              <a:rPr lang="en-US" sz="1200" b="0" i="0" u="none" strike="noStrike" kern="1200" baseline="0" dirty="0" smtClean="0">
                <a:solidFill>
                  <a:schemeClr val="tx1"/>
                </a:solidFill>
                <a:latin typeface="+mn-lt"/>
                <a:ea typeface="+mn-ea"/>
                <a:cs typeface="+mn-cs"/>
              </a:rPr>
              <a:t>Measured by both prescriptions/1 000 inhabitants and year and as DDD/1 000 inhabitants </a:t>
            </a:r>
            <a:r>
              <a:rPr lang="sv-SE" sz="1200" b="0" i="0" u="none" strike="noStrike" kern="1200" baseline="0" dirty="0" smtClean="0">
                <a:solidFill>
                  <a:schemeClr val="tx1"/>
                </a:solidFill>
                <a:latin typeface="+mn-lt"/>
                <a:ea typeface="+mn-ea"/>
                <a:cs typeface="+mn-cs"/>
              </a:rPr>
              <a:t>and </a:t>
            </a:r>
            <a:r>
              <a:rPr lang="sv-SE" sz="1200" b="0" i="0" u="none" strike="noStrike" kern="1200" baseline="0" dirty="0" err="1" smtClean="0">
                <a:solidFill>
                  <a:schemeClr val="tx1"/>
                </a:solidFill>
                <a:latin typeface="+mn-lt"/>
                <a:ea typeface="+mn-ea"/>
                <a:cs typeface="+mn-cs"/>
              </a:rPr>
              <a:t>day</a:t>
            </a:r>
            <a:r>
              <a:rPr lang="sv-SE" sz="1200" b="0" i="0" u="none" strike="noStrike" kern="1200" baseline="0" dirty="0" smtClean="0">
                <a:solidFill>
                  <a:schemeClr val="tx1"/>
                </a:solidFill>
                <a:latin typeface="+mn-lt"/>
                <a:ea typeface="+mn-ea"/>
                <a:cs typeface="+mn-cs"/>
              </a:rPr>
              <a:t>, in 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a:t>
            </a:fld>
            <a:endParaRPr lang="sv-SE"/>
          </a:p>
        </p:txBody>
      </p:sp>
    </p:spTree>
    <p:extLst>
      <p:ext uri="{BB962C8B-B14F-4D97-AF65-F5344CB8AC3E}">
        <p14:creationId xmlns:p14="http://schemas.microsoft.com/office/powerpoint/2010/main" val="35500828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4.2. </a:t>
            </a:r>
          </a:p>
          <a:p>
            <a:r>
              <a:rPr lang="en-US" sz="1200" b="0" i="0" u="none" strike="noStrike" kern="1200" baseline="0" dirty="0" smtClean="0">
                <a:solidFill>
                  <a:schemeClr val="tx1"/>
                </a:solidFill>
                <a:latin typeface="+mn-lt"/>
                <a:ea typeface="+mn-ea"/>
                <a:cs typeface="+mn-cs"/>
              </a:rPr>
              <a:t>Proportion of resistance to third generation </a:t>
            </a:r>
            <a:r>
              <a:rPr lang="en-US" sz="1200" b="0" i="0" u="none" strike="noStrike" kern="1200" baseline="0" dirty="0" err="1" smtClean="0">
                <a:solidFill>
                  <a:schemeClr val="tx1"/>
                </a:solidFill>
                <a:latin typeface="+mn-lt"/>
                <a:ea typeface="+mn-ea"/>
                <a:cs typeface="+mn-cs"/>
              </a:rPr>
              <a:t>cephalosporins</a:t>
            </a:r>
            <a:r>
              <a:rPr lang="en-US" sz="1200" b="0" i="0" u="none" strike="noStrike" kern="1200" baseline="0" dirty="0" smtClean="0">
                <a:solidFill>
                  <a:schemeClr val="tx1"/>
                </a:solidFill>
                <a:latin typeface="+mn-lt"/>
                <a:ea typeface="+mn-ea"/>
                <a:cs typeface="+mn-cs"/>
              </a:rPr>
              <a:t> </a:t>
            </a:r>
            <a:r>
              <a:rPr lang="sv-SE" sz="1200" b="0" i="0" u="none" strike="noStrike" kern="1200" baseline="0" dirty="0" smtClean="0">
                <a:solidFill>
                  <a:schemeClr val="tx1"/>
                </a:solidFill>
                <a:latin typeface="+mn-lt"/>
                <a:ea typeface="+mn-ea"/>
                <a:cs typeface="+mn-cs"/>
              </a:rPr>
              <a:t>in </a:t>
            </a:r>
            <a:r>
              <a:rPr lang="sv-SE" sz="1200" b="0" i="1" u="none" strike="noStrike" kern="1200" baseline="0" dirty="0" smtClean="0">
                <a:solidFill>
                  <a:schemeClr val="tx1"/>
                </a:solidFill>
                <a:latin typeface="+mn-lt"/>
                <a:ea typeface="+mn-ea"/>
                <a:cs typeface="+mn-cs"/>
              </a:rPr>
              <a:t>E. </a:t>
            </a:r>
            <a:r>
              <a:rPr lang="sv-SE" sz="1200" b="0" i="1" u="none" strike="noStrike" kern="1200" baseline="0" dirty="0" err="1" smtClean="0">
                <a:solidFill>
                  <a:schemeClr val="tx1"/>
                </a:solidFill>
                <a:latin typeface="+mn-lt"/>
                <a:ea typeface="+mn-ea"/>
                <a:cs typeface="+mn-cs"/>
              </a:rPr>
              <a:t>coli</a:t>
            </a:r>
            <a:r>
              <a:rPr lang="sv-SE" sz="1200" b="0" i="1" u="none" strike="noStrike" kern="1200" baseline="0" dirty="0" smtClean="0">
                <a:solidFill>
                  <a:schemeClr val="tx1"/>
                </a:solidFill>
                <a:latin typeface="+mn-lt"/>
                <a:ea typeface="+mn-ea"/>
                <a:cs typeface="+mn-cs"/>
              </a:rPr>
              <a:t>, K. </a:t>
            </a:r>
            <a:r>
              <a:rPr lang="sv-SE" sz="1200" b="0" i="1" u="none" strike="noStrike" kern="1200" baseline="0" dirty="0" err="1" smtClean="0">
                <a:solidFill>
                  <a:schemeClr val="tx1"/>
                </a:solidFill>
                <a:latin typeface="+mn-lt"/>
                <a:ea typeface="+mn-ea"/>
                <a:cs typeface="+mn-cs"/>
              </a:rPr>
              <a:t>pneumoniae</a:t>
            </a:r>
            <a:r>
              <a:rPr lang="sv-SE" sz="1200" b="0" i="1" u="none" strike="noStrike" kern="1200" baseline="0" dirty="0" smtClean="0">
                <a:solidFill>
                  <a:schemeClr val="tx1"/>
                </a:solidFill>
                <a:latin typeface="+mn-lt"/>
                <a:ea typeface="+mn-ea"/>
                <a:cs typeface="+mn-cs"/>
              </a:rPr>
              <a:t> </a:t>
            </a:r>
            <a:r>
              <a:rPr lang="sv-SE" sz="1200" b="0" i="0" u="none" strike="noStrike" kern="1200" baseline="0" dirty="0" smtClean="0">
                <a:solidFill>
                  <a:schemeClr val="tx1"/>
                </a:solidFill>
                <a:latin typeface="+mn-lt"/>
                <a:ea typeface="+mn-ea"/>
                <a:cs typeface="+mn-cs"/>
              </a:rPr>
              <a:t>and </a:t>
            </a:r>
            <a:r>
              <a:rPr lang="sv-SE" sz="1200" b="0" i="1" u="none" strike="noStrike" kern="1200" baseline="0" dirty="0" smtClean="0">
                <a:solidFill>
                  <a:schemeClr val="tx1"/>
                </a:solidFill>
                <a:latin typeface="+mn-lt"/>
                <a:ea typeface="+mn-ea"/>
                <a:cs typeface="+mn-cs"/>
              </a:rPr>
              <a:t>P. </a:t>
            </a:r>
            <a:r>
              <a:rPr lang="sv-SE" sz="1200" b="0" i="1" u="none" strike="noStrike" kern="1200" baseline="0" dirty="0" err="1" smtClean="0">
                <a:solidFill>
                  <a:schemeClr val="tx1"/>
                </a:solidFill>
                <a:latin typeface="+mn-lt"/>
                <a:ea typeface="+mn-ea"/>
                <a:cs typeface="+mn-cs"/>
              </a:rPr>
              <a:t>aeruginosa</a:t>
            </a:r>
            <a:r>
              <a:rPr lang="sv-SE" sz="1200" b="0" i="0" u="none" strike="noStrike" kern="1200" baseline="0" dirty="0" smtClean="0">
                <a:solidFill>
                  <a:schemeClr val="tx1"/>
                </a:solidFill>
                <a:latin typeface="+mn-lt"/>
                <a:ea typeface="+mn-ea"/>
                <a:cs typeface="+mn-cs"/>
              </a:rPr>
              <a:t>. Swedish data in </a:t>
            </a:r>
            <a:r>
              <a:rPr lang="sv-SE" sz="1200" b="0" i="0" u="none" strike="noStrike" kern="1200" baseline="0" dirty="0" err="1" smtClean="0">
                <a:solidFill>
                  <a:schemeClr val="tx1"/>
                </a:solidFill>
                <a:latin typeface="+mn-lt"/>
                <a:ea typeface="+mn-ea"/>
                <a:cs typeface="+mn-cs"/>
              </a:rPr>
              <a:t>EARSNet</a:t>
            </a:r>
            <a:r>
              <a:rPr lang="sv-SE" sz="1200" b="0" i="0" u="none" strike="noStrike" kern="1200" baseline="0" dirty="0" smtClean="0">
                <a:solidFill>
                  <a:schemeClr val="tx1"/>
                </a:solidFill>
                <a:latin typeface="+mn-lt"/>
                <a:ea typeface="+mn-ea"/>
                <a:cs typeface="+mn-cs"/>
              </a:rPr>
              <a:t> 2007-2014, from </a:t>
            </a:r>
            <a:r>
              <a:rPr lang="sv-SE" sz="1200" b="0" i="0" u="none" strike="noStrike" kern="1200" baseline="0" dirty="0" err="1" smtClean="0">
                <a:solidFill>
                  <a:schemeClr val="tx1"/>
                </a:solidFill>
                <a:latin typeface="+mn-lt"/>
                <a:ea typeface="+mn-ea"/>
                <a:cs typeface="+mn-cs"/>
              </a:rPr>
              <a:t>partic</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71</a:t>
            </a:fld>
            <a:endParaRPr lang="sv-SE"/>
          </a:p>
        </p:txBody>
      </p:sp>
    </p:spTree>
    <p:extLst>
      <p:ext uri="{BB962C8B-B14F-4D97-AF65-F5344CB8AC3E}">
        <p14:creationId xmlns:p14="http://schemas.microsoft.com/office/powerpoint/2010/main" val="5899023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Table 4.2. </a:t>
            </a:r>
          </a:p>
          <a:p>
            <a:r>
              <a:rPr lang="sv-SE" sz="1200" b="0" i="0" u="none" strike="noStrike" kern="1200" baseline="0" dirty="0" err="1" smtClean="0">
                <a:solidFill>
                  <a:schemeClr val="tx1"/>
                </a:solidFill>
                <a:latin typeface="+mn-lt"/>
                <a:ea typeface="+mn-ea"/>
                <a:cs typeface="+mn-cs"/>
              </a:rPr>
              <a:t>Antimicrobial</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resistance</a:t>
            </a:r>
            <a:r>
              <a:rPr lang="sv-SE" sz="1200" b="0" i="0" u="none" strike="noStrike" kern="1200" baseline="0" dirty="0" smtClean="0">
                <a:solidFill>
                  <a:schemeClr val="tx1"/>
                </a:solidFill>
                <a:latin typeface="+mn-lt"/>
                <a:ea typeface="+mn-ea"/>
                <a:cs typeface="+mn-cs"/>
              </a:rPr>
              <a:t> in </a:t>
            </a:r>
            <a:r>
              <a:rPr lang="sv-SE" sz="1200" b="0" i="0" u="none" strike="noStrike" kern="1200" baseline="0" dirty="0" err="1" smtClean="0">
                <a:solidFill>
                  <a:schemeClr val="tx1"/>
                </a:solidFill>
                <a:latin typeface="+mn-lt"/>
                <a:ea typeface="+mn-ea"/>
                <a:cs typeface="+mn-cs"/>
              </a:rPr>
              <a:t>invasive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isolates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of</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Streptococcus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pyogenes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Streptococcus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agalactiae</a:t>
            </a:r>
            <a:r>
              <a:rPr lang="sv-SE" sz="1200" b="0" i="0" u="none" strike="noStrike" kern="1200" baseline="0" dirty="0" smtClean="0">
                <a:solidFill>
                  <a:schemeClr val="tx1"/>
                </a:solidFill>
                <a:latin typeface="+mn-lt"/>
                <a:ea typeface="+mn-ea"/>
                <a:cs typeface="+mn-cs"/>
              </a:rPr>
              <a:t> and </a:t>
            </a:r>
            <a:r>
              <a:rPr lang="sv-SE" sz="1200" b="0" i="0" u="none" strike="noStrike" kern="1200" baseline="0" dirty="0" err="1" smtClean="0">
                <a:solidFill>
                  <a:schemeClr val="tx1"/>
                </a:solidFill>
                <a:latin typeface="+mn-lt"/>
                <a:ea typeface="+mn-ea"/>
                <a:cs typeface="+mn-cs"/>
              </a:rPr>
              <a:t>Haemophilus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influenzae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during</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seven</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years</a:t>
            </a:r>
            <a:r>
              <a:rPr lang="sv-SE" sz="1200" b="0" i="0" u="none" strike="noStrike" kern="1200" baseline="0" dirty="0" smtClean="0">
                <a:solidFill>
                  <a:schemeClr val="tx1"/>
                </a:solidFill>
                <a:latin typeface="+mn-lt"/>
                <a:ea typeface="+mn-ea"/>
                <a:cs typeface="+mn-cs"/>
              </a:rPr>
              <a:t> (2008-2014).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72</a:t>
            </a:fld>
            <a:endParaRPr lang="sv-SE"/>
          </a:p>
        </p:txBody>
      </p:sp>
    </p:spTree>
    <p:extLst>
      <p:ext uri="{BB962C8B-B14F-4D97-AF65-F5344CB8AC3E}">
        <p14:creationId xmlns:p14="http://schemas.microsoft.com/office/powerpoint/2010/main" val="7528925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err="1" smtClean="0">
                <a:solidFill>
                  <a:schemeClr val="tx1"/>
                </a:solidFill>
                <a:latin typeface="+mn-lt"/>
                <a:ea typeface="+mn-ea"/>
                <a:cs typeface="+mn-cs"/>
              </a:rPr>
              <a:t>Figure</a:t>
            </a:r>
            <a:r>
              <a:rPr lang="sv-SE" sz="1200" b="1" i="0" u="none" strike="noStrike" kern="1200" baseline="0" dirty="0" smtClean="0">
                <a:solidFill>
                  <a:schemeClr val="tx1"/>
                </a:solidFill>
                <a:latin typeface="+mn-lt"/>
                <a:ea typeface="+mn-ea"/>
                <a:cs typeface="+mn-cs"/>
              </a:rPr>
              <a:t> 4.3. </a:t>
            </a:r>
          </a:p>
          <a:p>
            <a:r>
              <a:rPr lang="sv-SE" sz="1200" b="0" i="0" u="none" strike="noStrike" kern="1200" baseline="0" dirty="0" smtClean="0">
                <a:solidFill>
                  <a:schemeClr val="tx1"/>
                </a:solidFill>
                <a:latin typeface="+mn-lt"/>
                <a:ea typeface="+mn-ea"/>
                <a:cs typeface="+mn-cs"/>
              </a:rPr>
              <a:t>Proportion, %, </a:t>
            </a:r>
            <a:r>
              <a:rPr lang="sv-SE" sz="1200" b="0" i="0" u="none" strike="noStrike" kern="1200" baseline="0" dirty="0" err="1" smtClean="0">
                <a:solidFill>
                  <a:schemeClr val="tx1"/>
                </a:solidFill>
                <a:latin typeface="+mn-lt"/>
                <a:ea typeface="+mn-ea"/>
                <a:cs typeface="+mn-cs"/>
              </a:rPr>
              <a:t>resistant</a:t>
            </a:r>
            <a:r>
              <a:rPr lang="sv-SE" sz="1200" b="0" i="0" u="none" strike="noStrike" kern="1200" baseline="0" dirty="0" smtClean="0">
                <a:solidFill>
                  <a:schemeClr val="tx1"/>
                </a:solidFill>
                <a:latin typeface="+mn-lt"/>
                <a:ea typeface="+mn-ea"/>
                <a:cs typeface="+mn-cs"/>
              </a:rPr>
              <a:t> </a:t>
            </a:r>
            <a:r>
              <a:rPr lang="sv-SE" sz="1200" b="0" i="1" u="none" strike="noStrike" kern="1200" baseline="0" dirty="0" smtClean="0">
                <a:solidFill>
                  <a:schemeClr val="tx1"/>
                </a:solidFill>
                <a:latin typeface="+mn-lt"/>
                <a:ea typeface="+mn-ea"/>
                <a:cs typeface="+mn-cs"/>
              </a:rPr>
              <a:t>E. </a:t>
            </a:r>
            <a:r>
              <a:rPr lang="sv-SE" sz="1200" b="0" i="1" u="none" strike="noStrike" kern="1200" baseline="0" dirty="0" err="1" smtClean="0">
                <a:solidFill>
                  <a:schemeClr val="tx1"/>
                </a:solidFill>
                <a:latin typeface="+mn-lt"/>
                <a:ea typeface="+mn-ea"/>
                <a:cs typeface="+mn-cs"/>
              </a:rPr>
              <a:t>coli</a:t>
            </a:r>
            <a:r>
              <a:rPr lang="sv-SE" sz="1200" b="0" i="1"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isolates</a:t>
            </a:r>
            <a:r>
              <a:rPr lang="sv-SE" sz="1200" b="0" i="0" u="none" strike="noStrike" kern="1200" baseline="0" dirty="0" smtClean="0">
                <a:solidFill>
                  <a:schemeClr val="tx1"/>
                </a:solidFill>
                <a:latin typeface="+mn-lt"/>
                <a:ea typeface="+mn-ea"/>
                <a:cs typeface="+mn-cs"/>
              </a:rPr>
              <a:t> from </a:t>
            </a:r>
            <a:r>
              <a:rPr lang="sv-SE" sz="1200" b="0" i="0" u="none" strike="noStrike" kern="1200" baseline="0" dirty="0" err="1" smtClean="0">
                <a:solidFill>
                  <a:schemeClr val="tx1"/>
                </a:solidFill>
                <a:latin typeface="+mn-lt"/>
                <a:ea typeface="+mn-ea"/>
                <a:cs typeface="+mn-cs"/>
              </a:rPr>
              <a:t>urine</a:t>
            </a:r>
            <a:r>
              <a:rPr lang="sv-SE" sz="1200" b="0" i="0" u="none" strike="noStrike" kern="1200" baseline="0" dirty="0" smtClean="0">
                <a:solidFill>
                  <a:schemeClr val="tx1"/>
                </a:solidFill>
                <a:latin typeface="+mn-lt"/>
                <a:ea typeface="+mn-ea"/>
                <a:cs typeface="+mn-cs"/>
              </a:rPr>
              <a:t>, 2002-</a:t>
            </a:r>
            <a:r>
              <a:rPr lang="en-US" sz="1200" b="0" i="0" u="none" strike="noStrike" kern="1200" baseline="0" dirty="0" smtClean="0">
                <a:solidFill>
                  <a:schemeClr val="tx1"/>
                </a:solidFill>
                <a:latin typeface="+mn-lt"/>
                <a:ea typeface="+mn-ea"/>
                <a:cs typeface="+mn-cs"/>
              </a:rPr>
              <a:t>2014. Resistance (R) to </a:t>
            </a:r>
            <a:r>
              <a:rPr lang="en-US" sz="1200" b="0" i="0" u="none" strike="noStrike" kern="1200" baseline="0" dirty="0" err="1" smtClean="0">
                <a:solidFill>
                  <a:schemeClr val="tx1"/>
                </a:solidFill>
                <a:latin typeface="+mn-lt"/>
                <a:ea typeface="+mn-ea"/>
                <a:cs typeface="+mn-cs"/>
              </a:rPr>
              <a:t>fluoroquinolones</a:t>
            </a:r>
            <a:r>
              <a:rPr lang="en-US" sz="1200" b="0" i="0" u="none" strike="noStrike" kern="1200" baseline="0" dirty="0" smtClean="0">
                <a:solidFill>
                  <a:schemeClr val="tx1"/>
                </a:solidFill>
                <a:latin typeface="+mn-lt"/>
                <a:ea typeface="+mn-ea"/>
                <a:cs typeface="+mn-cs"/>
              </a:rPr>
              <a:t> was tested by </a:t>
            </a:r>
            <a:r>
              <a:rPr lang="en-US" sz="1200" b="0" i="0" u="none" strike="noStrike" kern="1200" baseline="0" dirty="0" err="1" smtClean="0">
                <a:solidFill>
                  <a:schemeClr val="tx1"/>
                </a:solidFill>
                <a:latin typeface="+mn-lt"/>
                <a:ea typeface="+mn-ea"/>
                <a:cs typeface="+mn-cs"/>
              </a:rPr>
              <a:t>nalidixic</a:t>
            </a:r>
            <a:r>
              <a:rPr lang="en-US" sz="1200" b="0" i="0" u="none" strike="noStrike" kern="1200" baseline="0" dirty="0" smtClean="0">
                <a:solidFill>
                  <a:schemeClr val="tx1"/>
                </a:solidFill>
                <a:latin typeface="+mn-lt"/>
                <a:ea typeface="+mn-ea"/>
                <a:cs typeface="+mn-cs"/>
              </a:rPr>
              <a:t> acid (screening for I+R) 2002-2011, and by ciprofloxacin from 2011 and onwards.</a:t>
            </a:r>
          </a:p>
          <a:p>
            <a:r>
              <a:rPr lang="en-US" sz="1200" b="0" i="0" u="none" strike="noStrike" kern="1200" baseline="0" dirty="0" smtClean="0">
                <a:solidFill>
                  <a:schemeClr val="tx1"/>
                </a:solidFill>
                <a:latin typeface="+mn-lt"/>
                <a:ea typeface="+mn-ea"/>
                <a:cs typeface="+mn-cs"/>
              </a:rPr>
              <a:t>Zone breakpoints relevant at the time of testing were </a:t>
            </a:r>
            <a:r>
              <a:rPr lang="sv-SE" sz="1200" b="0" i="0" u="none" strike="noStrike" kern="1200" baseline="0" dirty="0" err="1" smtClean="0">
                <a:solidFill>
                  <a:schemeClr val="tx1"/>
                </a:solidFill>
                <a:latin typeface="+mn-lt"/>
                <a:ea typeface="+mn-ea"/>
                <a:cs typeface="+mn-cs"/>
              </a:rPr>
              <a:t>always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used</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73</a:t>
            </a:fld>
            <a:endParaRPr lang="sv-SE"/>
          </a:p>
        </p:txBody>
      </p:sp>
    </p:spTree>
    <p:extLst>
      <p:ext uri="{BB962C8B-B14F-4D97-AF65-F5344CB8AC3E}">
        <p14:creationId xmlns:p14="http://schemas.microsoft.com/office/powerpoint/2010/main" val="35197395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err="1" smtClean="0">
                <a:solidFill>
                  <a:schemeClr val="tx1"/>
                </a:solidFill>
                <a:latin typeface="+mn-lt"/>
                <a:ea typeface="+mn-ea"/>
                <a:cs typeface="+mn-cs"/>
              </a:rPr>
              <a:t>Figure</a:t>
            </a:r>
            <a:r>
              <a:rPr lang="sv-SE" sz="1200" b="1" i="0" u="none" strike="noStrike" kern="1200" baseline="0" dirty="0" smtClean="0">
                <a:solidFill>
                  <a:schemeClr val="tx1"/>
                </a:solidFill>
                <a:latin typeface="+mn-lt"/>
                <a:ea typeface="+mn-ea"/>
                <a:cs typeface="+mn-cs"/>
              </a:rPr>
              <a:t> 4.4. </a:t>
            </a:r>
          </a:p>
          <a:p>
            <a:r>
              <a:rPr lang="sv-SE" sz="1200" b="0" i="0" u="none" strike="noStrike" kern="1200" baseline="0" dirty="0" smtClean="0">
                <a:solidFill>
                  <a:schemeClr val="tx1"/>
                </a:solidFill>
                <a:latin typeface="+mn-lt"/>
                <a:ea typeface="+mn-ea"/>
                <a:cs typeface="+mn-cs"/>
              </a:rPr>
              <a:t>Proportion, %, </a:t>
            </a:r>
            <a:r>
              <a:rPr lang="sv-SE" sz="1200" b="0" i="0" u="none" strike="noStrike" kern="1200" baseline="0" dirty="0" err="1" smtClean="0">
                <a:solidFill>
                  <a:schemeClr val="tx1"/>
                </a:solidFill>
                <a:latin typeface="+mn-lt"/>
                <a:ea typeface="+mn-ea"/>
                <a:cs typeface="+mn-cs"/>
              </a:rPr>
              <a:t>resistant</a:t>
            </a:r>
            <a:r>
              <a:rPr lang="sv-SE" sz="1200" b="0" i="0" u="none" strike="noStrike" kern="1200" baseline="0" dirty="0" smtClean="0">
                <a:solidFill>
                  <a:schemeClr val="tx1"/>
                </a:solidFill>
                <a:latin typeface="+mn-lt"/>
                <a:ea typeface="+mn-ea"/>
                <a:cs typeface="+mn-cs"/>
              </a:rPr>
              <a:t> </a:t>
            </a:r>
            <a:r>
              <a:rPr lang="sv-SE" sz="1200" b="0" i="1" u="none" strike="noStrike" kern="1200" baseline="0" dirty="0" smtClean="0">
                <a:solidFill>
                  <a:schemeClr val="tx1"/>
                </a:solidFill>
                <a:latin typeface="+mn-lt"/>
                <a:ea typeface="+mn-ea"/>
                <a:cs typeface="+mn-cs"/>
              </a:rPr>
              <a:t>K. </a:t>
            </a:r>
            <a:r>
              <a:rPr lang="sv-SE" sz="1200" b="0" i="1" u="none" strike="noStrike" kern="1200" baseline="0" dirty="0" err="1" smtClean="0">
                <a:solidFill>
                  <a:schemeClr val="tx1"/>
                </a:solidFill>
                <a:latin typeface="+mn-lt"/>
                <a:ea typeface="+mn-ea"/>
                <a:cs typeface="+mn-cs"/>
              </a:rPr>
              <a:t>pneumoniae</a:t>
            </a:r>
            <a:r>
              <a:rPr lang="sv-SE" sz="1200" b="0" i="1"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isolates</a:t>
            </a:r>
            <a:r>
              <a:rPr lang="sv-SE" sz="1200" b="0" i="0" u="none" strike="noStrike" kern="1200" baseline="0" dirty="0" smtClean="0">
                <a:solidFill>
                  <a:schemeClr val="tx1"/>
                </a:solidFill>
                <a:latin typeface="+mn-lt"/>
                <a:ea typeface="+mn-ea"/>
                <a:cs typeface="+mn-cs"/>
              </a:rPr>
              <a:t> from </a:t>
            </a:r>
            <a:r>
              <a:rPr lang="en-US" sz="1200" b="0" i="0" u="none" strike="noStrike" kern="1200" baseline="0" dirty="0" smtClean="0">
                <a:solidFill>
                  <a:schemeClr val="tx1"/>
                </a:solidFill>
                <a:latin typeface="+mn-lt"/>
                <a:ea typeface="+mn-ea"/>
                <a:cs typeface="+mn-cs"/>
              </a:rPr>
              <a:t>urine, 2005-2014. Resistance (R) to </a:t>
            </a:r>
            <a:r>
              <a:rPr lang="en-US" sz="1200" b="0" i="0" u="none" strike="noStrike" kern="1200" baseline="0" dirty="0" err="1" smtClean="0">
                <a:solidFill>
                  <a:schemeClr val="tx1"/>
                </a:solidFill>
                <a:latin typeface="+mn-lt"/>
                <a:ea typeface="+mn-ea"/>
                <a:cs typeface="+mn-cs"/>
              </a:rPr>
              <a:t>fluoroquinolones</a:t>
            </a:r>
            <a:r>
              <a:rPr lang="en-US" sz="1200" b="0" i="0" u="none" strike="noStrike" kern="1200" baseline="0" dirty="0" smtClean="0">
                <a:solidFill>
                  <a:schemeClr val="tx1"/>
                </a:solidFill>
                <a:latin typeface="+mn-lt"/>
                <a:ea typeface="+mn-ea"/>
                <a:cs typeface="+mn-cs"/>
              </a:rPr>
              <a:t> was tested by </a:t>
            </a:r>
            <a:r>
              <a:rPr lang="en-US" sz="1200" b="0" i="0" u="none" strike="noStrike" kern="1200" baseline="0" dirty="0" err="1" smtClean="0">
                <a:solidFill>
                  <a:schemeClr val="tx1"/>
                </a:solidFill>
                <a:latin typeface="+mn-lt"/>
                <a:ea typeface="+mn-ea"/>
                <a:cs typeface="+mn-cs"/>
              </a:rPr>
              <a:t>nalidixic</a:t>
            </a:r>
            <a:r>
              <a:rPr lang="en-US" sz="1200" b="0" i="0" u="none" strike="noStrike" kern="1200" baseline="0" dirty="0" smtClean="0">
                <a:solidFill>
                  <a:schemeClr val="tx1"/>
                </a:solidFill>
                <a:latin typeface="+mn-lt"/>
                <a:ea typeface="+mn-ea"/>
                <a:cs typeface="+mn-cs"/>
              </a:rPr>
              <a:t> acid (screening for I+R) 2005-2011, and by ciprofloxacin from 2011 and onwards. Zone breakpoints relevant at the time of testing </a:t>
            </a:r>
            <a:r>
              <a:rPr lang="sv-SE" sz="1200" b="0" i="0" u="none" strike="noStrike" kern="1200" baseline="0" dirty="0" err="1" smtClean="0">
                <a:solidFill>
                  <a:schemeClr val="tx1"/>
                </a:solidFill>
                <a:latin typeface="+mn-lt"/>
                <a:ea typeface="+mn-ea"/>
                <a:cs typeface="+mn-cs"/>
              </a:rPr>
              <a:t>were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always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used</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74</a:t>
            </a:fld>
            <a:endParaRPr lang="sv-SE"/>
          </a:p>
        </p:txBody>
      </p:sp>
    </p:spTree>
    <p:extLst>
      <p:ext uri="{BB962C8B-B14F-4D97-AF65-F5344CB8AC3E}">
        <p14:creationId xmlns:p14="http://schemas.microsoft.com/office/powerpoint/2010/main" val="17033402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err="1" smtClean="0">
                <a:solidFill>
                  <a:schemeClr val="tx1"/>
                </a:solidFill>
                <a:latin typeface="+mn-lt"/>
                <a:ea typeface="+mn-ea"/>
                <a:cs typeface="+mn-cs"/>
              </a:rPr>
              <a:t>Figure</a:t>
            </a:r>
            <a:r>
              <a:rPr lang="sv-SE" sz="1200" b="1" i="0" u="none" strike="noStrike" kern="1200" baseline="0" dirty="0" smtClean="0">
                <a:solidFill>
                  <a:schemeClr val="tx1"/>
                </a:solidFill>
                <a:latin typeface="+mn-lt"/>
                <a:ea typeface="+mn-ea"/>
                <a:cs typeface="+mn-cs"/>
              </a:rPr>
              <a:t> 4.5. </a:t>
            </a:r>
          </a:p>
          <a:p>
            <a:r>
              <a:rPr lang="sv-SE" sz="1200" b="0" i="0" u="none" strike="noStrike" kern="1200" baseline="0" dirty="0" smtClean="0">
                <a:solidFill>
                  <a:schemeClr val="tx1"/>
                </a:solidFill>
                <a:latin typeface="+mn-lt"/>
                <a:ea typeface="+mn-ea"/>
                <a:cs typeface="+mn-cs"/>
              </a:rPr>
              <a:t>Proportion, %, </a:t>
            </a:r>
            <a:r>
              <a:rPr lang="sv-SE" sz="1200" b="0" i="0" u="none" strike="noStrike" kern="1200" baseline="0" dirty="0" err="1" smtClean="0">
                <a:solidFill>
                  <a:schemeClr val="tx1"/>
                </a:solidFill>
                <a:latin typeface="+mn-lt"/>
                <a:ea typeface="+mn-ea"/>
                <a:cs typeface="+mn-cs"/>
              </a:rPr>
              <a:t>resistant</a:t>
            </a:r>
            <a:r>
              <a:rPr lang="sv-SE" sz="1200" b="0" i="0" u="none" strike="noStrike" kern="1200" baseline="0" dirty="0" smtClean="0">
                <a:solidFill>
                  <a:schemeClr val="tx1"/>
                </a:solidFill>
                <a:latin typeface="+mn-lt"/>
                <a:ea typeface="+mn-ea"/>
                <a:cs typeface="+mn-cs"/>
              </a:rPr>
              <a:t> </a:t>
            </a:r>
            <a:r>
              <a:rPr lang="sv-SE" sz="1200" b="0" i="1" u="none" strike="noStrike" kern="1200" baseline="0" dirty="0" err="1" smtClean="0">
                <a:solidFill>
                  <a:schemeClr val="tx1"/>
                </a:solidFill>
                <a:latin typeface="+mn-lt"/>
                <a:ea typeface="+mn-ea"/>
                <a:cs typeface="+mn-cs"/>
              </a:rPr>
              <a:t>Pseudomonas</a:t>
            </a:r>
            <a:r>
              <a:rPr lang="sv-SE" sz="1200" b="0" i="1" u="none" strike="noStrike" kern="1200" baseline="0" dirty="0" smtClean="0">
                <a:solidFill>
                  <a:schemeClr val="tx1"/>
                </a:solidFill>
                <a:latin typeface="+mn-lt"/>
                <a:ea typeface="+mn-ea"/>
                <a:cs typeface="+mn-cs"/>
              </a:rPr>
              <a:t> </a:t>
            </a:r>
            <a:r>
              <a:rPr lang="sv-SE" sz="1200" b="0" i="1" u="none" strike="noStrike" kern="1200" baseline="0" dirty="0" err="1" smtClean="0">
                <a:solidFill>
                  <a:schemeClr val="tx1"/>
                </a:solidFill>
                <a:latin typeface="+mn-lt"/>
                <a:ea typeface="+mn-ea"/>
                <a:cs typeface="+mn-cs"/>
              </a:rPr>
              <a:t>aeruginosa</a:t>
            </a:r>
            <a:r>
              <a:rPr lang="sv-SE" sz="1200" b="0" i="1"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isolates</a:t>
            </a:r>
            <a:r>
              <a:rPr lang="sv-S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four groups of antibiotics tested, 2006-2014 (no data collected in 2008).</a:t>
            </a:r>
          </a:p>
          <a:p>
            <a:r>
              <a:rPr lang="en-US" sz="1200" b="0" i="0" u="none" strike="noStrike" kern="1200" baseline="0" dirty="0" smtClean="0">
                <a:solidFill>
                  <a:schemeClr val="tx1"/>
                </a:solidFill>
                <a:latin typeface="+mn-lt"/>
                <a:ea typeface="+mn-ea"/>
                <a:cs typeface="+mn-cs"/>
              </a:rPr>
              <a:t>Zone breakpoints relevant at the time of testing were always </a:t>
            </a:r>
            <a:r>
              <a:rPr lang="sv-SE" sz="1200" b="0" i="0" u="none" strike="noStrike" kern="1200" baseline="0" dirty="0" err="1" smtClean="0">
                <a:solidFill>
                  <a:schemeClr val="tx1"/>
                </a:solidFill>
                <a:latin typeface="+mn-lt"/>
                <a:ea typeface="+mn-ea"/>
                <a:cs typeface="+mn-cs"/>
              </a:rPr>
              <a:t>used</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75</a:t>
            </a:fld>
            <a:endParaRPr lang="sv-SE"/>
          </a:p>
        </p:txBody>
      </p:sp>
    </p:spTree>
    <p:extLst>
      <p:ext uri="{BB962C8B-B14F-4D97-AF65-F5344CB8AC3E}">
        <p14:creationId xmlns:p14="http://schemas.microsoft.com/office/powerpoint/2010/main" val="32632873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Figure 4.6. </a:t>
            </a:r>
          </a:p>
          <a:p>
            <a:r>
              <a:rPr lang="fr-FR" sz="1200" b="0" i="0" u="none" strike="noStrike" kern="1200" baseline="0" dirty="0" smtClean="0">
                <a:solidFill>
                  <a:schemeClr val="tx1"/>
                </a:solidFill>
                <a:latin typeface="+mn-lt"/>
                <a:ea typeface="+mn-ea"/>
                <a:cs typeface="+mn-cs"/>
              </a:rPr>
              <a:t>Proportion, %, resistant </a:t>
            </a:r>
            <a:r>
              <a:rPr lang="fr-FR" sz="1200" b="0" i="1" u="none" strike="noStrike" kern="1200" baseline="0" dirty="0" smtClean="0">
                <a:solidFill>
                  <a:schemeClr val="tx1"/>
                </a:solidFill>
                <a:latin typeface="+mn-lt"/>
                <a:ea typeface="+mn-ea"/>
                <a:cs typeface="+mn-cs"/>
              </a:rPr>
              <a:t>Staphylococcus aureus </a:t>
            </a:r>
            <a:r>
              <a:rPr lang="fr-FR" sz="1200" b="0" i="0" u="none" strike="noStrike" kern="1200" baseline="0" dirty="0" smtClean="0">
                <a:solidFill>
                  <a:schemeClr val="tx1"/>
                </a:solidFill>
                <a:latin typeface="+mn-lt"/>
                <a:ea typeface="+mn-ea"/>
                <a:cs typeface="+mn-cs"/>
              </a:rPr>
              <a:t>isolates </a:t>
            </a:r>
            <a:r>
              <a:rPr lang="en-US" sz="1200" b="0" i="0" u="none" strike="noStrike" kern="1200" baseline="0" dirty="0" smtClean="0">
                <a:solidFill>
                  <a:schemeClr val="tx1"/>
                </a:solidFill>
                <a:latin typeface="+mn-lt"/>
                <a:ea typeface="+mn-ea"/>
                <a:cs typeface="+mn-cs"/>
              </a:rPr>
              <a:t>from skin and soft tissue infections 2002-2014. In 2005 only results from infections in elderly (&gt; 65 years) patients were reported.</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76</a:t>
            </a:fld>
            <a:endParaRPr lang="sv-SE"/>
          </a:p>
        </p:txBody>
      </p:sp>
    </p:spTree>
    <p:extLst>
      <p:ext uri="{BB962C8B-B14F-4D97-AF65-F5344CB8AC3E}">
        <p14:creationId xmlns:p14="http://schemas.microsoft.com/office/powerpoint/2010/main" val="42641116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err="1" smtClean="0">
                <a:solidFill>
                  <a:schemeClr val="tx1"/>
                </a:solidFill>
                <a:latin typeface="+mn-lt"/>
                <a:ea typeface="+mn-ea"/>
                <a:cs typeface="+mn-cs"/>
              </a:rPr>
              <a:t>Figure</a:t>
            </a:r>
            <a:r>
              <a:rPr lang="sv-SE" sz="1200" b="1" i="0" u="none" strike="noStrike" kern="1200" baseline="0" dirty="0" smtClean="0">
                <a:solidFill>
                  <a:schemeClr val="tx1"/>
                </a:solidFill>
                <a:latin typeface="+mn-lt"/>
                <a:ea typeface="+mn-ea"/>
                <a:cs typeface="+mn-cs"/>
              </a:rPr>
              <a:t> 4.7.</a:t>
            </a:r>
          </a:p>
          <a:p>
            <a:r>
              <a:rPr lang="sv-SE" sz="1200" b="0" i="0" u="none" strike="noStrike" kern="1200" baseline="0" dirty="0" smtClean="0">
                <a:solidFill>
                  <a:schemeClr val="tx1"/>
                </a:solidFill>
                <a:latin typeface="+mn-lt"/>
                <a:ea typeface="+mn-ea"/>
                <a:cs typeface="+mn-cs"/>
              </a:rPr>
              <a:t>Proportion, % </a:t>
            </a:r>
            <a:r>
              <a:rPr lang="sv-SE" sz="1200" b="0" i="0" u="none" strike="noStrike" kern="1200" baseline="0" dirty="0" err="1" smtClean="0">
                <a:solidFill>
                  <a:schemeClr val="tx1"/>
                </a:solidFill>
                <a:latin typeface="+mn-lt"/>
                <a:ea typeface="+mn-ea"/>
                <a:cs typeface="+mn-cs"/>
              </a:rPr>
              <a:t>resistant</a:t>
            </a:r>
            <a:r>
              <a:rPr lang="sv-SE" sz="1200" b="0" i="0" u="none" strike="noStrike" kern="1200" baseline="0" dirty="0" smtClean="0">
                <a:solidFill>
                  <a:schemeClr val="tx1"/>
                </a:solidFill>
                <a:latin typeface="+mn-lt"/>
                <a:ea typeface="+mn-ea"/>
                <a:cs typeface="+mn-cs"/>
              </a:rPr>
              <a:t> </a:t>
            </a:r>
            <a:r>
              <a:rPr lang="sv-SE" sz="1200" b="0" i="1" u="none" strike="noStrike" kern="1200" baseline="0" dirty="0" err="1" smtClean="0">
                <a:solidFill>
                  <a:schemeClr val="tx1"/>
                </a:solidFill>
                <a:latin typeface="+mn-lt"/>
                <a:ea typeface="+mn-ea"/>
                <a:cs typeface="+mn-cs"/>
              </a:rPr>
              <a:t>Streptococcus</a:t>
            </a:r>
            <a:r>
              <a:rPr lang="sv-SE" sz="1200" b="0" i="1" u="none" strike="noStrike" kern="1200" baseline="0" dirty="0" smtClean="0">
                <a:solidFill>
                  <a:schemeClr val="tx1"/>
                </a:solidFill>
                <a:latin typeface="+mn-lt"/>
                <a:ea typeface="+mn-ea"/>
                <a:cs typeface="+mn-cs"/>
              </a:rPr>
              <a:t> </a:t>
            </a:r>
            <a:r>
              <a:rPr lang="sv-SE" sz="1200" b="0" i="1" u="none" strike="noStrike" kern="1200" baseline="0" dirty="0" err="1" smtClean="0">
                <a:solidFill>
                  <a:schemeClr val="tx1"/>
                </a:solidFill>
                <a:latin typeface="+mn-lt"/>
                <a:ea typeface="+mn-ea"/>
                <a:cs typeface="+mn-cs"/>
              </a:rPr>
              <a:t>pneumoniae</a:t>
            </a:r>
            <a:r>
              <a:rPr lang="sv-SE" sz="1200" b="0" i="1"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isolates</a:t>
            </a:r>
            <a:r>
              <a:rPr lang="sv-SE" sz="1200" b="0" i="0" u="none" strike="noStrike" kern="1200" baseline="0" dirty="0" smtClean="0">
                <a:solidFill>
                  <a:schemeClr val="tx1"/>
                </a:solidFill>
                <a:latin typeface="+mn-lt"/>
                <a:ea typeface="+mn-ea"/>
                <a:cs typeface="+mn-cs"/>
              </a:rPr>
              <a:t> from </a:t>
            </a:r>
            <a:r>
              <a:rPr lang="sv-SE" sz="1200" b="0" i="0" u="none" strike="noStrike" kern="1200" baseline="0" dirty="0" err="1" smtClean="0">
                <a:solidFill>
                  <a:schemeClr val="tx1"/>
                </a:solidFill>
                <a:latin typeface="+mn-lt"/>
                <a:ea typeface="+mn-ea"/>
                <a:cs typeface="+mn-cs"/>
              </a:rPr>
              <a:t>respiratory</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tract</a:t>
            </a:r>
            <a:r>
              <a:rPr lang="sv-SE" sz="1200" b="0" i="0" u="none" strike="noStrike" kern="1200" baseline="0" dirty="0" smtClean="0">
                <a:solidFill>
                  <a:schemeClr val="tx1"/>
                </a:solidFill>
                <a:latin typeface="+mn-lt"/>
                <a:ea typeface="+mn-ea"/>
                <a:cs typeface="+mn-cs"/>
              </a:rPr>
              <a:t> specimens 1994-2014.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77</a:t>
            </a:fld>
            <a:endParaRPr lang="sv-SE"/>
          </a:p>
        </p:txBody>
      </p:sp>
    </p:spTree>
    <p:extLst>
      <p:ext uri="{BB962C8B-B14F-4D97-AF65-F5344CB8AC3E}">
        <p14:creationId xmlns:p14="http://schemas.microsoft.com/office/powerpoint/2010/main" val="33304348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4.8.</a:t>
            </a:r>
          </a:p>
          <a:p>
            <a:r>
              <a:rPr lang="en-US" sz="1200" b="0" i="0" u="none" strike="noStrike" kern="1200" baseline="0" dirty="0" smtClean="0">
                <a:solidFill>
                  <a:schemeClr val="tx1"/>
                </a:solidFill>
                <a:latin typeface="+mn-lt"/>
                <a:ea typeface="+mn-ea"/>
                <a:cs typeface="+mn-cs"/>
              </a:rPr>
              <a:t>Proportion, %, resistant isolates of </a:t>
            </a:r>
            <a:r>
              <a:rPr lang="en-US" sz="1200" b="0" i="1" u="none" strike="noStrike" kern="1200" baseline="0" dirty="0" err="1" smtClean="0">
                <a:solidFill>
                  <a:schemeClr val="tx1"/>
                </a:solidFill>
                <a:latin typeface="+mn-lt"/>
                <a:ea typeface="+mn-ea"/>
                <a:cs typeface="+mn-cs"/>
              </a:rPr>
              <a:t>Haemophilus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influenzae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respiratory tract specimens 1994-2014 (no data collected in 2002-2004, 2006-2007). In 2010-2014 beta-lactamase producing isolates were separated from isolates with other beta-lactam resistance mechanisms by use of penicillin G 1 unit disk using the following interpretation: 6 mm = beta-lactamase production, 7-11 mm = other beta-lactam resistance.</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78</a:t>
            </a:fld>
            <a:endParaRPr lang="sv-SE"/>
          </a:p>
        </p:txBody>
      </p:sp>
    </p:spTree>
    <p:extLst>
      <p:ext uri="{BB962C8B-B14F-4D97-AF65-F5344CB8AC3E}">
        <p14:creationId xmlns:p14="http://schemas.microsoft.com/office/powerpoint/2010/main" val="14156316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mn-lt"/>
                <a:ea typeface="+mn-ea"/>
                <a:cs typeface="+mn-cs"/>
              </a:rPr>
              <a:t>Table 4.3. </a:t>
            </a:r>
          </a:p>
          <a:p>
            <a:r>
              <a:rPr lang="sv-SE" sz="1200" b="0" i="1" u="none" strike="noStrike" kern="1200" baseline="0" dirty="0" smtClean="0">
                <a:solidFill>
                  <a:schemeClr val="tx1"/>
                </a:solidFill>
                <a:latin typeface="+mn-lt"/>
                <a:ea typeface="+mn-ea"/>
                <a:cs typeface="+mn-cs"/>
              </a:rPr>
              <a:t>Clostridium </a:t>
            </a:r>
            <a:r>
              <a:rPr lang="sv-SE" sz="1200" b="0" i="1" u="none" strike="noStrike" kern="1200" baseline="0" dirty="0" err="1" smtClean="0">
                <a:solidFill>
                  <a:schemeClr val="tx1"/>
                </a:solidFill>
                <a:latin typeface="+mn-lt"/>
                <a:ea typeface="+mn-ea"/>
                <a:cs typeface="+mn-cs"/>
              </a:rPr>
              <a:t>difficile</a:t>
            </a:r>
            <a:r>
              <a:rPr lang="sv-SE" sz="1200" b="0" i="1"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types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resistant</a:t>
            </a:r>
            <a:r>
              <a:rPr lang="sv-SE" sz="1200" b="0" i="0" u="none" strike="noStrike" kern="1200" baseline="0" dirty="0" smtClean="0">
                <a:solidFill>
                  <a:schemeClr val="tx1"/>
                </a:solidFill>
                <a:latin typeface="+mn-lt"/>
                <a:ea typeface="+mn-ea"/>
                <a:cs typeface="+mn-cs"/>
              </a:rPr>
              <a:t> to </a:t>
            </a:r>
            <a:r>
              <a:rPr lang="sv-SE" sz="1200" b="0" i="0" u="none" strike="noStrike" kern="1200" baseline="0" dirty="0" err="1" smtClean="0">
                <a:solidFill>
                  <a:schemeClr val="tx1"/>
                </a:solidFill>
                <a:latin typeface="+mn-lt"/>
                <a:ea typeface="+mn-ea"/>
                <a:cs typeface="+mn-cs"/>
              </a:rPr>
              <a:t>erythromycin</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clindamycin</a:t>
            </a:r>
            <a:r>
              <a:rPr lang="sv-SE" sz="1200" b="0" i="0" u="none" strike="noStrike" kern="1200" baseline="0" dirty="0" smtClean="0">
                <a:solidFill>
                  <a:schemeClr val="tx1"/>
                </a:solidFill>
                <a:latin typeface="+mn-lt"/>
                <a:ea typeface="+mn-ea"/>
                <a:cs typeface="+mn-cs"/>
              </a:rPr>
              <a:t> and </a:t>
            </a:r>
            <a:r>
              <a:rPr lang="sv-SE" sz="1200" b="0" i="0" u="none" strike="noStrike" kern="1200" baseline="0" dirty="0" err="1" smtClean="0">
                <a:solidFill>
                  <a:schemeClr val="tx1"/>
                </a:solidFill>
                <a:latin typeface="+mn-lt"/>
                <a:ea typeface="+mn-ea"/>
                <a:cs typeface="+mn-cs"/>
              </a:rPr>
              <a:t>moxifloxacin</a:t>
            </a:r>
            <a:r>
              <a:rPr lang="sv-SE" sz="1200" b="0" i="0" u="none" strike="noStrike" kern="1200" baseline="0" dirty="0" smtClean="0">
                <a:solidFill>
                  <a:schemeClr val="tx1"/>
                </a:solidFill>
                <a:latin typeface="+mn-lt"/>
                <a:ea typeface="+mn-ea"/>
                <a:cs typeface="+mn-cs"/>
              </a:rPr>
              <a:t> in Sweden 2014 (n=412).</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79</a:t>
            </a:fld>
            <a:endParaRPr lang="sv-SE"/>
          </a:p>
        </p:txBody>
      </p:sp>
    </p:spTree>
    <p:extLst>
      <p:ext uri="{BB962C8B-B14F-4D97-AF65-F5344CB8AC3E}">
        <p14:creationId xmlns:p14="http://schemas.microsoft.com/office/powerpoint/2010/main" val="9006891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4.9. </a:t>
            </a:r>
          </a:p>
          <a:p>
            <a:r>
              <a:rPr lang="en-US" sz="1200" b="0" i="0" u="none" strike="noStrike" kern="1200" baseline="0" dirty="0" smtClean="0">
                <a:solidFill>
                  <a:schemeClr val="tx1"/>
                </a:solidFill>
                <a:latin typeface="+mn-lt"/>
                <a:ea typeface="+mn-ea"/>
                <a:cs typeface="+mn-cs"/>
              </a:rPr>
              <a:t>Proportion of </a:t>
            </a:r>
            <a:r>
              <a:rPr lang="en-US" sz="1200" b="0" i="1" u="none" strike="noStrike" kern="1200" baseline="0" dirty="0" smtClean="0">
                <a:solidFill>
                  <a:schemeClr val="tx1"/>
                </a:solidFill>
                <a:latin typeface="+mn-lt"/>
                <a:ea typeface="+mn-ea"/>
                <a:cs typeface="+mn-cs"/>
              </a:rPr>
              <a:t>Clostridium difficile </a:t>
            </a:r>
            <a:r>
              <a:rPr lang="en-US" sz="1200" b="0" i="0" u="none" strike="noStrike" kern="1200" baseline="0" dirty="0" smtClean="0">
                <a:solidFill>
                  <a:schemeClr val="tx1"/>
                </a:solidFill>
                <a:latin typeface="+mn-lt"/>
                <a:ea typeface="+mn-ea"/>
                <a:cs typeface="+mn-cs"/>
              </a:rPr>
              <a:t>isolates with resistance to </a:t>
            </a:r>
            <a:r>
              <a:rPr lang="en-US" sz="1200" b="0" i="0" u="none" strike="noStrike" kern="1200" baseline="0" dirty="0" err="1" smtClean="0">
                <a:solidFill>
                  <a:schemeClr val="tx1"/>
                </a:solidFill>
                <a:latin typeface="+mn-lt"/>
                <a:ea typeface="+mn-ea"/>
                <a:cs typeface="+mn-cs"/>
              </a:rPr>
              <a:t>moxifloxacin</a:t>
            </a:r>
            <a:r>
              <a:rPr lang="en-US" sz="1200" b="0" i="0" u="none" strike="noStrike" kern="1200" baseline="0" dirty="0" smtClean="0">
                <a:solidFill>
                  <a:schemeClr val="tx1"/>
                </a:solidFill>
                <a:latin typeface="+mn-lt"/>
                <a:ea typeface="+mn-ea"/>
                <a:cs typeface="+mn-cs"/>
              </a:rPr>
              <a:t> per county 2009-2014.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80</a:t>
            </a:fld>
            <a:endParaRPr lang="sv-SE"/>
          </a:p>
        </p:txBody>
      </p:sp>
    </p:spTree>
    <p:extLst>
      <p:ext uri="{BB962C8B-B14F-4D97-AF65-F5344CB8AC3E}">
        <p14:creationId xmlns:p14="http://schemas.microsoft.com/office/powerpoint/2010/main" val="261929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1.6. </a:t>
            </a:r>
          </a:p>
          <a:p>
            <a:r>
              <a:rPr lang="en-US" sz="1200" b="0" i="0" u="none" strike="noStrike" kern="1200" baseline="0" dirty="0" smtClean="0">
                <a:solidFill>
                  <a:schemeClr val="tx1"/>
                </a:solidFill>
                <a:latin typeface="+mn-lt"/>
                <a:ea typeface="+mn-ea"/>
                <a:cs typeface="+mn-cs"/>
              </a:rPr>
              <a:t>Antibiotics commonly used to treat: respiratory tract </a:t>
            </a:r>
            <a:r>
              <a:rPr lang="fr-FR" sz="1200" b="0" i="0" u="none" strike="noStrike" kern="1200" baseline="0" dirty="0" smtClean="0">
                <a:solidFill>
                  <a:schemeClr val="tx1"/>
                </a:solidFill>
                <a:latin typeface="+mn-lt"/>
                <a:ea typeface="+mn-ea"/>
                <a:cs typeface="+mn-cs"/>
              </a:rPr>
              <a:t>infections (J01AA02*, J01CE02, J01CA04, J01CR02, J01DB-DE </a:t>
            </a:r>
            <a:r>
              <a:rPr lang="en-US" sz="1200" b="0" i="0" u="none" strike="noStrike" kern="1200" baseline="0" dirty="0" smtClean="0">
                <a:solidFill>
                  <a:schemeClr val="tx1"/>
                </a:solidFill>
                <a:latin typeface="+mn-lt"/>
                <a:ea typeface="+mn-ea"/>
                <a:cs typeface="+mn-cs"/>
              </a:rPr>
              <a:t>and J01FA), urinary tract infections (J01CA08, J01EA01, J01MA02,</a:t>
            </a:r>
          </a:p>
          <a:p>
            <a:r>
              <a:rPr lang="en-US" sz="1200" b="0" i="0" u="none" strike="noStrike" kern="1200" baseline="0" dirty="0" smtClean="0">
                <a:solidFill>
                  <a:schemeClr val="tx1"/>
                </a:solidFill>
                <a:latin typeface="+mn-lt"/>
                <a:ea typeface="+mn-ea"/>
                <a:cs typeface="+mn-cs"/>
              </a:rPr>
              <a:t>J01MA06 and J01XE01), skin and soft tissue infections (J01FF01 and </a:t>
            </a:r>
            <a:r>
              <a:rPr lang="sv-SE" sz="1200" b="0" i="0" u="none" strike="noStrike" kern="1200" baseline="0" dirty="0" smtClean="0">
                <a:solidFill>
                  <a:schemeClr val="tx1"/>
                </a:solidFill>
                <a:latin typeface="+mn-lt"/>
                <a:ea typeface="+mn-ea"/>
                <a:cs typeface="+mn-cs"/>
              </a:rPr>
              <a:t>J01CF05), acne (J01AA02**, J01AA04, J01AA06 and J01AA07), </a:t>
            </a:r>
            <a:r>
              <a:rPr lang="sv-SE" sz="1200" b="0" i="0" u="none" strike="noStrike" kern="1200" baseline="0" dirty="0" err="1" smtClean="0">
                <a:solidFill>
                  <a:schemeClr val="tx1"/>
                </a:solidFill>
                <a:latin typeface="+mn-lt"/>
                <a:ea typeface="+mn-ea"/>
                <a:cs typeface="+mn-cs"/>
              </a:rPr>
              <a:t>both</a:t>
            </a:r>
            <a:r>
              <a:rPr lang="sv-S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sexes, different age groups, prescriptions in 2014.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*Excluding packages containing more than 50 tablets.</a:t>
            </a:r>
          </a:p>
          <a:p>
            <a:r>
              <a:rPr lang="en-US" sz="1200" b="0" i="0" u="none" strike="noStrike" kern="1200" baseline="0" dirty="0" smtClean="0">
                <a:solidFill>
                  <a:schemeClr val="tx1"/>
                </a:solidFill>
                <a:latin typeface="+mn-lt"/>
                <a:ea typeface="+mn-ea"/>
                <a:cs typeface="+mn-cs"/>
              </a:rPr>
              <a:t>** Including packages containing more than 50 tablets.</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9</a:t>
            </a:fld>
            <a:endParaRPr lang="sv-SE"/>
          </a:p>
        </p:txBody>
      </p:sp>
    </p:spTree>
    <p:extLst>
      <p:ext uri="{BB962C8B-B14F-4D97-AF65-F5344CB8AC3E}">
        <p14:creationId xmlns:p14="http://schemas.microsoft.com/office/powerpoint/2010/main" val="13006616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4.4. </a:t>
            </a:r>
          </a:p>
          <a:p>
            <a:r>
              <a:rPr lang="en-US" sz="1200" b="0" i="0" u="none" strike="noStrike" kern="1200" baseline="0" dirty="0" smtClean="0">
                <a:solidFill>
                  <a:schemeClr val="tx1"/>
                </a:solidFill>
                <a:latin typeface="+mn-lt"/>
                <a:ea typeface="+mn-ea"/>
                <a:cs typeface="+mn-cs"/>
              </a:rPr>
              <a:t>Proportion of antibiotic resistance (%) and β-lactamase production of Swedish </a:t>
            </a:r>
            <a:r>
              <a:rPr lang="en-US" sz="1200" b="0" i="1" u="none" strike="noStrike" kern="1200" baseline="0" dirty="0" smtClean="0">
                <a:solidFill>
                  <a:schemeClr val="tx1"/>
                </a:solidFill>
                <a:latin typeface="+mn-lt"/>
                <a:ea typeface="+mn-ea"/>
                <a:cs typeface="+mn-cs"/>
              </a:rPr>
              <a:t>Neisseria </a:t>
            </a:r>
            <a:r>
              <a:rPr lang="en-US" sz="1200" b="0" i="1" u="none" strike="noStrike" kern="1200" baseline="0" dirty="0" err="1" smtClean="0">
                <a:solidFill>
                  <a:schemeClr val="tx1"/>
                </a:solidFill>
                <a:latin typeface="+mn-lt"/>
                <a:ea typeface="+mn-ea"/>
                <a:cs typeface="+mn-cs"/>
              </a:rPr>
              <a:t>gonorrhoeae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strains 2007-2014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81</a:t>
            </a:fld>
            <a:endParaRPr lang="sv-SE"/>
          </a:p>
        </p:txBody>
      </p:sp>
    </p:spTree>
    <p:extLst>
      <p:ext uri="{BB962C8B-B14F-4D97-AF65-F5344CB8AC3E}">
        <p14:creationId xmlns:p14="http://schemas.microsoft.com/office/powerpoint/2010/main" val="4815390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4.5. </a:t>
            </a:r>
          </a:p>
          <a:p>
            <a:r>
              <a:rPr lang="en-US" sz="1200" b="0" i="0" u="none" strike="noStrike" kern="1200" baseline="0" dirty="0" smtClean="0">
                <a:solidFill>
                  <a:schemeClr val="tx1"/>
                </a:solidFill>
                <a:latin typeface="+mn-lt"/>
                <a:ea typeface="+mn-ea"/>
                <a:cs typeface="+mn-cs"/>
              </a:rPr>
              <a:t>Drug resistant tuberculosis in Sweden 2005-2014.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82</a:t>
            </a:fld>
            <a:endParaRPr lang="sv-SE"/>
          </a:p>
        </p:txBody>
      </p:sp>
    </p:spTree>
    <p:extLst>
      <p:ext uri="{BB962C8B-B14F-4D97-AF65-F5344CB8AC3E}">
        <p14:creationId xmlns:p14="http://schemas.microsoft.com/office/powerpoint/2010/main" val="30773083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7.1. </a:t>
            </a:r>
          </a:p>
          <a:p>
            <a:r>
              <a:rPr lang="en-US" sz="1200" b="0" i="0" u="none" strike="noStrike" kern="1200" baseline="0" dirty="0" smtClean="0">
                <a:solidFill>
                  <a:schemeClr val="tx1"/>
                </a:solidFill>
                <a:latin typeface="+mn-lt"/>
                <a:ea typeface="+mn-ea"/>
                <a:cs typeface="+mn-cs"/>
              </a:rPr>
              <a:t>Population by county and age group. December 31st 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83</a:t>
            </a:fld>
            <a:endParaRPr lang="sv-SE"/>
          </a:p>
        </p:txBody>
      </p:sp>
    </p:spTree>
    <p:extLst>
      <p:ext uri="{BB962C8B-B14F-4D97-AF65-F5344CB8AC3E}">
        <p14:creationId xmlns:p14="http://schemas.microsoft.com/office/powerpoint/2010/main" val="17404594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7.2. </a:t>
            </a:r>
            <a:r>
              <a:rPr lang="en-US" sz="1200" b="0" i="0" u="none" strike="noStrike" kern="1200" baseline="0" dirty="0" smtClean="0">
                <a:solidFill>
                  <a:schemeClr val="tx1"/>
                </a:solidFill>
                <a:latin typeface="+mn-lt"/>
                <a:ea typeface="+mn-ea"/>
                <a:cs typeface="+mn-cs"/>
              </a:rPr>
              <a:t>Population in Sweden 2000-2014 - Number represent the population by December 31st 2014. </a:t>
            </a:r>
          </a:p>
        </p:txBody>
      </p:sp>
      <p:sp>
        <p:nvSpPr>
          <p:cNvPr id="4" name="Platshållare för bildnummer 3"/>
          <p:cNvSpPr>
            <a:spLocks noGrp="1"/>
          </p:cNvSpPr>
          <p:nvPr>
            <p:ph type="sldNum" sz="quarter" idx="10"/>
          </p:nvPr>
        </p:nvSpPr>
        <p:spPr/>
        <p:txBody>
          <a:bodyPr/>
          <a:lstStyle/>
          <a:p>
            <a:fld id="{8B5362E9-56F8-4489-B0BC-0270E33C950D}" type="slidenum">
              <a:rPr lang="sv-SE" smtClean="0"/>
              <a:t>84</a:t>
            </a:fld>
            <a:endParaRPr lang="sv-SE"/>
          </a:p>
        </p:txBody>
      </p:sp>
    </p:spTree>
    <p:extLst>
      <p:ext uri="{BB962C8B-B14F-4D97-AF65-F5344CB8AC3E}">
        <p14:creationId xmlns:p14="http://schemas.microsoft.com/office/powerpoint/2010/main" val="17226037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7.3. </a:t>
            </a:r>
          </a:p>
          <a:p>
            <a:r>
              <a:rPr lang="en-US" sz="1200" b="0" i="0" u="none" strike="noStrike" kern="1200" baseline="0" dirty="0" smtClean="0">
                <a:solidFill>
                  <a:schemeClr val="tx1"/>
                </a:solidFill>
                <a:latin typeface="+mn-lt"/>
                <a:ea typeface="+mn-ea"/>
                <a:cs typeface="+mn-cs"/>
              </a:rPr>
              <a:t>Number of admissions and patient-days in somatic medical </a:t>
            </a:r>
            <a:r>
              <a:rPr lang="sv-SE" sz="1200" b="0" i="0" u="none" strike="noStrike" kern="1200" baseline="0" dirty="0" err="1" smtClean="0">
                <a:solidFill>
                  <a:schemeClr val="tx1"/>
                </a:solidFill>
                <a:latin typeface="+mn-lt"/>
                <a:ea typeface="+mn-ea"/>
                <a:cs typeface="+mn-cs"/>
              </a:rPr>
              <a:t>care</a:t>
            </a:r>
            <a:r>
              <a:rPr lang="sv-SE" sz="1200" b="0" i="0" u="none" strike="noStrike" kern="1200" baseline="0" dirty="0" smtClean="0">
                <a:solidFill>
                  <a:schemeClr val="tx1"/>
                </a:solidFill>
                <a:latin typeface="+mn-lt"/>
                <a:ea typeface="+mn-ea"/>
                <a:cs typeface="+mn-cs"/>
              </a:rPr>
              <a:t> in Sweden, 2009-2013</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85</a:t>
            </a:fld>
            <a:endParaRPr lang="sv-SE"/>
          </a:p>
        </p:txBody>
      </p:sp>
    </p:spTree>
    <p:extLst>
      <p:ext uri="{BB962C8B-B14F-4D97-AF65-F5344CB8AC3E}">
        <p14:creationId xmlns:p14="http://schemas.microsoft.com/office/powerpoint/2010/main" val="34872661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7.4. </a:t>
            </a:r>
          </a:p>
          <a:p>
            <a:r>
              <a:rPr lang="en-US" sz="1200" b="0" i="0" u="none" strike="noStrike" kern="1200" baseline="0" dirty="0" smtClean="0">
                <a:solidFill>
                  <a:schemeClr val="tx1"/>
                </a:solidFill>
                <a:latin typeface="+mn-lt"/>
                <a:ea typeface="+mn-ea"/>
                <a:cs typeface="+mn-cs"/>
              </a:rPr>
              <a:t>Number of </a:t>
            </a:r>
            <a:r>
              <a:rPr lang="en-US" sz="1200" b="0" i="0" u="none" strike="noStrike" kern="1200" baseline="0" dirty="0" err="1" smtClean="0">
                <a:solidFill>
                  <a:schemeClr val="tx1"/>
                </a:solidFill>
                <a:latin typeface="+mn-lt"/>
                <a:ea typeface="+mn-ea"/>
                <a:cs typeface="+mn-cs"/>
              </a:rPr>
              <a:t>admisions</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paitent</a:t>
            </a:r>
            <a:r>
              <a:rPr lang="en-US" sz="1200" b="0" i="0" u="none" strike="noStrike" kern="1200" baseline="0" dirty="0" smtClean="0">
                <a:solidFill>
                  <a:schemeClr val="tx1"/>
                </a:solidFill>
                <a:latin typeface="+mn-lt"/>
                <a:ea typeface="+mn-ea"/>
                <a:cs typeface="+mn-cs"/>
              </a:rPr>
              <a:t>-days in somatic medical care 2013. Data represent production by acute care hospitals in the </a:t>
            </a:r>
            <a:r>
              <a:rPr lang="sv-SE" sz="1200" b="0" i="0" u="none" strike="noStrike" kern="1200" baseline="0" dirty="0" err="1" smtClean="0">
                <a:solidFill>
                  <a:schemeClr val="tx1"/>
                </a:solidFill>
                <a:latin typeface="+mn-lt"/>
                <a:ea typeface="+mn-ea"/>
                <a:cs typeface="+mn-cs"/>
              </a:rPr>
              <a:t>counties</a:t>
            </a:r>
            <a:r>
              <a:rPr lang="sv-SE" sz="1200" b="0" i="0" u="none" strike="noStrike" kern="1200" baseline="0" dirty="0" smtClean="0">
                <a:solidFill>
                  <a:schemeClr val="tx1"/>
                </a:solidFill>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86</a:t>
            </a:fld>
            <a:endParaRPr lang="sv-SE"/>
          </a:p>
        </p:txBody>
      </p:sp>
    </p:spTree>
    <p:extLst>
      <p:ext uri="{BB962C8B-B14F-4D97-AF65-F5344CB8AC3E}">
        <p14:creationId xmlns:p14="http://schemas.microsoft.com/office/powerpoint/2010/main" val="24967962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7.5. </a:t>
            </a:r>
          </a:p>
          <a:p>
            <a:r>
              <a:rPr lang="en-US" sz="1200" b="0" i="0" u="none" strike="noStrike" kern="1200" baseline="0" dirty="0" smtClean="0">
                <a:solidFill>
                  <a:schemeClr val="tx1"/>
                </a:solidFill>
                <a:latin typeface="+mn-lt"/>
                <a:ea typeface="+mn-ea"/>
                <a:cs typeface="+mn-cs"/>
              </a:rPr>
              <a:t>Denominator data from the microbiological laboratories 2014.</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87</a:t>
            </a:fld>
            <a:endParaRPr lang="sv-SE"/>
          </a:p>
        </p:txBody>
      </p:sp>
    </p:spTree>
    <p:extLst>
      <p:ext uri="{BB962C8B-B14F-4D97-AF65-F5344CB8AC3E}">
        <p14:creationId xmlns:p14="http://schemas.microsoft.com/office/powerpoint/2010/main" val="17999025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7.10</a:t>
            </a:r>
            <a:r>
              <a:rPr lang="en-US" sz="1200" b="1" i="0" u="none" strike="noStrike" kern="1200" baseline="0" smtClean="0">
                <a:solidFill>
                  <a:schemeClr val="tx1"/>
                </a:solidFill>
                <a:latin typeface="+mn-lt"/>
                <a:ea typeface="+mn-ea"/>
                <a:cs typeface="+mn-cs"/>
              </a:rPr>
              <a:t>. </a:t>
            </a:r>
            <a:r>
              <a:rPr lang="en-US" sz="1200" b="0" i="0" u="none" strike="noStrike" kern="1200" baseline="0" smtClean="0">
                <a:solidFill>
                  <a:schemeClr val="tx1"/>
                </a:solidFill>
                <a:latin typeface="+mn-lt"/>
                <a:ea typeface="+mn-ea"/>
                <a:cs typeface="+mn-cs"/>
              </a:rPr>
              <a:t>DDD </a:t>
            </a:r>
            <a:r>
              <a:rPr lang="en-US" sz="1200" b="0" i="0" u="none" strike="noStrike" kern="1200" baseline="0" dirty="0" smtClean="0">
                <a:solidFill>
                  <a:schemeClr val="tx1"/>
                </a:solidFill>
                <a:latin typeface="+mn-lt"/>
                <a:ea typeface="+mn-ea"/>
                <a:cs typeface="+mn-cs"/>
              </a:rPr>
              <a:t>for all antibiotic substances (J01) sold in Sweden in 2014. Substances are sorted according to ATC-code.</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88</a:t>
            </a:fld>
            <a:endParaRPr lang="sv-SE"/>
          </a:p>
        </p:txBody>
      </p:sp>
    </p:spTree>
    <p:extLst>
      <p:ext uri="{BB962C8B-B14F-4D97-AF65-F5344CB8AC3E}">
        <p14:creationId xmlns:p14="http://schemas.microsoft.com/office/powerpoint/2010/main" val="356052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1.7. </a:t>
            </a:r>
          </a:p>
          <a:p>
            <a:r>
              <a:rPr lang="en-US" sz="1200" b="0" i="0" u="none" strike="noStrike" kern="1200" baseline="0" dirty="0" smtClean="0">
                <a:solidFill>
                  <a:schemeClr val="tx1"/>
                </a:solidFill>
                <a:latin typeface="+mn-lt"/>
                <a:ea typeface="+mn-ea"/>
                <a:cs typeface="+mn-cs"/>
              </a:rPr>
              <a:t>Antibiotics commonly used to treat: respiratory tract </a:t>
            </a:r>
            <a:r>
              <a:rPr lang="fr-FR" sz="1200" b="0" i="0" u="none" strike="noStrike" kern="1200" baseline="0" dirty="0" smtClean="0">
                <a:solidFill>
                  <a:schemeClr val="tx1"/>
                </a:solidFill>
                <a:latin typeface="+mn-lt"/>
                <a:ea typeface="+mn-ea"/>
                <a:cs typeface="+mn-cs"/>
              </a:rPr>
              <a:t>infections (J01AA02*, J01CE02, J01CA04, J01CR02, J01DB-DE </a:t>
            </a:r>
            <a:r>
              <a:rPr lang="en-US" sz="1200" b="0" i="0" u="none" strike="noStrike" kern="1200" baseline="0" dirty="0" smtClean="0">
                <a:solidFill>
                  <a:schemeClr val="tx1"/>
                </a:solidFill>
                <a:latin typeface="+mn-lt"/>
                <a:ea typeface="+mn-ea"/>
                <a:cs typeface="+mn-cs"/>
              </a:rPr>
              <a:t>and J01FA), urinary tract infections (J01CA08, J01EA01, J01MA02,</a:t>
            </a:r>
          </a:p>
          <a:p>
            <a:r>
              <a:rPr lang="en-US" sz="1200" b="0" i="0" u="none" strike="noStrike" kern="1200" baseline="0" dirty="0" smtClean="0">
                <a:solidFill>
                  <a:schemeClr val="tx1"/>
                </a:solidFill>
                <a:latin typeface="+mn-lt"/>
                <a:ea typeface="+mn-ea"/>
                <a:cs typeface="+mn-cs"/>
              </a:rPr>
              <a:t>J01MA06 and J01XE01), skin and soft tissue infections (J01FF01 and </a:t>
            </a:r>
            <a:r>
              <a:rPr lang="sv-SE" sz="1200" b="0" i="0" u="none" strike="noStrike" kern="1200" baseline="0" dirty="0" smtClean="0">
                <a:solidFill>
                  <a:schemeClr val="tx1"/>
                </a:solidFill>
                <a:latin typeface="+mn-lt"/>
                <a:ea typeface="+mn-ea"/>
                <a:cs typeface="+mn-cs"/>
              </a:rPr>
              <a:t>J01CF05), acne (J01AA02**, J01AA04, J01AA06 and J01AA07), </a:t>
            </a:r>
            <a:r>
              <a:rPr lang="sv-SE" sz="1200" b="0" i="0" u="none" strike="noStrike" kern="1200" baseline="0" dirty="0" err="1" smtClean="0">
                <a:solidFill>
                  <a:schemeClr val="tx1"/>
                </a:solidFill>
                <a:latin typeface="+mn-lt"/>
                <a:ea typeface="+mn-ea"/>
                <a:cs typeface="+mn-cs"/>
              </a:rPr>
              <a:t>both</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sexes</a:t>
            </a:r>
            <a:r>
              <a:rPr lang="sv-SE" sz="1200" b="0" i="0" u="none" strike="noStrike" kern="1200" baseline="0" dirty="0" smtClean="0">
                <a:solidFill>
                  <a:schemeClr val="tx1"/>
                </a:solidFill>
                <a:latin typeface="+mn-lt"/>
                <a:ea typeface="+mn-ea"/>
                <a:cs typeface="+mn-cs"/>
              </a:rPr>
              <a:t>, different age </a:t>
            </a:r>
            <a:r>
              <a:rPr lang="sv-SE" sz="1200" b="0" i="0" u="none" strike="noStrike" kern="1200" baseline="0" dirty="0" err="1" smtClean="0">
                <a:solidFill>
                  <a:schemeClr val="tx1"/>
                </a:solidFill>
                <a:latin typeface="+mn-lt"/>
                <a:ea typeface="+mn-ea"/>
                <a:cs typeface="+mn-cs"/>
              </a:rPr>
              <a:t>groups</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prescriptions</a:t>
            </a:r>
            <a:r>
              <a:rPr lang="sv-SE" sz="1200" b="0" i="0" u="none" strike="noStrike" kern="1200" baseline="0" dirty="0" smtClean="0">
                <a:solidFill>
                  <a:schemeClr val="tx1"/>
                </a:solidFill>
                <a:latin typeface="+mn-lt"/>
                <a:ea typeface="+mn-ea"/>
                <a:cs typeface="+mn-cs"/>
              </a:rPr>
              <a:t>/1 000 </a:t>
            </a:r>
            <a:r>
              <a:rPr lang="sv-SE" sz="1200" b="0" i="0" u="none" strike="noStrike" kern="1200" baseline="0" dirty="0" err="1" smtClean="0">
                <a:solidFill>
                  <a:schemeClr val="tx1"/>
                </a:solidFill>
                <a:latin typeface="+mn-lt"/>
                <a:ea typeface="+mn-ea"/>
                <a:cs typeface="+mn-cs"/>
              </a:rPr>
              <a:t>inhabitants</a:t>
            </a:r>
            <a:r>
              <a:rPr lang="sv-SE" sz="1200" b="0" i="0" u="none" strike="noStrike" kern="1200" baseline="0" dirty="0" smtClean="0">
                <a:solidFill>
                  <a:schemeClr val="tx1"/>
                </a:solidFill>
                <a:latin typeface="+mn-lt"/>
                <a:ea typeface="+mn-ea"/>
                <a:cs typeface="+mn-cs"/>
              </a:rPr>
              <a:t> in 2014. </a:t>
            </a:r>
          </a:p>
          <a:p>
            <a:endParaRPr lang="sv-S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*Excluding packages containing more than 50 tablets.</a:t>
            </a:r>
          </a:p>
          <a:p>
            <a:r>
              <a:rPr lang="en-US" sz="1200" b="0" i="0" u="none" strike="noStrike" kern="1200" baseline="0" dirty="0" smtClean="0">
                <a:solidFill>
                  <a:schemeClr val="tx1"/>
                </a:solidFill>
                <a:latin typeface="+mn-lt"/>
                <a:ea typeface="+mn-ea"/>
                <a:cs typeface="+mn-cs"/>
              </a:rPr>
              <a:t>** Including packages containing more than 50 tablets.</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10</a:t>
            </a:fld>
            <a:endParaRPr lang="sv-SE"/>
          </a:p>
        </p:txBody>
      </p:sp>
    </p:spTree>
    <p:extLst>
      <p:ext uri="{BB962C8B-B14F-4D97-AF65-F5344CB8AC3E}">
        <p14:creationId xmlns:p14="http://schemas.microsoft.com/office/powerpoint/2010/main" val="2772681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2726" cy="1010045"/>
          </a:xfrm>
          <a:prstGeom prst="rect">
            <a:avLst/>
          </a:prstGeom>
          <a:noFill/>
          <a:ln>
            <a:noFill/>
          </a:ln>
        </p:spPr>
      </p:pic>
    </p:spTree>
    <p:extLst>
      <p:ext uri="{BB962C8B-B14F-4D97-AF65-F5344CB8AC3E}">
        <p14:creationId xmlns:p14="http://schemas.microsoft.com/office/powerpoint/2010/main" val="104489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12214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och kvadratisk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4866740"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5905666" y="1617171"/>
            <a:ext cx="2523585" cy="2527578"/>
          </a:xfrm>
        </p:spPr>
        <p:txBody>
          <a:bodyPr/>
          <a:lstStyle/>
          <a:p>
            <a:r>
              <a:rPr lang="sv-SE" smtClean="0"/>
              <a:t>Klicka på ikonen för att lägga till en bild</a:t>
            </a:r>
            <a:endParaRPr lang="sv-SE"/>
          </a:p>
        </p:txBody>
      </p:sp>
      <p:sp>
        <p:nvSpPr>
          <p:cNvPr id="12" name="Platshållare för bildnummer 11"/>
          <p:cNvSpPr>
            <a:spLocks noGrp="1"/>
          </p:cNvSpPr>
          <p:nvPr>
            <p:ph type="sldNum" sz="quarter" idx="16"/>
          </p:nvPr>
        </p:nvSpPr>
        <p:spPr/>
        <p:txBody>
          <a:bodyPr/>
          <a:lstStyle/>
          <a:p>
            <a:fld id="{E1886F89-4F1B-4009-B2B5-E581F1209212}" type="slidenum">
              <a:rPr lang="sv-SE" smtClean="0"/>
              <a:pPr/>
              <a:t>‹#›</a:t>
            </a:fld>
            <a:endParaRPr lang="sv-SE" dirty="0"/>
          </a:p>
        </p:txBody>
      </p:sp>
      <p:sp>
        <p:nvSpPr>
          <p:cNvPr id="10" name="Platshållare för datum 9"/>
          <p:cNvSpPr>
            <a:spLocks noGrp="1"/>
          </p:cNvSpPr>
          <p:nvPr>
            <p:ph type="dt" sz="half" idx="14"/>
          </p:nvPr>
        </p:nvSpPr>
        <p:spPr/>
        <p:txBody>
          <a:bodyPr/>
          <a:lstStyle/>
          <a:p>
            <a:fld id="{3D9F043D-3871-4848-83D7-9B025BB4ADA3}" type="datetime1">
              <a:rPr lang="sv-SE" smtClean="0"/>
              <a:t>2015-06-17</a:t>
            </a:fld>
            <a:endParaRPr lang="sv-SE" dirty="0"/>
          </a:p>
        </p:txBody>
      </p:sp>
      <p:sp>
        <p:nvSpPr>
          <p:cNvPr id="11" name="Platshållare för sidfot 10"/>
          <p:cNvSpPr>
            <a:spLocks noGrp="1"/>
          </p:cNvSpPr>
          <p:nvPr>
            <p:ph type="ftr" sz="quarter" idx="15"/>
          </p:nvPr>
        </p:nvSpPr>
        <p:spPr/>
        <p:txBody>
          <a:bodyPr/>
          <a:lstStyle/>
          <a:p>
            <a:endParaRPr lang="sv-SE" dirty="0"/>
          </a:p>
        </p:txBody>
      </p:sp>
    </p:spTree>
    <p:extLst>
      <p:ext uri="{BB962C8B-B14F-4D97-AF65-F5344CB8AC3E}">
        <p14:creationId xmlns:p14="http://schemas.microsoft.com/office/powerpoint/2010/main" val="107186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innehåll, bild och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4290676"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5178176" y="1617171"/>
            <a:ext cx="3251076" cy="2527578"/>
          </a:xfrm>
        </p:spPr>
        <p:txBody>
          <a:bodyPr/>
          <a:lstStyle/>
          <a:p>
            <a:r>
              <a:rPr lang="sv-SE" smtClean="0"/>
              <a:t>Klicka på ikonen för att lägga till en bild</a:t>
            </a:r>
            <a:endParaRPr lang="sv-SE"/>
          </a:p>
        </p:txBody>
      </p:sp>
      <p:sp>
        <p:nvSpPr>
          <p:cNvPr id="10" name="Platshållare för text 9"/>
          <p:cNvSpPr>
            <a:spLocks noGrp="1"/>
          </p:cNvSpPr>
          <p:nvPr>
            <p:ph type="body" sz="quarter" idx="14" hasCustomPrompt="1"/>
          </p:nvPr>
        </p:nvSpPr>
        <p:spPr>
          <a:xfrm>
            <a:off x="5178886" y="4179992"/>
            <a:ext cx="3250800" cy="1193392"/>
          </a:xfrm>
        </p:spPr>
        <p:txBody>
          <a:bodyPr/>
          <a:lstStyle>
            <a:lvl1pPr marL="0" indent="0">
              <a:lnSpc>
                <a:spcPts val="1200"/>
              </a:lnSpc>
              <a:spcBef>
                <a:spcPts val="0"/>
              </a:spcBef>
              <a:buFontTx/>
              <a:buNone/>
              <a:defRPr sz="10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Bildtext</a:t>
            </a:r>
          </a:p>
        </p:txBody>
      </p:sp>
      <p:sp>
        <p:nvSpPr>
          <p:cNvPr id="14" name="Platshållare för bildnummer 13"/>
          <p:cNvSpPr>
            <a:spLocks noGrp="1"/>
          </p:cNvSpPr>
          <p:nvPr>
            <p:ph type="sldNum" sz="quarter" idx="17"/>
          </p:nvPr>
        </p:nvSpPr>
        <p:spPr/>
        <p:txBody>
          <a:bodyPr/>
          <a:lstStyle/>
          <a:p>
            <a:fld id="{E1886F89-4F1B-4009-B2B5-E581F1209212}" type="slidenum">
              <a:rPr lang="sv-SE" smtClean="0"/>
              <a:pPr/>
              <a:t>‹#›</a:t>
            </a:fld>
            <a:endParaRPr lang="sv-SE" dirty="0"/>
          </a:p>
        </p:txBody>
      </p:sp>
      <p:sp>
        <p:nvSpPr>
          <p:cNvPr id="12" name="Platshållare för datum 11"/>
          <p:cNvSpPr>
            <a:spLocks noGrp="1"/>
          </p:cNvSpPr>
          <p:nvPr>
            <p:ph type="dt" sz="half" idx="15"/>
          </p:nvPr>
        </p:nvSpPr>
        <p:spPr/>
        <p:txBody>
          <a:bodyPr/>
          <a:lstStyle/>
          <a:p>
            <a:fld id="{27007481-9688-4AD8-A1E8-FFC6B58A09AB}" type="datetime1">
              <a:rPr lang="sv-SE" smtClean="0"/>
              <a:t>2015-06-17</a:t>
            </a:fld>
            <a:endParaRPr lang="sv-SE" dirty="0"/>
          </a:p>
        </p:txBody>
      </p:sp>
      <p:sp>
        <p:nvSpPr>
          <p:cNvPr id="13" name="Platshållare för sidfot 12"/>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1898319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tre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7" name="Platshållare för text 16"/>
          <p:cNvSpPr>
            <a:spLocks noGrp="1"/>
          </p:cNvSpPr>
          <p:nvPr>
            <p:ph type="body" sz="quarter" idx="16"/>
          </p:nvPr>
        </p:nvSpPr>
        <p:spPr>
          <a:xfrm>
            <a:off x="705688" y="1844675"/>
            <a:ext cx="6376987" cy="360189"/>
          </a:xfrm>
        </p:spPr>
        <p:txBody>
          <a:bodyPr/>
          <a:lstStyle>
            <a:lvl1pPr marL="0" indent="0">
              <a:buFontTx/>
              <a:buNone/>
              <a:defRPr sz="12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smtClean="0"/>
              <a:t>Klicka här för att ändra format på bakgrundstexten</a:t>
            </a:r>
          </a:p>
        </p:txBody>
      </p:sp>
      <p:sp>
        <p:nvSpPr>
          <p:cNvPr id="11" name="Platshållare för diagram 10"/>
          <p:cNvSpPr>
            <a:spLocks noGrp="1"/>
          </p:cNvSpPr>
          <p:nvPr>
            <p:ph type="chart" sz="quarter" idx="13"/>
          </p:nvPr>
        </p:nvSpPr>
        <p:spPr>
          <a:xfrm>
            <a:off x="705689" y="2276475"/>
            <a:ext cx="2343150" cy="2447925"/>
          </a:xfrm>
        </p:spPr>
        <p:txBody>
          <a:bodyPr/>
          <a:lstStyle/>
          <a:p>
            <a:r>
              <a:rPr lang="sv-SE" smtClean="0"/>
              <a:t>Klicka på ikonen för att lägga till ett diagram</a:t>
            </a:r>
            <a:endParaRPr lang="sv-SE" dirty="0"/>
          </a:p>
        </p:txBody>
      </p:sp>
      <p:sp>
        <p:nvSpPr>
          <p:cNvPr id="13" name="Platshållare för diagram 12"/>
          <p:cNvSpPr>
            <a:spLocks noGrp="1"/>
          </p:cNvSpPr>
          <p:nvPr>
            <p:ph type="chart" sz="quarter" idx="14"/>
          </p:nvPr>
        </p:nvSpPr>
        <p:spPr>
          <a:xfrm>
            <a:off x="3396997" y="2276872"/>
            <a:ext cx="2343150" cy="2447925"/>
          </a:xfrm>
        </p:spPr>
        <p:txBody>
          <a:bodyPr/>
          <a:lstStyle/>
          <a:p>
            <a:r>
              <a:rPr lang="sv-SE" smtClean="0"/>
              <a:t>Klicka på ikonen för att lägga till ett diagram</a:t>
            </a:r>
            <a:endParaRPr lang="sv-SE" dirty="0"/>
          </a:p>
        </p:txBody>
      </p:sp>
      <p:sp>
        <p:nvSpPr>
          <p:cNvPr id="15" name="Platshållare för diagram 14"/>
          <p:cNvSpPr>
            <a:spLocks noGrp="1"/>
          </p:cNvSpPr>
          <p:nvPr>
            <p:ph type="chart" sz="quarter" idx="15"/>
          </p:nvPr>
        </p:nvSpPr>
        <p:spPr>
          <a:xfrm>
            <a:off x="6088304" y="2276872"/>
            <a:ext cx="2371483" cy="2447925"/>
          </a:xfrm>
        </p:spPr>
        <p:txBody>
          <a:bodyPr/>
          <a:lstStyle/>
          <a:p>
            <a:r>
              <a:rPr lang="sv-SE" smtClean="0"/>
              <a:t>Klicka på ikonen för att lägga till ett diagram</a:t>
            </a:r>
            <a:endParaRPr lang="sv-SE" dirty="0"/>
          </a:p>
        </p:txBody>
      </p:sp>
      <p:sp>
        <p:nvSpPr>
          <p:cNvPr id="20" name="Platshållare för bildnummer 19"/>
          <p:cNvSpPr>
            <a:spLocks noGrp="1"/>
          </p:cNvSpPr>
          <p:nvPr>
            <p:ph type="sldNum" sz="quarter" idx="19"/>
          </p:nvPr>
        </p:nvSpPr>
        <p:spPr/>
        <p:txBody>
          <a:bodyPr/>
          <a:lstStyle/>
          <a:p>
            <a:fld id="{E1886F89-4F1B-4009-B2B5-E581F1209212}" type="slidenum">
              <a:rPr lang="sv-SE" smtClean="0"/>
              <a:pPr/>
              <a:t>‹#›</a:t>
            </a:fld>
            <a:endParaRPr lang="sv-SE" dirty="0"/>
          </a:p>
        </p:txBody>
      </p:sp>
      <p:sp>
        <p:nvSpPr>
          <p:cNvPr id="18" name="Platshållare för datum 17"/>
          <p:cNvSpPr>
            <a:spLocks noGrp="1"/>
          </p:cNvSpPr>
          <p:nvPr>
            <p:ph type="dt" sz="half" idx="17"/>
          </p:nvPr>
        </p:nvSpPr>
        <p:spPr/>
        <p:txBody>
          <a:bodyPr/>
          <a:lstStyle/>
          <a:p>
            <a:fld id="{952EEBFA-0A08-4C39-9908-3BC863AAB3DC}" type="datetime1">
              <a:rPr lang="sv-SE" smtClean="0"/>
              <a:t>2015-06-17</a:t>
            </a:fld>
            <a:endParaRPr lang="sv-SE" dirty="0"/>
          </a:p>
        </p:txBody>
      </p:sp>
      <p:sp>
        <p:nvSpPr>
          <p:cNvPr id="19" name="Platshållare för sidfot 18"/>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3164134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7" name="Platshållare för text 16"/>
          <p:cNvSpPr>
            <a:spLocks noGrp="1"/>
          </p:cNvSpPr>
          <p:nvPr>
            <p:ph type="body" sz="quarter" idx="16"/>
          </p:nvPr>
        </p:nvSpPr>
        <p:spPr>
          <a:xfrm>
            <a:off x="705688" y="1361316"/>
            <a:ext cx="6376987" cy="360189"/>
          </a:xfrm>
        </p:spPr>
        <p:txBody>
          <a:bodyPr/>
          <a:lstStyle>
            <a:lvl1pPr marL="0" indent="0">
              <a:buFontTx/>
              <a:buNone/>
              <a:defRPr sz="11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smtClean="0"/>
              <a:t>Klicka här för att ändra format på bakgrundstexten</a:t>
            </a:r>
          </a:p>
        </p:txBody>
      </p:sp>
      <p:sp>
        <p:nvSpPr>
          <p:cNvPr id="11" name="Platshållare för diagram 10"/>
          <p:cNvSpPr>
            <a:spLocks noGrp="1"/>
          </p:cNvSpPr>
          <p:nvPr>
            <p:ph type="chart" sz="quarter" idx="13"/>
          </p:nvPr>
        </p:nvSpPr>
        <p:spPr>
          <a:xfrm>
            <a:off x="713372" y="1726058"/>
            <a:ext cx="2994532" cy="3647630"/>
          </a:xfrm>
        </p:spPr>
        <p:txBody>
          <a:bodyPr/>
          <a:lstStyle/>
          <a:p>
            <a:r>
              <a:rPr lang="sv-SE" smtClean="0"/>
              <a:t>Klicka på ikonen för att lägga till ett diagram</a:t>
            </a:r>
            <a:endParaRPr lang="sv-SE" dirty="0"/>
          </a:p>
        </p:txBody>
      </p:sp>
      <p:sp>
        <p:nvSpPr>
          <p:cNvPr id="13" name="Platshållare för diagram 12"/>
          <p:cNvSpPr>
            <a:spLocks noGrp="1"/>
          </p:cNvSpPr>
          <p:nvPr>
            <p:ph type="chart" sz="quarter" idx="14"/>
          </p:nvPr>
        </p:nvSpPr>
        <p:spPr>
          <a:xfrm>
            <a:off x="3933364" y="1726058"/>
            <a:ext cx="2994532" cy="3647630"/>
          </a:xfrm>
        </p:spPr>
        <p:txBody>
          <a:bodyPr/>
          <a:lstStyle/>
          <a:p>
            <a:r>
              <a:rPr lang="sv-SE" smtClean="0"/>
              <a:t>Klicka på ikonen för att lägga till ett diagram</a:t>
            </a:r>
            <a:endParaRPr lang="sv-SE" dirty="0"/>
          </a:p>
        </p:txBody>
      </p:sp>
      <p:sp>
        <p:nvSpPr>
          <p:cNvPr id="9" name="Platshållare för bildnummer 8"/>
          <p:cNvSpPr>
            <a:spLocks noGrp="1"/>
          </p:cNvSpPr>
          <p:nvPr>
            <p:ph type="sldNum" sz="quarter" idx="19"/>
          </p:nvPr>
        </p:nvSpPr>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17"/>
          </p:nvPr>
        </p:nvSpPr>
        <p:spPr/>
        <p:txBody>
          <a:bodyPr/>
          <a:lstStyle/>
          <a:p>
            <a:fld id="{CB3FF9F4-8503-48CC-8195-2BF76CD977F3}" type="datetime1">
              <a:rPr lang="sv-SE" smtClean="0"/>
              <a:t>2015-06-17</a:t>
            </a:fld>
            <a:endParaRPr lang="sv-SE" dirty="0"/>
          </a:p>
        </p:txBody>
      </p:sp>
      <p:sp>
        <p:nvSpPr>
          <p:cNvPr id="8" name="Platshållare för sidfot 7"/>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365088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innehåll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innehåll 11"/>
          <p:cNvSpPr>
            <a:spLocks noGrp="1"/>
          </p:cNvSpPr>
          <p:nvPr>
            <p:ph sz="quarter" idx="19"/>
          </p:nvPr>
        </p:nvSpPr>
        <p:spPr>
          <a:xfrm>
            <a:off x="713372" y="1568221"/>
            <a:ext cx="4866740"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6948264" y="1402592"/>
            <a:ext cx="1511524" cy="1440160"/>
          </a:xfrm>
        </p:spPr>
        <p:txBody>
          <a:bodyPr/>
          <a:lstStyle/>
          <a:p>
            <a:r>
              <a:rPr lang="sv-SE" smtClean="0"/>
              <a:t>Klicka på ikonen för att lägga till ett diagram</a:t>
            </a:r>
            <a:endParaRPr lang="sv-SE" dirty="0"/>
          </a:p>
        </p:txBody>
      </p:sp>
      <p:sp>
        <p:nvSpPr>
          <p:cNvPr id="8" name="Platshållare för text 7"/>
          <p:cNvSpPr>
            <a:spLocks noGrp="1"/>
          </p:cNvSpPr>
          <p:nvPr>
            <p:ph type="body" sz="quarter" idx="17"/>
          </p:nvPr>
        </p:nvSpPr>
        <p:spPr>
          <a:xfrm>
            <a:off x="7103710" y="2852936"/>
            <a:ext cx="1356078"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3" name="Platshållare för diagram 12"/>
          <p:cNvSpPr>
            <a:spLocks noGrp="1"/>
          </p:cNvSpPr>
          <p:nvPr>
            <p:ph type="chart" sz="quarter" idx="14"/>
          </p:nvPr>
        </p:nvSpPr>
        <p:spPr>
          <a:xfrm>
            <a:off x="6948264" y="3398178"/>
            <a:ext cx="1511524" cy="1440160"/>
          </a:xfrm>
        </p:spPr>
        <p:txBody>
          <a:bodyPr/>
          <a:lstStyle/>
          <a:p>
            <a:r>
              <a:rPr lang="sv-SE" smtClean="0"/>
              <a:t>Klicka på ikonen för att lägga till ett diagram</a:t>
            </a:r>
            <a:endParaRPr lang="sv-SE" dirty="0"/>
          </a:p>
        </p:txBody>
      </p:sp>
      <p:sp>
        <p:nvSpPr>
          <p:cNvPr id="14" name="Platshållare för text 7"/>
          <p:cNvSpPr>
            <a:spLocks noGrp="1"/>
          </p:cNvSpPr>
          <p:nvPr>
            <p:ph type="body" sz="quarter" idx="18"/>
          </p:nvPr>
        </p:nvSpPr>
        <p:spPr>
          <a:xfrm>
            <a:off x="7092950" y="4860106"/>
            <a:ext cx="1366838"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8" name="Platshållare för bildnummer 17"/>
          <p:cNvSpPr>
            <a:spLocks noGrp="1"/>
          </p:cNvSpPr>
          <p:nvPr>
            <p:ph type="sldNum" sz="quarter" idx="22"/>
          </p:nvPr>
        </p:nvSpPr>
        <p:spPr/>
        <p:txBody>
          <a:bodyPr/>
          <a:lstStyle/>
          <a:p>
            <a:fld id="{E1886F89-4F1B-4009-B2B5-E581F1209212}" type="slidenum">
              <a:rPr lang="sv-SE" smtClean="0"/>
              <a:pPr/>
              <a:t>‹#›</a:t>
            </a:fld>
            <a:endParaRPr lang="sv-SE" dirty="0"/>
          </a:p>
        </p:txBody>
      </p:sp>
      <p:sp>
        <p:nvSpPr>
          <p:cNvPr id="15" name="Platshållare för datum 14"/>
          <p:cNvSpPr>
            <a:spLocks noGrp="1"/>
          </p:cNvSpPr>
          <p:nvPr>
            <p:ph type="dt" sz="half" idx="20"/>
          </p:nvPr>
        </p:nvSpPr>
        <p:spPr/>
        <p:txBody>
          <a:bodyPr/>
          <a:lstStyle/>
          <a:p>
            <a:fld id="{21CE82F2-0509-412A-B488-4A6F83D320AB}" type="datetime1">
              <a:rPr lang="sv-SE" smtClean="0"/>
              <a:t>2015-06-17</a:t>
            </a:fld>
            <a:endParaRPr lang="sv-SE" dirty="0"/>
          </a:p>
        </p:txBody>
      </p:sp>
      <p:sp>
        <p:nvSpPr>
          <p:cNvPr id="16" name="Platshållare för sidfot 15"/>
          <p:cNvSpPr>
            <a:spLocks noGrp="1"/>
          </p:cNvSpPr>
          <p:nvPr>
            <p:ph type="ftr" sz="quarter" idx="21"/>
          </p:nvPr>
        </p:nvSpPr>
        <p:spPr/>
        <p:txBody>
          <a:bodyPr/>
          <a:lstStyle/>
          <a:p>
            <a:endParaRPr lang="sv-SE" dirty="0"/>
          </a:p>
        </p:txBody>
      </p:sp>
    </p:spTree>
    <p:extLst>
      <p:ext uri="{BB962C8B-B14F-4D97-AF65-F5344CB8AC3E}">
        <p14:creationId xmlns:p14="http://schemas.microsoft.com/office/powerpoint/2010/main" val="197619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innehåll, två diagram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innehåll 11"/>
          <p:cNvSpPr>
            <a:spLocks noGrp="1"/>
          </p:cNvSpPr>
          <p:nvPr>
            <p:ph sz="quarter" idx="19"/>
          </p:nvPr>
        </p:nvSpPr>
        <p:spPr>
          <a:xfrm>
            <a:off x="713372" y="1568221"/>
            <a:ext cx="6379578" cy="17167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715962" y="3429000"/>
            <a:ext cx="2559893" cy="1440160"/>
          </a:xfrm>
        </p:spPr>
        <p:txBody>
          <a:bodyPr/>
          <a:lstStyle/>
          <a:p>
            <a:r>
              <a:rPr lang="sv-SE" smtClean="0"/>
              <a:t>Klicka på ikonen för att lägga till ett diagram</a:t>
            </a:r>
            <a:endParaRPr lang="sv-SE" dirty="0"/>
          </a:p>
        </p:txBody>
      </p:sp>
      <p:sp>
        <p:nvSpPr>
          <p:cNvPr id="8" name="Platshållare för text 7"/>
          <p:cNvSpPr>
            <a:spLocks noGrp="1"/>
          </p:cNvSpPr>
          <p:nvPr>
            <p:ph type="body" sz="quarter" idx="17"/>
          </p:nvPr>
        </p:nvSpPr>
        <p:spPr>
          <a:xfrm>
            <a:off x="871409" y="4879344"/>
            <a:ext cx="2252886"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3" name="Platshållare för diagram 12"/>
          <p:cNvSpPr>
            <a:spLocks noGrp="1"/>
          </p:cNvSpPr>
          <p:nvPr>
            <p:ph type="chart" sz="quarter" idx="14"/>
          </p:nvPr>
        </p:nvSpPr>
        <p:spPr>
          <a:xfrm>
            <a:off x="3851920" y="3429000"/>
            <a:ext cx="3600400" cy="1440160"/>
          </a:xfrm>
        </p:spPr>
        <p:txBody>
          <a:bodyPr/>
          <a:lstStyle/>
          <a:p>
            <a:r>
              <a:rPr lang="sv-SE" smtClean="0"/>
              <a:t>Klicka på ikonen för att lägga till ett diagram</a:t>
            </a:r>
            <a:endParaRPr lang="sv-SE" dirty="0"/>
          </a:p>
        </p:txBody>
      </p:sp>
      <p:sp>
        <p:nvSpPr>
          <p:cNvPr id="14" name="Platshållare för text 7"/>
          <p:cNvSpPr>
            <a:spLocks noGrp="1"/>
          </p:cNvSpPr>
          <p:nvPr>
            <p:ph type="body" sz="quarter" idx="18"/>
          </p:nvPr>
        </p:nvSpPr>
        <p:spPr>
          <a:xfrm>
            <a:off x="3996606" y="4890928"/>
            <a:ext cx="3168606"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0" name="Platshållare för bildnummer 9"/>
          <p:cNvSpPr>
            <a:spLocks noGrp="1"/>
          </p:cNvSpPr>
          <p:nvPr>
            <p:ph type="sldNum" sz="quarter" idx="22"/>
          </p:nvPr>
        </p:nvSpPr>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20"/>
          </p:nvPr>
        </p:nvSpPr>
        <p:spPr/>
        <p:txBody>
          <a:bodyPr/>
          <a:lstStyle/>
          <a:p>
            <a:fld id="{F92A5563-E352-4DDA-9241-288362A67E8B}" type="datetime1">
              <a:rPr lang="sv-SE" smtClean="0"/>
              <a:t>2015-06-17</a:t>
            </a:fld>
            <a:endParaRPr lang="sv-SE" dirty="0"/>
          </a:p>
        </p:txBody>
      </p:sp>
      <p:sp>
        <p:nvSpPr>
          <p:cNvPr id="9" name="Platshållare för sidfot 8"/>
          <p:cNvSpPr>
            <a:spLocks noGrp="1"/>
          </p:cNvSpPr>
          <p:nvPr>
            <p:ph type="ftr" sz="quarter" idx="21"/>
          </p:nvPr>
        </p:nvSpPr>
        <p:spPr/>
        <p:txBody>
          <a:bodyPr/>
          <a:lstStyle/>
          <a:p>
            <a:endParaRPr lang="sv-SE" dirty="0"/>
          </a:p>
        </p:txBody>
      </p:sp>
    </p:spTree>
    <p:extLst>
      <p:ext uri="{BB962C8B-B14F-4D97-AF65-F5344CB8AC3E}">
        <p14:creationId xmlns:p14="http://schemas.microsoft.com/office/powerpoint/2010/main" val="827510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ingen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999599"/>
            <a:ext cx="7746416" cy="3374089"/>
          </a:xfrm>
        </p:spPr>
        <p:txBody>
          <a:bodyPr/>
          <a:lstStyle>
            <a:lvl1pPr marL="0" indent="0">
              <a:lnSpc>
                <a:spcPts val="2300"/>
              </a:lnSpc>
              <a:spcBef>
                <a:spcPts val="2300"/>
              </a:spcBef>
              <a:buFontTx/>
              <a:buNone/>
              <a:defRPr/>
            </a:lvl1pPr>
            <a:lvl2pPr marL="176400" indent="0">
              <a:lnSpc>
                <a:spcPts val="2300"/>
              </a:lnSpc>
              <a:buFontTx/>
              <a:buNone/>
              <a:defRPr/>
            </a:lvl2pPr>
            <a:lvl3pPr marL="356400" indent="0">
              <a:lnSpc>
                <a:spcPts val="2300"/>
              </a:lnSpc>
              <a:buFontTx/>
              <a:buNone/>
              <a:defRPr/>
            </a:lvl3pPr>
            <a:lvl4pPr marL="536400" indent="0">
              <a:lnSpc>
                <a:spcPts val="2300"/>
              </a:lnSpc>
              <a:buFontTx/>
              <a:buNone/>
              <a:defRPr/>
            </a:lvl4pPr>
            <a:lvl5pPr marL="716400" indent="0">
              <a:lnSpc>
                <a:spcPts val="2300"/>
              </a:lnSpc>
              <a:buFontTx/>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nummer 8"/>
          <p:cNvSpPr>
            <a:spLocks noGrp="1"/>
          </p:cNvSpPr>
          <p:nvPr>
            <p:ph type="sldNum" sz="quarter" idx="12"/>
          </p:nvPr>
        </p:nvSpPr>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10"/>
          </p:nvPr>
        </p:nvSpPr>
        <p:spPr/>
        <p:txBody>
          <a:bodyPr/>
          <a:lstStyle/>
          <a:p>
            <a:fld id="{03541A69-A53D-4C94-99A3-E1248F7C637C}" type="datetime1">
              <a:rPr lang="sv-SE" smtClean="0"/>
              <a:t>2015-06-17</a:t>
            </a:fld>
            <a:endParaRPr lang="sv-SE" dirty="0"/>
          </a:p>
        </p:txBody>
      </p:sp>
      <p:sp>
        <p:nvSpPr>
          <p:cNvPr id="8" name="Platshållare för sidfot 7"/>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71484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711776" y="5685362"/>
            <a:ext cx="2708096" cy="551950"/>
          </a:xfrm>
        </p:spPr>
        <p:txBody>
          <a:bodyPr/>
          <a:lstStyle>
            <a:lvl1pPr>
              <a:defRPr sz="1200"/>
            </a:lvl1pPr>
          </a:lstStyle>
          <a:p>
            <a:r>
              <a:rPr lang="sv-SE" dirty="0" smtClean="0"/>
              <a:t>Klicka här för att ändra format</a:t>
            </a:r>
            <a:endParaRPr lang="sv-SE" dirty="0"/>
          </a:p>
        </p:txBody>
      </p:sp>
      <p:sp>
        <p:nvSpPr>
          <p:cNvPr id="9" name="Platshållare för datum 8"/>
          <p:cNvSpPr>
            <a:spLocks noGrp="1"/>
          </p:cNvSpPr>
          <p:nvPr>
            <p:ph type="dt" sz="half" idx="10"/>
          </p:nvPr>
        </p:nvSpPr>
        <p:spPr/>
        <p:txBody>
          <a:bodyPr/>
          <a:lstStyle/>
          <a:p>
            <a:fld id="{6498D23B-3220-407D-8C69-1E6C368239AE}" type="datetime1">
              <a:rPr lang="sv-SE" smtClean="0"/>
              <a:t>2015-06-17</a:t>
            </a:fld>
            <a:endParaRPr lang="sv-SE" dirty="0"/>
          </a:p>
        </p:txBody>
      </p:sp>
      <p:sp>
        <p:nvSpPr>
          <p:cNvPr id="10" name="Platshållare för sidfot 9"/>
          <p:cNvSpPr>
            <a:spLocks noGrp="1"/>
          </p:cNvSpPr>
          <p:nvPr>
            <p:ph type="ftr" sz="quarter" idx="11"/>
          </p:nvPr>
        </p:nvSpPr>
        <p:spPr/>
        <p:txBody>
          <a:bodyPr/>
          <a:lstStyle/>
          <a:p>
            <a:endParaRPr lang="sv-SE" dirty="0"/>
          </a:p>
        </p:txBody>
      </p:sp>
      <p:sp>
        <p:nvSpPr>
          <p:cNvPr id="11" name="Platshållare för bildnummer 10"/>
          <p:cNvSpPr>
            <a:spLocks noGrp="1"/>
          </p:cNvSpPr>
          <p:nvPr>
            <p:ph type="sldNum" sz="quarter" idx="12"/>
          </p:nvPr>
        </p:nvSpPr>
        <p:spPr/>
        <p:txBody>
          <a:bodyPr/>
          <a:lstStyle/>
          <a:p>
            <a:fld id="{E1886F89-4F1B-4009-B2B5-E581F1209212}" type="slidenum">
              <a:rPr lang="sv-SE" smtClean="0"/>
              <a:pPr/>
              <a:t>‹#›</a:t>
            </a:fld>
            <a:endParaRPr lang="sv-SE" dirty="0"/>
          </a:p>
        </p:txBody>
      </p:sp>
    </p:spTree>
    <p:extLst>
      <p:ext uri="{BB962C8B-B14F-4D97-AF65-F5344CB8AC3E}">
        <p14:creationId xmlns:p14="http://schemas.microsoft.com/office/powerpoint/2010/main" val="2482702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E1886F89-4F1B-4009-B2B5-E581F1209212}" type="slidenum">
              <a:rPr lang="sv-SE" smtClean="0"/>
              <a:t>‹#›</a:t>
            </a:fld>
            <a:endParaRPr lang="sv-SE"/>
          </a:p>
        </p:txBody>
      </p:sp>
      <p:sp>
        <p:nvSpPr>
          <p:cNvPr id="2" name="Platshållare för datum 1"/>
          <p:cNvSpPr>
            <a:spLocks noGrp="1"/>
          </p:cNvSpPr>
          <p:nvPr>
            <p:ph type="dt" sz="half" idx="10"/>
          </p:nvPr>
        </p:nvSpPr>
        <p:spPr/>
        <p:txBody>
          <a:bodyPr/>
          <a:lstStyle/>
          <a:p>
            <a:fld id="{5AE65056-8E28-46A1-A9E6-247C5BD44B7C}" type="datetime1">
              <a:rPr lang="sv-SE" smtClean="0"/>
              <a:t>2015-06-17</a:t>
            </a:fld>
            <a:endParaRPr lang="sv-SE"/>
          </a:p>
        </p:txBody>
      </p:sp>
      <p:sp>
        <p:nvSpPr>
          <p:cNvPr id="3" name="Platshållare för sidfot 2"/>
          <p:cNvSpPr>
            <a:spLocks noGrp="1"/>
          </p:cNvSpPr>
          <p:nvPr>
            <p:ph type="ftr" sz="quarter" idx="11"/>
          </p:nvPr>
        </p:nvSpPr>
        <p:spPr/>
        <p:txBody>
          <a:bodyPr/>
          <a:lstStyle/>
          <a:p>
            <a:endParaRPr lang="sv-SE"/>
          </a:p>
        </p:txBody>
      </p:sp>
      <p:sp>
        <p:nvSpPr>
          <p:cNvPr id="5" name="Rubrik 4"/>
          <p:cNvSpPr>
            <a:spLocks noGrp="1"/>
          </p:cNvSpPr>
          <p:nvPr>
            <p:ph type="title"/>
          </p:nvPr>
        </p:nvSpPr>
        <p:spPr>
          <a:xfrm>
            <a:off x="709916" y="5829378"/>
            <a:ext cx="2925980" cy="407934"/>
          </a:xfrm>
        </p:spPr>
        <p:txBody>
          <a:bodyPr/>
          <a:lstStyle>
            <a:lvl1pPr>
              <a:defRPr sz="1400"/>
            </a:lvl1pPr>
          </a:lstStyle>
          <a:p>
            <a:r>
              <a:rPr lang="sv-SE" smtClean="0"/>
              <a:t>Klicka här för att ändra format</a:t>
            </a:r>
            <a:endParaRPr lang="en-US"/>
          </a:p>
        </p:txBody>
      </p:sp>
    </p:spTree>
    <p:extLst>
      <p:ext uri="{BB962C8B-B14F-4D97-AF65-F5344CB8AC3E}">
        <p14:creationId xmlns:p14="http://schemas.microsoft.com/office/powerpoint/2010/main" val="336412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7746416"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984524A8-C91B-4A8A-B76D-F187E92DF0C2}" type="datetime1">
              <a:rPr lang="sv-SE" smtClean="0"/>
              <a:t>2015-06-17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1886F89-4F1B-4009-B2B5-E581F1209212}" type="slidenum">
              <a:rPr lang="sv-SE" smtClean="0"/>
              <a:pPr/>
              <a:t>‹#›</a:t>
            </a:fld>
            <a:endParaRPr lang="sv-SE" dirty="0"/>
          </a:p>
        </p:txBody>
      </p:sp>
    </p:spTree>
    <p:extLst>
      <p:ext uri="{BB962C8B-B14F-4D97-AF65-F5344CB8AC3E}">
        <p14:creationId xmlns:p14="http://schemas.microsoft.com/office/powerpoint/2010/main" val="1505885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999204"/>
            <a:ext cx="7772400" cy="1470025"/>
          </a:xfrm>
        </p:spPr>
        <p:txBody>
          <a:bodyPr anchor="b"/>
          <a:lstStyle>
            <a:lvl1pPr>
              <a:defRPr sz="3400">
                <a:solidFill>
                  <a:schemeClr val="tx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706347" y="3614112"/>
            <a:ext cx="64008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712140" y="4755966"/>
            <a:ext cx="6380810"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Namn</a:t>
            </a:r>
          </a:p>
        </p:txBody>
      </p:sp>
      <p:sp>
        <p:nvSpPr>
          <p:cNvPr id="4" name="Platshållare för datum 3"/>
          <p:cNvSpPr>
            <a:spLocks noGrp="1"/>
          </p:cNvSpPr>
          <p:nvPr>
            <p:ph type="dt" sz="half" idx="10"/>
          </p:nvPr>
        </p:nvSpPr>
        <p:spPr>
          <a:xfrm>
            <a:off x="712140" y="5033724"/>
            <a:ext cx="1627612" cy="241734"/>
          </a:xfrm>
        </p:spPr>
        <p:txBody>
          <a:bodyPr anchor="t"/>
          <a:lstStyle>
            <a:lvl1pPr>
              <a:defRPr sz="1500"/>
            </a:lvl1pPr>
          </a:lstStyle>
          <a:p>
            <a:fld id="{23BF5BFA-5BDF-45D6-92F5-2F292D08C5A0}" type="datetime1">
              <a:rPr lang="sv-SE" smtClean="0"/>
              <a:t>2015-06-17</a:t>
            </a:fld>
            <a:endParaRPr lang="sv-SE" dirty="0"/>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8631" y="5951355"/>
            <a:ext cx="1638303" cy="550198"/>
          </a:xfrm>
          <a:prstGeom prst="rect">
            <a:avLst/>
          </a:prstGeom>
        </p:spPr>
      </p:pic>
    </p:spTree>
    <p:extLst>
      <p:ext uri="{BB962C8B-B14F-4D97-AF65-F5344CB8AC3E}">
        <p14:creationId xmlns:p14="http://schemas.microsoft.com/office/powerpoint/2010/main" val="164561262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04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999204"/>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614112"/>
            <a:ext cx="64008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712140" y="4755966"/>
            <a:ext cx="6380810"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Namn</a:t>
            </a:r>
          </a:p>
        </p:txBody>
      </p:sp>
      <p:sp>
        <p:nvSpPr>
          <p:cNvPr id="4" name="Platshållare för datum 3"/>
          <p:cNvSpPr>
            <a:spLocks noGrp="1"/>
          </p:cNvSpPr>
          <p:nvPr>
            <p:ph type="dt" sz="half" idx="10"/>
          </p:nvPr>
        </p:nvSpPr>
        <p:spPr>
          <a:xfrm>
            <a:off x="712140" y="5033724"/>
            <a:ext cx="1627612" cy="241734"/>
          </a:xfrm>
        </p:spPr>
        <p:txBody>
          <a:bodyPr anchor="t"/>
          <a:lstStyle>
            <a:lvl1pPr>
              <a:defRPr sz="1500"/>
            </a:lvl1pPr>
          </a:lstStyle>
          <a:p>
            <a:fld id="{DDFA7D65-8468-4D20-B3F3-9513536D082D}" type="datetime1">
              <a:rPr lang="sv-SE" smtClean="0"/>
              <a:t>2015-06-17</a:t>
            </a:fld>
            <a:endParaRPr lang="sv-SE" dirty="0"/>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28631" y="5951355"/>
            <a:ext cx="1638303" cy="550198"/>
          </a:xfrm>
          <a:prstGeom prst="rect">
            <a:avLst/>
          </a:prstGeom>
        </p:spPr>
      </p:pic>
    </p:spTree>
    <p:extLst>
      <p:ext uri="{BB962C8B-B14F-4D97-AF65-F5344CB8AC3E}">
        <p14:creationId xmlns:p14="http://schemas.microsoft.com/office/powerpoint/2010/main" val="3215800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3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393042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400228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116692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167734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p14="http://schemas.microsoft.com/office/powerpoint/2010/main" val="428850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3372" y="437715"/>
            <a:ext cx="6379578" cy="91199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3372" y="1700809"/>
            <a:ext cx="7747060" cy="367288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6</a:t>
            </a:r>
          </a:p>
          <a:p>
            <a:pPr lvl="6"/>
            <a:r>
              <a:rPr lang="sv-SE" dirty="0" smtClean="0"/>
              <a:t>7</a:t>
            </a:r>
          </a:p>
          <a:p>
            <a:pPr lvl="7"/>
            <a:r>
              <a:rPr lang="sv-SE" dirty="0" smtClean="0"/>
              <a:t>8</a:t>
            </a:r>
          </a:p>
          <a:p>
            <a:pPr lvl="8"/>
            <a:r>
              <a:rPr lang="sv-SE" dirty="0" smtClean="0"/>
              <a:t>9</a:t>
            </a:r>
            <a:endParaRPr lang="sv-SE" dirty="0"/>
          </a:p>
        </p:txBody>
      </p:sp>
      <p:sp>
        <p:nvSpPr>
          <p:cNvPr id="6" name="Platshållare för bildnummer 5"/>
          <p:cNvSpPr>
            <a:spLocks noGrp="1"/>
          </p:cNvSpPr>
          <p:nvPr>
            <p:ph type="sldNum" sz="quarter" idx="4"/>
          </p:nvPr>
        </p:nvSpPr>
        <p:spPr>
          <a:xfrm>
            <a:off x="711776" y="6337370"/>
            <a:ext cx="300683" cy="181154"/>
          </a:xfrm>
          <a:prstGeom prst="rect">
            <a:avLst/>
          </a:prstGeom>
        </p:spPr>
        <p:txBody>
          <a:bodyPr vert="horz" lIns="0" tIns="0" rIns="0" bIns="0" rtlCol="0" anchor="b">
            <a:noAutofit/>
          </a:bodyPr>
          <a:lstStyle>
            <a:lvl1pPr algn="r">
              <a:defRPr sz="900">
                <a:solidFill>
                  <a:schemeClr val="tx1"/>
                </a:solidFill>
              </a:defRPr>
            </a:lvl1pPr>
          </a:lstStyle>
          <a:p>
            <a:fld id="{E1886F89-4F1B-4009-B2B5-E581F1209212}" type="slidenum">
              <a:rPr lang="sv-SE" smtClean="0"/>
              <a:pPr/>
              <a:t>‹#›</a:t>
            </a:fld>
            <a:endParaRPr lang="sv-SE" dirty="0"/>
          </a:p>
        </p:txBody>
      </p:sp>
      <p:sp>
        <p:nvSpPr>
          <p:cNvPr id="4" name="Platshållare för datum 3"/>
          <p:cNvSpPr>
            <a:spLocks noGrp="1"/>
          </p:cNvSpPr>
          <p:nvPr>
            <p:ph type="dt" sz="half" idx="2"/>
          </p:nvPr>
        </p:nvSpPr>
        <p:spPr>
          <a:xfrm>
            <a:off x="1079409" y="6338524"/>
            <a:ext cx="784496" cy="180000"/>
          </a:xfrm>
          <a:prstGeom prst="rect">
            <a:avLst/>
          </a:prstGeom>
        </p:spPr>
        <p:txBody>
          <a:bodyPr vert="horz" lIns="0" tIns="0" rIns="0" bIns="0" rtlCol="0" anchor="b">
            <a:noAutofit/>
          </a:bodyPr>
          <a:lstStyle>
            <a:lvl1pPr algn="l">
              <a:defRPr sz="900">
                <a:solidFill>
                  <a:schemeClr val="tx1"/>
                </a:solidFill>
              </a:defRPr>
            </a:lvl1pPr>
          </a:lstStyle>
          <a:p>
            <a:fld id="{6C6525A7-767A-4EB4-A71B-B9E26961A2B0}" type="datetime1">
              <a:rPr lang="sv-SE" smtClean="0"/>
              <a:t>2015-06-17</a:t>
            </a:fld>
            <a:endParaRPr lang="sv-SE" dirty="0"/>
          </a:p>
        </p:txBody>
      </p:sp>
      <p:sp>
        <p:nvSpPr>
          <p:cNvPr id="5" name="Platshållare för sidfot 4"/>
          <p:cNvSpPr>
            <a:spLocks noGrp="1"/>
          </p:cNvSpPr>
          <p:nvPr>
            <p:ph type="ftr" sz="quarter" idx="3"/>
          </p:nvPr>
        </p:nvSpPr>
        <p:spPr>
          <a:xfrm>
            <a:off x="2659968" y="6338524"/>
            <a:ext cx="3824064" cy="180000"/>
          </a:xfrm>
          <a:prstGeom prst="rect">
            <a:avLst/>
          </a:prstGeom>
        </p:spPr>
        <p:txBody>
          <a:bodyPr vert="horz" lIns="0" tIns="0" rIns="0" bIns="0" rtlCol="0" anchor="b">
            <a:noAutofit/>
          </a:bodyPr>
          <a:lstStyle>
            <a:lvl1pPr algn="ctr">
              <a:defRPr sz="1200">
                <a:solidFill>
                  <a:schemeClr val="tx1"/>
                </a:solidFill>
              </a:defRPr>
            </a:lvl1pPr>
          </a:lstStyle>
          <a:p>
            <a:endParaRPr lang="sv-SE" dirty="0"/>
          </a:p>
        </p:txBody>
      </p:sp>
      <p:sp>
        <p:nvSpPr>
          <p:cNvPr id="8" name="textruta 7"/>
          <p:cNvSpPr txBox="1"/>
          <p:nvPr userDrawn="1"/>
        </p:nvSpPr>
        <p:spPr>
          <a:xfrm>
            <a:off x="934944" y="6337370"/>
            <a:ext cx="144016" cy="230832"/>
          </a:xfrm>
          <a:prstGeom prst="rect">
            <a:avLst/>
          </a:prstGeom>
          <a:noFill/>
        </p:spPr>
        <p:txBody>
          <a:bodyPr wrap="square" rtlCol="0">
            <a:spAutoFit/>
          </a:bodyPr>
          <a:lstStyle/>
          <a:p>
            <a:r>
              <a:rPr lang="sv-SE" sz="900" dirty="0" smtClean="0">
                <a:solidFill>
                  <a:schemeClr val="tx1"/>
                </a:solidFill>
              </a:rPr>
              <a:t>.</a:t>
            </a:r>
            <a:endParaRPr lang="sv-SE" sz="900" dirty="0">
              <a:solidFill>
                <a:schemeClr val="tx1"/>
              </a:solidFill>
            </a:endParaRPr>
          </a:p>
        </p:txBody>
      </p:sp>
      <p:pic>
        <p:nvPicPr>
          <p:cNvPr id="9" name="Bildobjekt 8"/>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831034" y="5952357"/>
            <a:ext cx="1629398" cy="547006"/>
          </a:xfrm>
          <a:prstGeom prst="rect">
            <a:avLst/>
          </a:prstGeom>
        </p:spPr>
      </p:pic>
      <p:sp>
        <p:nvSpPr>
          <p:cNvPr id="7" name="textruta 6"/>
          <p:cNvSpPr txBox="1"/>
          <p:nvPr userDrawn="1"/>
        </p:nvSpPr>
        <p:spPr>
          <a:xfrm>
            <a:off x="704997" y="6382083"/>
            <a:ext cx="153888" cy="138499"/>
          </a:xfrm>
          <a:prstGeom prst="rect">
            <a:avLst/>
          </a:prstGeom>
          <a:noFill/>
        </p:spPr>
        <p:txBody>
          <a:bodyPr wrap="none" lIns="0" tIns="0" rIns="0" bIns="0" rtlCol="0">
            <a:spAutoFit/>
          </a:bodyPr>
          <a:lstStyle/>
          <a:p>
            <a:r>
              <a:rPr lang="sv-SE" sz="900" dirty="0" smtClean="0"/>
              <a:t>Sid</a:t>
            </a:r>
            <a:endParaRPr lang="sv-SE" sz="900" dirty="0"/>
          </a:p>
        </p:txBody>
      </p:sp>
    </p:spTree>
    <p:extLst>
      <p:ext uri="{BB962C8B-B14F-4D97-AF65-F5344CB8AC3E}">
        <p14:creationId xmlns:p14="http://schemas.microsoft.com/office/powerpoint/2010/main" val="426049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5" r:id="rId3"/>
    <p:sldLayoutId id="2147483661" r:id="rId4"/>
    <p:sldLayoutId id="2147483663" r:id="rId5"/>
    <p:sldLayoutId id="2147483664" r:id="rId6"/>
    <p:sldLayoutId id="2147483665" r:id="rId7"/>
    <p:sldLayoutId id="2147483666" r:id="rId8"/>
    <p:sldLayoutId id="2147483667" r:id="rId9"/>
    <p:sldLayoutId id="2147483668" r:id="rId10"/>
    <p:sldLayoutId id="2147483673" r:id="rId11"/>
    <p:sldLayoutId id="2147483674" r:id="rId12"/>
    <p:sldLayoutId id="2147483675" r:id="rId13"/>
    <p:sldLayoutId id="2147483676" r:id="rId14"/>
    <p:sldLayoutId id="2147483677" r:id="rId15"/>
    <p:sldLayoutId id="2147483678" r:id="rId16"/>
    <p:sldLayoutId id="2147483660" r:id="rId17"/>
    <p:sldLayoutId id="2147483694" r:id="rId18"/>
    <p:sldLayoutId id="2147483655" r:id="rId19"/>
  </p:sldLayoutIdLs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447" userDrawn="1">
          <p15:clr>
            <a:srgbClr val="F26B43"/>
          </p15:clr>
        </p15:guide>
        <p15:guide id="4" orient="horz" pos="800" userDrawn="1">
          <p15:clr>
            <a:srgbClr val="F26B43"/>
          </p15:clr>
        </p15:guide>
        <p15:guide id="5" orient="horz" pos="3395" userDrawn="1">
          <p15:clr>
            <a:srgbClr val="F26B43"/>
          </p15:clr>
        </p15:guide>
        <p15:guide id="6" pos="53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3372" y="437715"/>
            <a:ext cx="6379578" cy="91199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3372" y="1700809"/>
            <a:ext cx="7747060" cy="367288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6</a:t>
            </a:r>
          </a:p>
          <a:p>
            <a:pPr lvl="6"/>
            <a:r>
              <a:rPr lang="sv-SE" dirty="0" smtClean="0"/>
              <a:t>7</a:t>
            </a:r>
          </a:p>
          <a:p>
            <a:pPr lvl="7"/>
            <a:r>
              <a:rPr lang="sv-SE" dirty="0" smtClean="0"/>
              <a:t>8</a:t>
            </a:r>
          </a:p>
          <a:p>
            <a:pPr lvl="8"/>
            <a:r>
              <a:rPr lang="sv-SE" dirty="0" smtClean="0"/>
              <a:t>9</a:t>
            </a:r>
            <a:endParaRPr lang="sv-SE" dirty="0"/>
          </a:p>
        </p:txBody>
      </p:sp>
      <p:sp>
        <p:nvSpPr>
          <p:cNvPr id="6" name="Platshållare för bildnummer 5"/>
          <p:cNvSpPr>
            <a:spLocks noGrp="1"/>
          </p:cNvSpPr>
          <p:nvPr>
            <p:ph type="sldNum" sz="quarter" idx="4"/>
          </p:nvPr>
        </p:nvSpPr>
        <p:spPr>
          <a:xfrm>
            <a:off x="711775" y="6337370"/>
            <a:ext cx="300683" cy="181154"/>
          </a:xfrm>
          <a:prstGeom prst="rect">
            <a:avLst/>
          </a:prstGeom>
        </p:spPr>
        <p:txBody>
          <a:bodyPr vert="horz" lIns="0" tIns="0" rIns="0" bIns="0" rtlCol="0" anchor="b">
            <a:noAutofit/>
          </a:bodyPr>
          <a:lstStyle>
            <a:lvl1pPr algn="r">
              <a:defRPr sz="900">
                <a:solidFill>
                  <a:schemeClr val="tx1"/>
                </a:solidFill>
              </a:defRPr>
            </a:lvl1pPr>
          </a:lstStyle>
          <a:p>
            <a:fld id="{E1886F89-4F1B-4009-B2B5-E581F1209212}" type="slidenum">
              <a:rPr lang="sv-SE" smtClean="0"/>
              <a:pPr/>
              <a:t>‹#›</a:t>
            </a:fld>
            <a:endParaRPr lang="sv-SE" dirty="0"/>
          </a:p>
        </p:txBody>
      </p:sp>
      <p:sp>
        <p:nvSpPr>
          <p:cNvPr id="4" name="Platshållare för datum 3"/>
          <p:cNvSpPr>
            <a:spLocks noGrp="1"/>
          </p:cNvSpPr>
          <p:nvPr>
            <p:ph type="dt" sz="half" idx="2"/>
          </p:nvPr>
        </p:nvSpPr>
        <p:spPr>
          <a:xfrm>
            <a:off x="1079408" y="6338524"/>
            <a:ext cx="784496" cy="180000"/>
          </a:xfrm>
          <a:prstGeom prst="rect">
            <a:avLst/>
          </a:prstGeom>
        </p:spPr>
        <p:txBody>
          <a:bodyPr vert="horz" lIns="0" tIns="0" rIns="0" bIns="0" rtlCol="0" anchor="b">
            <a:noAutofit/>
          </a:bodyPr>
          <a:lstStyle>
            <a:lvl1pPr algn="l">
              <a:defRPr sz="900">
                <a:solidFill>
                  <a:schemeClr val="tx1"/>
                </a:solidFill>
              </a:defRPr>
            </a:lvl1pPr>
          </a:lstStyle>
          <a:p>
            <a:fld id="{2BA25779-DADE-4B1C-A577-B3183EC3AF27}" type="datetime1">
              <a:rPr lang="sv-SE" smtClean="0"/>
              <a:t>2015-06-17</a:t>
            </a:fld>
            <a:endParaRPr lang="sv-SE" dirty="0"/>
          </a:p>
        </p:txBody>
      </p:sp>
      <p:sp>
        <p:nvSpPr>
          <p:cNvPr id="5" name="Platshållare för sidfot 4"/>
          <p:cNvSpPr>
            <a:spLocks noGrp="1"/>
          </p:cNvSpPr>
          <p:nvPr>
            <p:ph type="ftr" sz="quarter" idx="3"/>
          </p:nvPr>
        </p:nvSpPr>
        <p:spPr>
          <a:xfrm>
            <a:off x="2659968" y="6338524"/>
            <a:ext cx="3824064" cy="180000"/>
          </a:xfrm>
          <a:prstGeom prst="rect">
            <a:avLst/>
          </a:prstGeom>
        </p:spPr>
        <p:txBody>
          <a:bodyPr vert="horz" lIns="0" tIns="0" rIns="0" bIns="0" rtlCol="0" anchor="b">
            <a:noAutofit/>
          </a:bodyPr>
          <a:lstStyle>
            <a:lvl1pPr algn="ctr">
              <a:defRPr sz="1200">
                <a:solidFill>
                  <a:schemeClr val="tx1"/>
                </a:solidFill>
              </a:defRPr>
            </a:lvl1pPr>
          </a:lstStyle>
          <a:p>
            <a:endParaRPr lang="sv-SE" dirty="0"/>
          </a:p>
        </p:txBody>
      </p:sp>
      <p:sp>
        <p:nvSpPr>
          <p:cNvPr id="8" name="textruta 7"/>
          <p:cNvSpPr txBox="1"/>
          <p:nvPr userDrawn="1"/>
        </p:nvSpPr>
        <p:spPr>
          <a:xfrm>
            <a:off x="934943" y="6337370"/>
            <a:ext cx="144016" cy="230832"/>
          </a:xfrm>
          <a:prstGeom prst="rect">
            <a:avLst/>
          </a:prstGeom>
          <a:noFill/>
        </p:spPr>
        <p:txBody>
          <a:bodyPr wrap="square" rtlCol="0">
            <a:spAutoFit/>
          </a:bodyPr>
          <a:lstStyle/>
          <a:p>
            <a:r>
              <a:rPr lang="sv-SE" sz="900" dirty="0" smtClean="0">
                <a:solidFill>
                  <a:schemeClr val="tx1"/>
                </a:solidFill>
              </a:rPr>
              <a:t>.</a:t>
            </a:r>
            <a:endParaRPr lang="sv-SE" sz="900" dirty="0">
              <a:solidFill>
                <a:schemeClr val="tx1"/>
              </a:solidFill>
            </a:endParaRPr>
          </a:p>
        </p:txBody>
      </p:sp>
      <p:pic>
        <p:nvPicPr>
          <p:cNvPr id="9" name="Bildobjekt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31034" y="5951294"/>
            <a:ext cx="1629398" cy="549133"/>
          </a:xfrm>
          <a:prstGeom prst="rect">
            <a:avLst/>
          </a:prstGeom>
        </p:spPr>
      </p:pic>
      <p:sp>
        <p:nvSpPr>
          <p:cNvPr id="7" name="textruta 6"/>
          <p:cNvSpPr txBox="1"/>
          <p:nvPr userDrawn="1"/>
        </p:nvSpPr>
        <p:spPr>
          <a:xfrm>
            <a:off x="704997" y="6382083"/>
            <a:ext cx="153888" cy="138499"/>
          </a:xfrm>
          <a:prstGeom prst="rect">
            <a:avLst/>
          </a:prstGeom>
          <a:noFill/>
        </p:spPr>
        <p:txBody>
          <a:bodyPr wrap="none" lIns="0" tIns="0" rIns="0" bIns="0" rtlCol="0">
            <a:spAutoFit/>
          </a:bodyPr>
          <a:lstStyle/>
          <a:p>
            <a:r>
              <a:rPr lang="sv-SE" sz="900" dirty="0" smtClean="0"/>
              <a:t>Sid</a:t>
            </a:r>
            <a:endParaRPr lang="sv-SE" sz="900" dirty="0"/>
          </a:p>
        </p:txBody>
      </p:sp>
    </p:spTree>
    <p:extLst>
      <p:ext uri="{BB962C8B-B14F-4D97-AF65-F5344CB8AC3E}">
        <p14:creationId xmlns:p14="http://schemas.microsoft.com/office/powerpoint/2010/main" val="1272794691"/>
      </p:ext>
    </p:extLst>
  </p:cSld>
  <p:clrMap bg1="lt1" tx1="dk1" bg2="lt2" tx2="dk2" accent1="accent1" accent2="accent2" accent3="accent3" accent4="accent4" accent5="accent5" accent6="accent6" hlink="hlink" folHlink="folHlink"/>
  <p:sldLayoutIdLst>
    <p:sldLayoutId id="2147483705" r:id="rId1"/>
    <p:sldLayoutId id="2147483706" r:id="rId2"/>
  </p:sldLayoutIdLs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7" userDrawn="1">
          <p15:clr>
            <a:srgbClr val="F26B43"/>
          </p15:clr>
        </p15:guide>
        <p15:guide id="3" pos="2880" userDrawn="1">
          <p15:clr>
            <a:srgbClr val="F26B43"/>
          </p15:clr>
        </p15:guide>
        <p15:guide id="4" pos="5333" userDrawn="1">
          <p15:clr>
            <a:srgbClr val="F26B43"/>
          </p15:clr>
        </p15:guide>
        <p15:guide id="5" orient="horz" pos="3395" userDrawn="1">
          <p15:clr>
            <a:srgbClr val="F26B43"/>
          </p15:clr>
        </p15:guide>
        <p15:guide id="6" orient="horz" pos="8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210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10</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95977"/>
            <a:ext cx="2925980" cy="407934"/>
          </a:xfrm>
        </p:spPr>
        <p:txBody>
          <a:bodyPr/>
          <a:lstStyle/>
          <a:p>
            <a:r>
              <a:rPr lang="sv-SE" sz="1200" dirty="0" smtClean="0">
                <a:latin typeface="Calibri" panose="020F0502020204030204" pitchFamily="34" charset="0"/>
              </a:rPr>
              <a:t>Figure 1.7.</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571928121"/>
              </p:ext>
            </p:extLst>
          </p:nvPr>
        </p:nvGraphicFramePr>
        <p:xfrm>
          <a:off x="899592" y="548680"/>
          <a:ext cx="7416824"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193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11</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05502"/>
            <a:ext cx="2925980" cy="407934"/>
          </a:xfrm>
        </p:spPr>
        <p:txBody>
          <a:bodyPr/>
          <a:lstStyle/>
          <a:p>
            <a:r>
              <a:rPr lang="sv-SE" sz="1200" dirty="0" smtClean="0">
                <a:latin typeface="Calibri" panose="020F0502020204030204" pitchFamily="34" charset="0"/>
              </a:rPr>
              <a:t>Figure 1.8.</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418136907"/>
              </p:ext>
            </p:extLst>
          </p:nvPr>
        </p:nvGraphicFramePr>
        <p:xfrm>
          <a:off x="611560" y="476672"/>
          <a:ext cx="7619751"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215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12</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15027"/>
            <a:ext cx="2925980" cy="407934"/>
          </a:xfrm>
        </p:spPr>
        <p:txBody>
          <a:bodyPr/>
          <a:lstStyle/>
          <a:p>
            <a:r>
              <a:rPr lang="sv-SE" sz="1200" dirty="0" smtClean="0">
                <a:latin typeface="Calibri" panose="020F0502020204030204" pitchFamily="34" charset="0"/>
              </a:rPr>
              <a:t>Figure 1.9.</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47649891"/>
              </p:ext>
            </p:extLst>
          </p:nvPr>
        </p:nvGraphicFramePr>
        <p:xfrm>
          <a:off x="899592" y="476672"/>
          <a:ext cx="7392516"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76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13</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1.10.</a:t>
            </a:r>
            <a:endParaRPr lang="sv-SE" sz="1200" dirty="0">
              <a:latin typeface="Calibri" panose="020F050202020403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3924322953"/>
              </p:ext>
            </p:extLst>
          </p:nvPr>
        </p:nvGraphicFramePr>
        <p:xfrm>
          <a:off x="711776" y="692696"/>
          <a:ext cx="7892672"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7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14</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1.11.</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3017371415"/>
              </p:ext>
            </p:extLst>
          </p:nvPr>
        </p:nvGraphicFramePr>
        <p:xfrm>
          <a:off x="709916" y="548680"/>
          <a:ext cx="7750516"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197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15</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1.12.</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981838931"/>
              </p:ext>
            </p:extLst>
          </p:nvPr>
        </p:nvGraphicFramePr>
        <p:xfrm>
          <a:off x="899592" y="476672"/>
          <a:ext cx="7344816"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075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16</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1.13.</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3258783425"/>
              </p:ext>
            </p:extLst>
          </p:nvPr>
        </p:nvGraphicFramePr>
        <p:xfrm>
          <a:off x="467544" y="180853"/>
          <a:ext cx="7992888"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0148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17</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15027"/>
            <a:ext cx="2925980" cy="407934"/>
          </a:xfrm>
        </p:spPr>
        <p:txBody>
          <a:bodyPr/>
          <a:lstStyle/>
          <a:p>
            <a:r>
              <a:rPr lang="sv-SE" sz="1200" dirty="0" smtClean="0">
                <a:latin typeface="Calibri" panose="020F0502020204030204" pitchFamily="34" charset="0"/>
              </a:rPr>
              <a:t>Figure1.14.</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16583671"/>
              </p:ext>
            </p:extLst>
          </p:nvPr>
        </p:nvGraphicFramePr>
        <p:xfrm>
          <a:off x="611560" y="404664"/>
          <a:ext cx="7992888"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24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18</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1.15.</a:t>
            </a:r>
            <a:endParaRPr lang="sv-SE" sz="1200" dirty="0">
              <a:latin typeface="Calibri" panose="020F0502020204030204" pitchFamily="34" charset="0"/>
            </a:endParaRPr>
          </a:p>
        </p:txBody>
      </p:sp>
      <p:pic>
        <p:nvPicPr>
          <p:cNvPr id="5" name="Bildobjekt 4"/>
          <p:cNvPicPr>
            <a:picLocks noChangeAspect="1"/>
          </p:cNvPicPr>
          <p:nvPr/>
        </p:nvPicPr>
        <p:blipFill>
          <a:blip r:embed="rId3"/>
          <a:stretch>
            <a:fillRect/>
          </a:stretch>
        </p:blipFill>
        <p:spPr>
          <a:xfrm>
            <a:off x="890692" y="548680"/>
            <a:ext cx="1952625" cy="3457575"/>
          </a:xfrm>
          <a:prstGeom prst="rect">
            <a:avLst/>
          </a:prstGeom>
        </p:spPr>
      </p:pic>
      <p:sp>
        <p:nvSpPr>
          <p:cNvPr id="6" name="textruta 5"/>
          <p:cNvSpPr txBox="1"/>
          <p:nvPr/>
        </p:nvSpPr>
        <p:spPr>
          <a:xfrm>
            <a:off x="1484655" y="4330521"/>
            <a:ext cx="967253" cy="369332"/>
          </a:xfrm>
          <a:prstGeom prst="rect">
            <a:avLst/>
          </a:prstGeom>
          <a:noFill/>
        </p:spPr>
        <p:txBody>
          <a:bodyPr wrap="square" rtlCol="0">
            <a:spAutoFit/>
          </a:bodyPr>
          <a:lstStyle/>
          <a:p>
            <a:r>
              <a:rPr lang="sv-SE" dirty="0" smtClean="0"/>
              <a:t>2012</a:t>
            </a:r>
            <a:endParaRPr lang="sv-SE" dirty="0"/>
          </a:p>
        </p:txBody>
      </p:sp>
      <p:pic>
        <p:nvPicPr>
          <p:cNvPr id="7" name="Bildobjekt 6"/>
          <p:cNvPicPr>
            <a:picLocks noChangeAspect="1"/>
          </p:cNvPicPr>
          <p:nvPr/>
        </p:nvPicPr>
        <p:blipFill>
          <a:blip r:embed="rId4"/>
          <a:stretch>
            <a:fillRect/>
          </a:stretch>
        </p:blipFill>
        <p:spPr>
          <a:xfrm>
            <a:off x="3491880" y="620688"/>
            <a:ext cx="1904675" cy="3468561"/>
          </a:xfrm>
          <a:prstGeom prst="rect">
            <a:avLst/>
          </a:prstGeom>
        </p:spPr>
      </p:pic>
      <p:sp>
        <p:nvSpPr>
          <p:cNvPr id="9" name="textruta 8"/>
          <p:cNvSpPr txBox="1"/>
          <p:nvPr/>
        </p:nvSpPr>
        <p:spPr>
          <a:xfrm>
            <a:off x="4067944" y="4330521"/>
            <a:ext cx="1080120" cy="369332"/>
          </a:xfrm>
          <a:prstGeom prst="rect">
            <a:avLst/>
          </a:prstGeom>
          <a:noFill/>
        </p:spPr>
        <p:txBody>
          <a:bodyPr wrap="square" rtlCol="0">
            <a:spAutoFit/>
          </a:bodyPr>
          <a:lstStyle/>
          <a:p>
            <a:r>
              <a:rPr lang="sv-SE" dirty="0" smtClean="0"/>
              <a:t>2013</a:t>
            </a:r>
            <a:endParaRPr lang="sv-SE" dirty="0"/>
          </a:p>
        </p:txBody>
      </p:sp>
      <p:sp>
        <p:nvSpPr>
          <p:cNvPr id="10" name="textruta 9"/>
          <p:cNvSpPr txBox="1"/>
          <p:nvPr/>
        </p:nvSpPr>
        <p:spPr>
          <a:xfrm>
            <a:off x="7098154" y="4348033"/>
            <a:ext cx="691215" cy="369332"/>
          </a:xfrm>
          <a:prstGeom prst="rect">
            <a:avLst/>
          </a:prstGeom>
          <a:noFill/>
        </p:spPr>
        <p:txBody>
          <a:bodyPr wrap="none" rtlCol="0">
            <a:spAutoFit/>
          </a:bodyPr>
          <a:lstStyle/>
          <a:p>
            <a:r>
              <a:rPr lang="sv-SE" dirty="0" smtClean="0"/>
              <a:t>2014</a:t>
            </a:r>
            <a:endParaRPr lang="sv-SE" dirty="0"/>
          </a:p>
        </p:txBody>
      </p:sp>
      <p:pic>
        <p:nvPicPr>
          <p:cNvPr id="12" name="Bildobjekt 11"/>
          <p:cNvPicPr>
            <a:picLocks noChangeAspect="1"/>
          </p:cNvPicPr>
          <p:nvPr/>
        </p:nvPicPr>
        <p:blipFill>
          <a:blip r:embed="rId5"/>
          <a:stretch>
            <a:fillRect/>
          </a:stretch>
        </p:blipFill>
        <p:spPr>
          <a:xfrm>
            <a:off x="6372200" y="617982"/>
            <a:ext cx="2143125" cy="3495675"/>
          </a:xfrm>
          <a:prstGeom prst="rect">
            <a:avLst/>
          </a:prstGeom>
        </p:spPr>
      </p:pic>
      <p:pic>
        <p:nvPicPr>
          <p:cNvPr id="13" name="Bildobjekt 12"/>
          <p:cNvPicPr>
            <a:picLocks noChangeAspect="1"/>
          </p:cNvPicPr>
          <p:nvPr/>
        </p:nvPicPr>
        <p:blipFill>
          <a:blip r:embed="rId6"/>
          <a:stretch>
            <a:fillRect/>
          </a:stretch>
        </p:blipFill>
        <p:spPr>
          <a:xfrm>
            <a:off x="7015579" y="4951741"/>
            <a:ext cx="2999492" cy="481626"/>
          </a:xfrm>
          <a:prstGeom prst="rect">
            <a:avLst/>
          </a:prstGeom>
        </p:spPr>
      </p:pic>
    </p:spTree>
    <p:extLst>
      <p:ext uri="{BB962C8B-B14F-4D97-AF65-F5344CB8AC3E}">
        <p14:creationId xmlns:p14="http://schemas.microsoft.com/office/powerpoint/2010/main" val="152628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19</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053699" y="5157192"/>
            <a:ext cx="2925980" cy="407934"/>
          </a:xfrm>
        </p:spPr>
        <p:txBody>
          <a:bodyPr/>
          <a:lstStyle/>
          <a:p>
            <a:pPr lvl="0">
              <a:lnSpc>
                <a:spcPct val="100000"/>
              </a:lnSpc>
              <a:spcBef>
                <a:spcPts val="0"/>
              </a:spcBef>
            </a:pPr>
            <a:r>
              <a:rPr lang="en-US" sz="900" b="0" dirty="0" err="1" smtClean="0">
                <a:solidFill>
                  <a:prstClr val="black"/>
                </a:solidFill>
                <a:latin typeface="+mn-lt"/>
                <a:ea typeface="+mn-ea"/>
                <a:cs typeface="+mn-cs"/>
              </a:rPr>
              <a:t>Källa</a:t>
            </a:r>
            <a:r>
              <a:rPr lang="en-US" sz="900" b="0" dirty="0" smtClean="0">
                <a:solidFill>
                  <a:prstClr val="black"/>
                </a:solidFill>
                <a:latin typeface="+mn-lt"/>
                <a:ea typeface="+mn-ea"/>
                <a:cs typeface="+mn-cs"/>
              </a:rPr>
              <a:t>: Folkhälsomyndigheten 2015</a:t>
            </a:r>
            <a:endParaRPr lang="sv-SE" sz="900" b="0" dirty="0">
              <a:solidFill>
                <a:prstClr val="black"/>
              </a:solidFill>
              <a:latin typeface="+mn-lt"/>
              <a:ea typeface="+mn-ea"/>
              <a:cs typeface="+mn-cs"/>
            </a:endParaRPr>
          </a:p>
        </p:txBody>
      </p:sp>
      <p:pic>
        <p:nvPicPr>
          <p:cNvPr id="5" name="Bildobjekt 4"/>
          <p:cNvPicPr>
            <a:picLocks noChangeAspect="1"/>
          </p:cNvPicPr>
          <p:nvPr/>
        </p:nvPicPr>
        <p:blipFill>
          <a:blip r:embed="rId3"/>
          <a:stretch>
            <a:fillRect/>
          </a:stretch>
        </p:blipFill>
        <p:spPr>
          <a:xfrm>
            <a:off x="711776" y="716461"/>
            <a:ext cx="1995339" cy="3534601"/>
          </a:xfrm>
          <a:prstGeom prst="rect">
            <a:avLst/>
          </a:prstGeom>
        </p:spPr>
      </p:pic>
      <p:pic>
        <p:nvPicPr>
          <p:cNvPr id="6" name="Bildobjekt 5"/>
          <p:cNvPicPr>
            <a:picLocks noChangeAspect="1"/>
          </p:cNvPicPr>
          <p:nvPr/>
        </p:nvPicPr>
        <p:blipFill>
          <a:blip r:embed="rId4"/>
          <a:stretch>
            <a:fillRect/>
          </a:stretch>
        </p:blipFill>
        <p:spPr>
          <a:xfrm>
            <a:off x="1218603" y="4523073"/>
            <a:ext cx="1018120" cy="499309"/>
          </a:xfrm>
          <a:prstGeom prst="rect">
            <a:avLst/>
          </a:prstGeom>
        </p:spPr>
      </p:pic>
      <p:sp>
        <p:nvSpPr>
          <p:cNvPr id="7" name="Rektangel 6"/>
          <p:cNvSpPr/>
          <p:nvPr/>
        </p:nvSpPr>
        <p:spPr>
          <a:xfrm>
            <a:off x="4289547" y="4552392"/>
            <a:ext cx="691215" cy="369332"/>
          </a:xfrm>
          <a:prstGeom prst="rect">
            <a:avLst/>
          </a:prstGeom>
        </p:spPr>
        <p:txBody>
          <a:bodyPr wrap="none">
            <a:spAutoFit/>
          </a:bodyPr>
          <a:lstStyle/>
          <a:p>
            <a:pPr lvl="0"/>
            <a:r>
              <a:rPr lang="sv-SE" dirty="0" smtClean="0">
                <a:solidFill>
                  <a:prstClr val="black"/>
                </a:solidFill>
              </a:rPr>
              <a:t>2013</a:t>
            </a:r>
            <a:endParaRPr lang="sv-SE" dirty="0">
              <a:solidFill>
                <a:prstClr val="black"/>
              </a:solidFill>
            </a:endParaRPr>
          </a:p>
        </p:txBody>
      </p:sp>
      <p:sp>
        <p:nvSpPr>
          <p:cNvPr id="8" name="Rektangel 7"/>
          <p:cNvSpPr/>
          <p:nvPr/>
        </p:nvSpPr>
        <p:spPr>
          <a:xfrm>
            <a:off x="7078977" y="4552392"/>
            <a:ext cx="691215" cy="369332"/>
          </a:xfrm>
          <a:prstGeom prst="rect">
            <a:avLst/>
          </a:prstGeom>
        </p:spPr>
        <p:txBody>
          <a:bodyPr wrap="none">
            <a:spAutoFit/>
          </a:bodyPr>
          <a:lstStyle/>
          <a:p>
            <a:pPr lvl="0"/>
            <a:r>
              <a:rPr lang="sv-SE" dirty="0" smtClean="0">
                <a:solidFill>
                  <a:prstClr val="black"/>
                </a:solidFill>
              </a:rPr>
              <a:t>2014</a:t>
            </a:r>
            <a:endParaRPr lang="sv-SE" dirty="0">
              <a:solidFill>
                <a:prstClr val="black"/>
              </a:solidFill>
            </a:endParaRPr>
          </a:p>
        </p:txBody>
      </p:sp>
      <p:pic>
        <p:nvPicPr>
          <p:cNvPr id="9" name="Bildobjekt 8"/>
          <p:cNvPicPr>
            <a:picLocks noChangeAspect="1"/>
          </p:cNvPicPr>
          <p:nvPr/>
        </p:nvPicPr>
        <p:blipFill>
          <a:blip r:embed="rId5"/>
          <a:stretch>
            <a:fillRect/>
          </a:stretch>
        </p:blipFill>
        <p:spPr>
          <a:xfrm>
            <a:off x="3637756" y="764703"/>
            <a:ext cx="1994798" cy="3440569"/>
          </a:xfrm>
          <a:prstGeom prst="rect">
            <a:avLst/>
          </a:prstGeom>
        </p:spPr>
      </p:pic>
      <p:pic>
        <p:nvPicPr>
          <p:cNvPr id="10" name="Bildobjekt 9"/>
          <p:cNvPicPr>
            <a:picLocks noChangeAspect="1"/>
          </p:cNvPicPr>
          <p:nvPr/>
        </p:nvPicPr>
        <p:blipFill>
          <a:blip r:embed="rId6"/>
          <a:stretch>
            <a:fillRect/>
          </a:stretch>
        </p:blipFill>
        <p:spPr>
          <a:xfrm>
            <a:off x="6444208" y="775022"/>
            <a:ext cx="1960754" cy="3440569"/>
          </a:xfrm>
          <a:prstGeom prst="rect">
            <a:avLst/>
          </a:prstGeom>
        </p:spPr>
      </p:pic>
    </p:spTree>
    <p:extLst>
      <p:ext uri="{BB962C8B-B14F-4D97-AF65-F5344CB8AC3E}">
        <p14:creationId xmlns:p14="http://schemas.microsoft.com/office/powerpoint/2010/main" val="302766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13372" y="836712"/>
            <a:ext cx="7675052" cy="5256583"/>
          </a:xfrm>
        </p:spPr>
        <p:txBody>
          <a:bodyPr/>
          <a:lstStyle/>
          <a:p>
            <a:pPr marL="0" indent="0">
              <a:buNone/>
            </a:pPr>
            <a:r>
              <a:rPr lang="sv-SE" sz="1600" dirty="0" smtClean="0"/>
              <a:t>I denna presentation redovisar Folkhälsomyndigheten humandata från Swedres-</a:t>
            </a:r>
            <a:r>
              <a:rPr lang="sv-SE" sz="1600" dirty="0" err="1" smtClean="0"/>
              <a:t>Svarm</a:t>
            </a:r>
            <a:r>
              <a:rPr lang="sv-SE" sz="1600" dirty="0" smtClean="0"/>
              <a:t> 2014. </a:t>
            </a:r>
          </a:p>
          <a:p>
            <a:pPr marL="0" indent="0">
              <a:buNone/>
            </a:pPr>
            <a:r>
              <a:rPr lang="sv-SE" sz="1600" dirty="0" smtClean="0"/>
              <a:t>Använd gärna dessa figurer och tabeller i egna presentationer. Vi är tacksamma om källan anges.</a:t>
            </a:r>
          </a:p>
          <a:p>
            <a:pPr marL="0" indent="0">
              <a:buNone/>
            </a:pPr>
            <a:r>
              <a:rPr lang="sv-SE" sz="1600" dirty="0"/>
              <a:t>För flertalet figurer kan bakgrundsdata öppnas i Excel, så att presentationen kan anpassas</a:t>
            </a:r>
            <a:r>
              <a:rPr lang="sv-SE" sz="1600" dirty="0" smtClean="0"/>
              <a:t>. </a:t>
            </a:r>
            <a:endParaRPr lang="sv-SE" sz="1600" dirty="0" smtClean="0"/>
          </a:p>
          <a:p>
            <a:pPr marL="0" indent="0">
              <a:buNone/>
            </a:pPr>
            <a:endParaRPr lang="sv-SE" sz="1600" dirty="0" smtClean="0"/>
          </a:p>
          <a:p>
            <a:pPr marL="0" indent="0">
              <a:buNone/>
            </a:pPr>
            <a:r>
              <a:rPr lang="sv-SE" sz="1600" dirty="0" smtClean="0"/>
              <a:t>Genom att klicka på fliken </a:t>
            </a:r>
            <a:r>
              <a:rPr lang="sv-SE" sz="1600" dirty="0" smtClean="0"/>
              <a:t>Visa och välja </a:t>
            </a:r>
            <a:r>
              <a:rPr lang="sv-SE" sz="1600" dirty="0" err="1" smtClean="0"/>
              <a:t>dispositionsvy</a:t>
            </a:r>
            <a:r>
              <a:rPr lang="sv-SE" sz="1600" dirty="0" smtClean="0"/>
              <a:t> hittar du lätt den figur du letar efter.</a:t>
            </a:r>
            <a:endParaRPr lang="sv-SE" sz="1600" dirty="0"/>
          </a:p>
          <a:p>
            <a:pPr marL="0" indent="0">
              <a:buNone/>
            </a:pPr>
            <a:r>
              <a:rPr lang="sv-SE" sz="1600" dirty="0" smtClean="0"/>
              <a:t>Bild  </a:t>
            </a:r>
            <a:r>
              <a:rPr lang="sv-SE" sz="1600" dirty="0" smtClean="0"/>
              <a:t>3-42 </a:t>
            </a:r>
            <a:r>
              <a:rPr lang="sv-SE" sz="1600" dirty="0" smtClean="0"/>
              <a:t>från kapitel: </a:t>
            </a:r>
            <a:r>
              <a:rPr lang="sv-SE" sz="1600" dirty="0" err="1" smtClean="0"/>
              <a:t>Consumption</a:t>
            </a:r>
            <a:r>
              <a:rPr lang="sv-SE" sz="1600" dirty="0" smtClean="0"/>
              <a:t> </a:t>
            </a:r>
            <a:r>
              <a:rPr lang="sv-SE" sz="1600" dirty="0" err="1" smtClean="0"/>
              <a:t>of</a:t>
            </a:r>
            <a:r>
              <a:rPr lang="sv-SE" sz="1600" dirty="0" smtClean="0"/>
              <a:t> </a:t>
            </a:r>
            <a:r>
              <a:rPr lang="sv-SE" sz="1600" dirty="0" err="1" smtClean="0"/>
              <a:t>antimicrobials</a:t>
            </a:r>
            <a:endParaRPr lang="sv-SE" sz="1600" dirty="0" smtClean="0"/>
          </a:p>
          <a:p>
            <a:pPr marL="0" indent="0">
              <a:buNone/>
            </a:pPr>
            <a:r>
              <a:rPr lang="sv-SE" sz="1600" dirty="0" smtClean="0"/>
              <a:t>Bild </a:t>
            </a:r>
            <a:r>
              <a:rPr lang="sv-SE" sz="1600" dirty="0" smtClean="0"/>
              <a:t>43-82 </a:t>
            </a:r>
            <a:r>
              <a:rPr lang="sv-SE" sz="1600" dirty="0" smtClean="0"/>
              <a:t>från kapitel: </a:t>
            </a:r>
            <a:r>
              <a:rPr lang="sv-SE" sz="1600" dirty="0" smtClean="0"/>
              <a:t>Antibiotic </a:t>
            </a:r>
            <a:r>
              <a:rPr lang="sv-SE" sz="1600" dirty="0" err="1" smtClean="0"/>
              <a:t>resistance</a:t>
            </a:r>
            <a:endParaRPr lang="sv-SE" sz="1600" dirty="0" smtClean="0"/>
          </a:p>
          <a:p>
            <a:pPr marL="0" indent="0">
              <a:buNone/>
            </a:pPr>
            <a:r>
              <a:rPr lang="sv-SE" sz="1600" dirty="0" smtClean="0"/>
              <a:t>Bild </a:t>
            </a:r>
            <a:r>
              <a:rPr lang="sv-SE" sz="1600" dirty="0" smtClean="0"/>
              <a:t>83-88 </a:t>
            </a:r>
            <a:r>
              <a:rPr lang="sv-SE" sz="1600" dirty="0" smtClean="0"/>
              <a:t>från kapitel: </a:t>
            </a:r>
            <a:r>
              <a:rPr lang="sv-SE" sz="1600" dirty="0" err="1" smtClean="0"/>
              <a:t>Background</a:t>
            </a:r>
            <a:r>
              <a:rPr lang="sv-SE" sz="1600" dirty="0" smtClean="0"/>
              <a:t> </a:t>
            </a:r>
            <a:r>
              <a:rPr lang="sv-SE" sz="1600" dirty="0" smtClean="0"/>
              <a:t>data, material, metods </a:t>
            </a:r>
            <a:r>
              <a:rPr lang="sv-SE" sz="1600" dirty="0" smtClean="0"/>
              <a:t>and </a:t>
            </a:r>
            <a:r>
              <a:rPr lang="sv-SE" sz="1600" dirty="0" err="1" smtClean="0"/>
              <a:t>references</a:t>
            </a:r>
            <a:endParaRPr lang="sv-SE" sz="1600" dirty="0"/>
          </a:p>
        </p:txBody>
      </p:sp>
      <p:sp>
        <p:nvSpPr>
          <p:cNvPr id="6" name="Platshållare för bildnummer 5"/>
          <p:cNvSpPr>
            <a:spLocks noGrp="1"/>
          </p:cNvSpPr>
          <p:nvPr>
            <p:ph type="sldNum" sz="quarter" idx="17"/>
          </p:nvPr>
        </p:nvSpPr>
        <p:spPr/>
        <p:txBody>
          <a:bodyPr/>
          <a:lstStyle/>
          <a:p>
            <a:fld id="{E1886F89-4F1B-4009-B2B5-E581F1209212}" type="slidenum">
              <a:rPr lang="sv-SE" smtClean="0"/>
              <a:pPr/>
              <a:t>2</a:t>
            </a:fld>
            <a:endParaRPr lang="sv-SE" dirty="0"/>
          </a:p>
        </p:txBody>
      </p:sp>
      <p:sp>
        <p:nvSpPr>
          <p:cNvPr id="7" name="Platshållare för datum 6"/>
          <p:cNvSpPr>
            <a:spLocks noGrp="1"/>
          </p:cNvSpPr>
          <p:nvPr>
            <p:ph type="dt" sz="half" idx="15"/>
          </p:nvPr>
        </p:nvSpPr>
        <p:spPr/>
        <p:txBody>
          <a:bodyPr/>
          <a:lstStyle/>
          <a:p>
            <a:fld id="{27007481-9688-4AD8-A1E8-FFC6B58A09AB}" type="datetime1">
              <a:rPr lang="sv-SE" smtClean="0"/>
              <a:t>2015-06-17</a:t>
            </a:fld>
            <a:endParaRPr lang="sv-SE" dirty="0"/>
          </a:p>
        </p:txBody>
      </p:sp>
    </p:spTree>
    <p:extLst>
      <p:ext uri="{BB962C8B-B14F-4D97-AF65-F5344CB8AC3E}">
        <p14:creationId xmlns:p14="http://schemas.microsoft.com/office/powerpoint/2010/main" val="1716536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20</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1.17.</a:t>
            </a:r>
            <a:endParaRPr lang="sv-SE" sz="1200" dirty="0">
              <a:latin typeface="Calibri" panose="020F050202020403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18217081"/>
              </p:ext>
            </p:extLst>
          </p:nvPr>
        </p:nvGraphicFramePr>
        <p:xfrm>
          <a:off x="680919" y="332656"/>
          <a:ext cx="7776864" cy="5524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991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21</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31026"/>
            <a:ext cx="2925980" cy="407934"/>
          </a:xfrm>
        </p:spPr>
        <p:txBody>
          <a:bodyPr/>
          <a:lstStyle/>
          <a:p>
            <a:r>
              <a:rPr lang="sv-SE" sz="1200" dirty="0" smtClean="0">
                <a:latin typeface="Calibri" panose="020F0502020204030204" pitchFamily="34" charset="0"/>
              </a:rPr>
              <a:t>Figure 1.18.</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552604173"/>
              </p:ext>
            </p:extLst>
          </p:nvPr>
        </p:nvGraphicFramePr>
        <p:xfrm>
          <a:off x="735440" y="404664"/>
          <a:ext cx="7632848" cy="469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6729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22</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1.19.</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462865006"/>
              </p:ext>
            </p:extLst>
          </p:nvPr>
        </p:nvGraphicFramePr>
        <p:xfrm>
          <a:off x="1079409" y="476672"/>
          <a:ext cx="6984776"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629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23</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1.20.</a:t>
            </a:r>
            <a:endParaRPr lang="sv-SE" sz="1200" dirty="0">
              <a:latin typeface="Calibri" panose="020F050202020403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1525229869"/>
              </p:ext>
            </p:extLst>
          </p:nvPr>
        </p:nvGraphicFramePr>
        <p:xfrm>
          <a:off x="711776" y="548680"/>
          <a:ext cx="7820664"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15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24</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1.21.</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669355141"/>
              </p:ext>
            </p:extLst>
          </p:nvPr>
        </p:nvGraphicFramePr>
        <p:xfrm>
          <a:off x="1012459" y="548680"/>
          <a:ext cx="7204799"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193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25</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1.22.</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33812196"/>
              </p:ext>
            </p:extLst>
          </p:nvPr>
        </p:nvGraphicFramePr>
        <p:xfrm>
          <a:off x="745684" y="548680"/>
          <a:ext cx="7930772"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2809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26</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49974"/>
            <a:ext cx="4148256" cy="407934"/>
          </a:xfrm>
        </p:spPr>
        <p:txBody>
          <a:bodyPr/>
          <a:lstStyle/>
          <a:p>
            <a:r>
              <a:rPr lang="sv-SE" sz="1200" dirty="0" smtClean="0">
                <a:latin typeface="Calibri" panose="020F0502020204030204" pitchFamily="34" charset="0"/>
              </a:rPr>
              <a:t>Table A, In focus National </a:t>
            </a:r>
            <a:r>
              <a:rPr lang="sv-SE" sz="1200" dirty="0" err="1" smtClean="0">
                <a:latin typeface="Calibri" panose="020F0502020204030204" pitchFamily="34" charset="0"/>
              </a:rPr>
              <a:t>campaign</a:t>
            </a:r>
            <a:r>
              <a:rPr lang="sv-SE" sz="1200" dirty="0" smtClean="0">
                <a:latin typeface="Calibri" panose="020F0502020204030204" pitchFamily="34" charset="0"/>
              </a:rPr>
              <a:t> for </a:t>
            </a:r>
            <a:r>
              <a:rPr lang="sv-SE" sz="1200" dirty="0" err="1" smtClean="0">
                <a:latin typeface="Calibri" panose="020F0502020204030204" pitchFamily="34" charset="0"/>
              </a:rPr>
              <a:t>improved</a:t>
            </a:r>
            <a:r>
              <a:rPr lang="sv-SE" sz="1200" dirty="0" smtClean="0">
                <a:latin typeface="Calibri" panose="020F0502020204030204" pitchFamily="34" charset="0"/>
              </a:rPr>
              <a:t> national </a:t>
            </a:r>
            <a:r>
              <a:rPr lang="sv-SE" sz="1200" dirty="0" err="1" smtClean="0">
                <a:latin typeface="Calibri" panose="020F0502020204030204" pitchFamily="34" charset="0"/>
              </a:rPr>
              <a:t>safety</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1920689229"/>
              </p:ext>
            </p:extLst>
          </p:nvPr>
        </p:nvGraphicFramePr>
        <p:xfrm>
          <a:off x="971601" y="620682"/>
          <a:ext cx="6768751" cy="4752522"/>
        </p:xfrm>
        <a:graphic>
          <a:graphicData uri="http://schemas.openxmlformats.org/drawingml/2006/table">
            <a:tbl>
              <a:tblPr/>
              <a:tblGrid>
                <a:gridCol w="1056281"/>
                <a:gridCol w="1671622"/>
                <a:gridCol w="1882220"/>
                <a:gridCol w="1105639"/>
                <a:gridCol w="1052989"/>
              </a:tblGrid>
              <a:tr h="239122">
                <a:tc>
                  <a:txBody>
                    <a:bodyPr/>
                    <a:lstStyle/>
                    <a:p>
                      <a:pPr algn="l" fontAlgn="ctr"/>
                      <a:r>
                        <a:rPr lang="sv-SE" sz="1100" b="0" i="0" u="none" strike="noStrike" dirty="0">
                          <a:solidFill>
                            <a:srgbClr val="000000"/>
                          </a:solidFill>
                          <a:effectLst/>
                          <a:latin typeface="Arial" panose="020B0604020202020204" pitchFamily="34" charset="0"/>
                        </a:rPr>
                        <a:t>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800" b="1" i="0" u="none" strike="noStrike">
                          <a:solidFill>
                            <a:srgbClr val="000000"/>
                          </a:solidFill>
                          <a:effectLst/>
                          <a:latin typeface="Tahoma" panose="020B0604030504040204" pitchFamily="34" charset="0"/>
                        </a:rPr>
                        <a:t>Period 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800" b="1" i="0" u="none" strike="noStrike">
                          <a:solidFill>
                            <a:srgbClr val="000000"/>
                          </a:solidFill>
                          <a:effectLst/>
                          <a:latin typeface="Tahoma" panose="020B0604030504040204" pitchFamily="34" charset="0"/>
                        </a:rPr>
                        <a:t>Period 4</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800" b="1" i="0" u="none" strike="noStrike">
                          <a:solidFill>
                            <a:srgbClr val="000000"/>
                          </a:solidFill>
                          <a:effectLst/>
                          <a:latin typeface="Tahoma" panose="020B0604030504040204" pitchFamily="34" charset="0"/>
                        </a:rPr>
                        <a:t>Decrease</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800" b="1" i="0" u="none" strike="noStrike" dirty="0" err="1">
                          <a:solidFill>
                            <a:srgbClr val="000000"/>
                          </a:solidFill>
                          <a:effectLst/>
                          <a:latin typeface="Tahoma" panose="020B0604030504040204" pitchFamily="34" charset="0"/>
                        </a:rPr>
                        <a:t>Decrease</a:t>
                      </a:r>
                      <a:endParaRPr lang="sv-SE" sz="800" b="1" i="0" u="none" strike="noStrike" dirty="0">
                        <a:solidFill>
                          <a:srgbClr val="000000"/>
                        </a:solidFill>
                        <a:effectLst/>
                        <a:latin typeface="Tahoma" panose="020B0604030504040204" pitchFamily="34" charset="0"/>
                      </a:endParaRP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48352">
                <a:tc>
                  <a:txBody>
                    <a:bodyPr/>
                    <a:lstStyle/>
                    <a:p>
                      <a:pPr algn="l" fontAlgn="ctr"/>
                      <a:r>
                        <a:rPr lang="sv-SE" sz="900" b="0" i="0" u="none" strike="noStrike">
                          <a:solidFill>
                            <a:srgbClr val="000000"/>
                          </a:solidFill>
                          <a:effectLst/>
                          <a:latin typeface="Calibri" panose="020F0502020204030204" pitchFamily="34" charset="0"/>
                        </a:rPr>
                        <a:t>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700" b="0" i="0" u="none" strike="noStrike">
                          <a:solidFill>
                            <a:srgbClr val="000000"/>
                          </a:solidFill>
                          <a:effectLst/>
                          <a:latin typeface="Tahoma" panose="020B0604030504040204" pitchFamily="34" charset="0"/>
                        </a:rPr>
                        <a:t>1 Oct 2010-30 Sep 2011                         Prescriptions/1000 inhabitants</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700" b="0" i="0" u="none" strike="noStrike">
                          <a:solidFill>
                            <a:srgbClr val="000000"/>
                          </a:solidFill>
                          <a:effectLst/>
                          <a:latin typeface="Tahoma" panose="020B0604030504040204" pitchFamily="34" charset="0"/>
                        </a:rPr>
                        <a:t>1 Oct 2013-30 Sep 2014                         Prescriptions/1000 inhabitants</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700" b="0" i="0" u="none" strike="noStrike">
                          <a:solidFill>
                            <a:srgbClr val="000000"/>
                          </a:solidFill>
                          <a:effectLst/>
                          <a:latin typeface="Tahoma" panose="020B0604030504040204" pitchFamily="34" charset="0"/>
                        </a:rPr>
                        <a:t>Prescriptions </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700" b="0" i="0" u="none" strike="noStrike">
                          <a:solidFill>
                            <a:srgbClr val="000000"/>
                          </a:solidFill>
                          <a:effectLst/>
                          <a:latin typeface="Tahoma" panose="020B0604030504040204" pitchFamily="34" charset="0"/>
                        </a:rPr>
                        <a:t>Per cent</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9377">
                <a:tc>
                  <a:txBody>
                    <a:bodyPr/>
                    <a:lstStyle/>
                    <a:p>
                      <a:pPr algn="l" fontAlgn="ctr"/>
                      <a:r>
                        <a:rPr lang="sv-SE" sz="800" b="0" i="0" u="none" strike="noStrike">
                          <a:solidFill>
                            <a:srgbClr val="000000"/>
                          </a:solidFill>
                          <a:effectLst/>
                          <a:latin typeface="Tahoma" panose="020B0604030504040204" pitchFamily="34" charset="0"/>
                        </a:rPr>
                        <a:t> Stockholm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800" b="0" i="0" u="none" strike="noStrike">
                          <a:solidFill>
                            <a:srgbClr val="000000"/>
                          </a:solidFill>
                          <a:effectLst/>
                          <a:latin typeface="Tahoma" panose="020B0604030504040204" pitchFamily="34" charset="0"/>
                        </a:rPr>
                        <a:t>413</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356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800" b="0" i="0" u="none" strike="noStrike">
                          <a:solidFill>
                            <a:srgbClr val="000000"/>
                          </a:solidFill>
                          <a:effectLst/>
                          <a:latin typeface="Tahoma" panose="020B0604030504040204" pitchFamily="34" charset="0"/>
                        </a:rPr>
                        <a:t>-57</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-14%</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Skåne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411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351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-60</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-15%</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Uppsala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374</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336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-38</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-10%</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Gotland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380</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327</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-53</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-14%</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1" i="0" u="none" strike="noStrike">
                          <a:solidFill>
                            <a:srgbClr val="000000"/>
                          </a:solidFill>
                          <a:effectLst/>
                          <a:latin typeface="Tahoma" panose="020B0604030504040204" pitchFamily="34" charset="0"/>
                        </a:rPr>
                        <a:t> Sweden</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1" i="0" u="none" strike="noStrike">
                          <a:solidFill>
                            <a:srgbClr val="000000"/>
                          </a:solidFill>
                          <a:effectLst/>
                          <a:latin typeface="Tahoma" panose="020B0604030504040204" pitchFamily="34" charset="0"/>
                        </a:rPr>
                        <a:t>381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1" i="0" u="none" strike="noStrike">
                          <a:solidFill>
                            <a:srgbClr val="000000"/>
                          </a:solidFill>
                          <a:effectLst/>
                          <a:latin typeface="Tahoma" panose="020B0604030504040204" pitchFamily="34" charset="0"/>
                        </a:rPr>
                        <a:t>325</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-56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-15%</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Västra Götaland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399</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320</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-79</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-20%</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Halland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381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320</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-61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-16%</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Blekinge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388</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316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-72</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-19%</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Västmanland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366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316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-50</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-14%</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Södermanland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345</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314</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-9%</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Östergötland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352</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314</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-38</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-11%</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Kalmar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359</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312</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-47</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-13%</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Kronoberg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370</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305</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-65</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-18%</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Örebro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336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302</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-34</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-10%</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Västernorrland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329</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dirty="0">
                          <a:solidFill>
                            <a:srgbClr val="000000"/>
                          </a:solidFill>
                          <a:effectLst/>
                          <a:latin typeface="Tahoma" panose="020B0604030504040204" pitchFamily="34" charset="0"/>
                        </a:rPr>
                        <a:t>299</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-30</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-9%</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Värmland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346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298</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-48</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-14%</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Norrbotten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349</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298</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-51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-15%</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Jönköping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355</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296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-59</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-17%</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Dalarna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313</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288</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-25</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-8%</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Gävleborg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337</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286</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-51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-15%</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Jämtland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307</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272</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800" b="0" i="0" u="none" strike="noStrike">
                          <a:solidFill>
                            <a:srgbClr val="000000"/>
                          </a:solidFill>
                          <a:effectLst/>
                          <a:latin typeface="Tahoma" panose="020B0604030504040204" pitchFamily="34" charset="0"/>
                        </a:rPr>
                        <a:t>-35</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-11%</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69377">
                <a:tc>
                  <a:txBody>
                    <a:bodyPr/>
                    <a:lstStyle/>
                    <a:p>
                      <a:pPr algn="l" fontAlgn="ctr"/>
                      <a:r>
                        <a:rPr lang="sv-SE" sz="800" b="0" i="0" u="none" strike="noStrike">
                          <a:solidFill>
                            <a:srgbClr val="000000"/>
                          </a:solidFill>
                          <a:effectLst/>
                          <a:latin typeface="Tahoma" panose="020B0604030504040204" pitchFamily="34" charset="0"/>
                        </a:rPr>
                        <a:t> Västerbotten </a:t>
                      </a:r>
                    </a:p>
                  </a:txBody>
                  <a:tcPr marL="7701" marR="7701" marT="77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800" b="0" i="0" u="none" strike="noStrike">
                          <a:solidFill>
                            <a:srgbClr val="000000"/>
                          </a:solidFill>
                          <a:effectLst/>
                          <a:latin typeface="Tahoma" panose="020B0604030504040204" pitchFamily="34" charset="0"/>
                        </a:rPr>
                        <a:t>310</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261</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800" b="0" i="0" u="none" strike="noStrike">
                          <a:solidFill>
                            <a:srgbClr val="000000"/>
                          </a:solidFill>
                          <a:effectLst/>
                          <a:latin typeface="Tahoma" panose="020B0604030504040204" pitchFamily="34" charset="0"/>
                        </a:rPr>
                        <a:t>-49</a:t>
                      </a:r>
                    </a:p>
                  </a:txBody>
                  <a:tcPr marL="7701" marR="7701" marT="77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ctr"/>
                      <a:r>
                        <a:rPr lang="sv-SE" sz="800" b="0" i="0" u="none" strike="noStrike">
                          <a:solidFill>
                            <a:srgbClr val="000000"/>
                          </a:solidFill>
                          <a:effectLst/>
                          <a:latin typeface="Tahoma" panose="020B0604030504040204" pitchFamily="34" charset="0"/>
                        </a:rPr>
                        <a:t>-16%</a:t>
                      </a:r>
                    </a:p>
                  </a:txBody>
                  <a:tcPr marL="7701" marR="7701" marT="77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9377">
                <a:tc>
                  <a:txBody>
                    <a:bodyPr/>
                    <a:lstStyle/>
                    <a:p>
                      <a:pPr algn="l" fontAlgn="b"/>
                      <a:r>
                        <a:rPr lang="sv-SE" sz="800" b="0" i="0" u="none" strike="noStrike">
                          <a:solidFill>
                            <a:srgbClr val="000000"/>
                          </a:solidFill>
                          <a:effectLst/>
                          <a:latin typeface="Tahoma" panose="020B0604030504040204" pitchFamily="34" charset="0"/>
                        </a:rPr>
                        <a:t> </a:t>
                      </a:r>
                    </a:p>
                  </a:txBody>
                  <a:tcPr marL="7701" marR="7701" marT="770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7701" marR="7701" marT="7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7701" marR="7701" marT="7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7701" marR="7701" marT="770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800" b="0" i="0" u="none" strike="noStrike">
                          <a:solidFill>
                            <a:srgbClr val="000000"/>
                          </a:solidFill>
                          <a:effectLst/>
                          <a:latin typeface="Tahoma" panose="020B0604030504040204" pitchFamily="34" charset="0"/>
                        </a:rPr>
                        <a:t> </a:t>
                      </a:r>
                    </a:p>
                  </a:txBody>
                  <a:tcPr marL="7701" marR="7701" marT="770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9377">
                <a:tc>
                  <a:txBody>
                    <a:bodyPr/>
                    <a:lstStyle/>
                    <a:p>
                      <a:pPr algn="l" fontAlgn="b"/>
                      <a:r>
                        <a:rPr lang="sv-SE" sz="800" b="0" i="0" u="none" strike="noStrike">
                          <a:solidFill>
                            <a:srgbClr val="000000"/>
                          </a:solidFill>
                          <a:effectLst/>
                          <a:latin typeface="Tahoma" panose="020B0604030504040204" pitchFamily="34" charset="0"/>
                        </a:rPr>
                        <a:t> </a:t>
                      </a:r>
                    </a:p>
                  </a:txBody>
                  <a:tcPr marL="7701" marR="7701" marT="770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Tahoma" panose="020B0604030504040204" pitchFamily="34" charset="0"/>
                        </a:rPr>
                        <a:t> </a:t>
                      </a:r>
                    </a:p>
                  </a:txBody>
                  <a:tcPr marL="7701" marR="7701" marT="770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Tahoma" panose="020B0604030504040204" pitchFamily="34" charset="0"/>
                        </a:rPr>
                        <a:t> </a:t>
                      </a:r>
                    </a:p>
                  </a:txBody>
                  <a:tcPr marL="7701" marR="7701" marT="7701"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sv-SE" sz="800" b="0" i="0" u="none" strike="noStrike" dirty="0">
                          <a:solidFill>
                            <a:srgbClr val="000000"/>
                          </a:solidFill>
                          <a:effectLst/>
                          <a:latin typeface="Tahoma" panose="020B0604030504040204" pitchFamily="34" charset="0"/>
                        </a:rPr>
                        <a:t>Källa: Folkhälsomyndigheten 2015</a:t>
                      </a:r>
                    </a:p>
                  </a:txBody>
                  <a:tcPr marL="7701" marR="7701" marT="770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sv-SE"/>
                    </a:p>
                  </a:txBody>
                  <a:tcPr/>
                </a:tc>
              </a:tr>
            </a:tbl>
          </a:graphicData>
        </a:graphic>
      </p:graphicFrame>
    </p:spTree>
    <p:extLst>
      <p:ext uri="{BB962C8B-B14F-4D97-AF65-F5344CB8AC3E}">
        <p14:creationId xmlns:p14="http://schemas.microsoft.com/office/powerpoint/2010/main" val="624034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27</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dirty="0"/>
          </a:p>
        </p:txBody>
      </p:sp>
      <p:sp>
        <p:nvSpPr>
          <p:cNvPr id="4" name="Rubrik 3"/>
          <p:cNvSpPr>
            <a:spLocks noGrp="1"/>
          </p:cNvSpPr>
          <p:nvPr>
            <p:ph type="title"/>
          </p:nvPr>
        </p:nvSpPr>
        <p:spPr>
          <a:xfrm>
            <a:off x="711776" y="5929436"/>
            <a:ext cx="4292272" cy="407934"/>
          </a:xfrm>
        </p:spPr>
        <p:txBody>
          <a:bodyPr/>
          <a:lstStyle/>
          <a:p>
            <a:r>
              <a:rPr lang="sv-SE" sz="1200" dirty="0" smtClean="0">
                <a:latin typeface="Calibri" panose="020F0502020204030204" pitchFamily="34" charset="0"/>
              </a:rPr>
              <a:t>Table B, </a:t>
            </a:r>
            <a:r>
              <a:rPr lang="sv-SE" sz="1200" dirty="0">
                <a:latin typeface="Calibri" panose="020F0502020204030204" pitchFamily="34" charset="0"/>
              </a:rPr>
              <a:t>In focus National </a:t>
            </a:r>
            <a:r>
              <a:rPr lang="sv-SE" sz="1200" dirty="0" err="1">
                <a:latin typeface="Calibri" panose="020F0502020204030204" pitchFamily="34" charset="0"/>
              </a:rPr>
              <a:t>campaign</a:t>
            </a:r>
            <a:r>
              <a:rPr lang="sv-SE" sz="1200" dirty="0">
                <a:latin typeface="Calibri" panose="020F0502020204030204" pitchFamily="34" charset="0"/>
              </a:rPr>
              <a:t> for </a:t>
            </a:r>
            <a:r>
              <a:rPr lang="sv-SE" sz="1200" dirty="0" err="1">
                <a:latin typeface="Calibri" panose="020F0502020204030204" pitchFamily="34" charset="0"/>
              </a:rPr>
              <a:t>improved</a:t>
            </a:r>
            <a:r>
              <a:rPr lang="sv-SE" sz="1200" dirty="0">
                <a:latin typeface="Calibri" panose="020F0502020204030204" pitchFamily="34" charset="0"/>
              </a:rPr>
              <a:t> national </a:t>
            </a:r>
            <a:r>
              <a:rPr lang="sv-SE" sz="1200" dirty="0" err="1">
                <a:latin typeface="Calibri" panose="020F0502020204030204" pitchFamily="34" charset="0"/>
              </a:rPr>
              <a:t>safety</a:t>
            </a:r>
            <a:endParaRPr lang="sv-SE" sz="1200" dirty="0">
              <a:latin typeface="Calibri" panose="020F0502020204030204" pitchFamily="34" charset="0"/>
            </a:endParaRPr>
          </a:p>
        </p:txBody>
      </p:sp>
      <p:graphicFrame>
        <p:nvGraphicFramePr>
          <p:cNvPr id="15" name="Tabell 14"/>
          <p:cNvGraphicFramePr>
            <a:graphicFrameLocks noGrp="1"/>
          </p:cNvGraphicFramePr>
          <p:nvPr>
            <p:extLst>
              <p:ext uri="{D42A27DB-BD31-4B8C-83A1-F6EECF244321}">
                <p14:modId xmlns:p14="http://schemas.microsoft.com/office/powerpoint/2010/main" val="3637767875"/>
              </p:ext>
            </p:extLst>
          </p:nvPr>
        </p:nvGraphicFramePr>
        <p:xfrm>
          <a:off x="862117" y="908720"/>
          <a:ext cx="7240011" cy="4103460"/>
        </p:xfrm>
        <a:graphic>
          <a:graphicData uri="http://schemas.openxmlformats.org/drawingml/2006/table">
            <a:tbl>
              <a:tblPr/>
              <a:tblGrid>
                <a:gridCol w="2898053"/>
                <a:gridCol w="1515589"/>
                <a:gridCol w="1515589"/>
                <a:gridCol w="655390"/>
                <a:gridCol w="655390"/>
              </a:tblGrid>
              <a:tr h="205173">
                <a:tc>
                  <a:txBody>
                    <a:bodyPr/>
                    <a:lstStyle/>
                    <a:p>
                      <a:pPr algn="l" fontAlgn="b"/>
                      <a:r>
                        <a:rPr lang="sv-SE" sz="1000" b="0" i="0" u="none" strike="noStrike" dirty="0">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1" i="0" u="none" strike="noStrike">
                          <a:solidFill>
                            <a:srgbClr val="000000"/>
                          </a:solidFill>
                          <a:effectLst/>
                          <a:latin typeface="Tahoma" panose="020B0604030504040204" pitchFamily="34" charset="0"/>
                        </a:rPr>
                        <a:t>Period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1" i="0" u="none" strike="noStrike">
                          <a:solidFill>
                            <a:srgbClr val="000000"/>
                          </a:solidFill>
                          <a:effectLst/>
                          <a:latin typeface="Tahoma" panose="020B0604030504040204" pitchFamily="34" charset="0"/>
                        </a:rPr>
                        <a:t>Period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1" i="0" u="none" strike="noStrike">
                          <a:solidFill>
                            <a:srgbClr val="000000"/>
                          </a:solidFill>
                          <a:effectLst/>
                          <a:latin typeface="Tahoma" panose="020B0604030504040204" pitchFamily="34" charset="0"/>
                        </a:rPr>
                        <a:t>Diff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1" i="0" u="none" strike="noStrike">
                          <a:solidFill>
                            <a:srgbClr val="000000"/>
                          </a:solidFill>
                          <a:effectLst/>
                          <a:latin typeface="Tahoma" panose="020B0604030504040204" pitchFamily="34" charset="0"/>
                        </a:rPr>
                        <a:t>Diff%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ahoma" panose="020B0604030504040204" pitchFamily="34" charset="0"/>
                        </a:rPr>
                        <a:t>1 Oct 2010-30 Sep 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Tahoma" panose="020B0604030504040204" pitchFamily="34" charset="0"/>
                        </a:rPr>
                        <a:t>1 Oct 2013-30 Sep 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5173">
                <a:tc>
                  <a:txBody>
                    <a:bodyPr/>
                    <a:lstStyle/>
                    <a:p>
                      <a:pPr algn="l" fontAlgn="b"/>
                      <a:r>
                        <a:rPr lang="sv-SE" sz="1000" b="0" i="0" u="none" strike="noStrike">
                          <a:solidFill>
                            <a:srgbClr val="000000"/>
                          </a:solidFill>
                          <a:effectLst/>
                          <a:latin typeface="Tahoma" panose="020B0604030504040204" pitchFamily="34" charset="0"/>
                        </a:rPr>
                        <a:t>Penicillin V (J01CE02)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0" i="0" u="none" strike="noStrike">
                          <a:solidFill>
                            <a:srgbClr val="000000"/>
                          </a:solidFill>
                          <a:effectLst/>
                          <a:latin typeface="Tahoma" panose="020B0604030504040204" pitchFamily="34" charset="0"/>
                        </a:rPr>
                        <a:t>116.7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0" i="0" u="none" strike="noStrike">
                          <a:solidFill>
                            <a:srgbClr val="000000"/>
                          </a:solidFill>
                          <a:effectLst/>
                          <a:latin typeface="Tahoma" panose="020B0604030504040204" pitchFamily="34" charset="0"/>
                        </a:rPr>
                        <a:t>-24.7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Flucloxacillin (J01CF05)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Pivmecillinam  (J01CA08)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Doxycycline (J01AA02)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Nitrofurantoin (J01XE01)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Ciprofloxacin (J01MA02)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Amoxicillin (J01CA04)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Clindamycin (J01FF01)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Lymecycline (J01AA04)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Cefadroxil (J01DB05)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Trimethoprim (J01EA01)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Sulfamethoxazole and trimethoprim (J01EE01)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en-US" sz="1000" b="0" i="0" u="none" strike="noStrike">
                          <a:solidFill>
                            <a:srgbClr val="000000"/>
                          </a:solidFill>
                          <a:effectLst/>
                          <a:latin typeface="Tahoma" panose="020B0604030504040204" pitchFamily="34" charset="0"/>
                        </a:rPr>
                        <a:t> Amoxicillin and enzyme inhibitor (J01CR02)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Erytromycine (J01FA01)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00" b="0" i="0" u="none" strike="noStrike">
                          <a:solidFill>
                            <a:srgbClr val="000000"/>
                          </a:solidFill>
                          <a:effectLst/>
                          <a:latin typeface="Tahoma" panose="020B060403050404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Azitromycine (J01FA10)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Tahoma" panose="020B060403050404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Tahoma" panose="020B060403050404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ctr"/>
                      <a:r>
                        <a:rPr lang="sv-SE" sz="1000" b="0" i="0" u="none" strike="noStrike">
                          <a:solidFill>
                            <a:srgbClr val="000000"/>
                          </a:solidFill>
                          <a:effectLst/>
                          <a:latin typeface="Tahoma" panose="020B060403050404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5173">
                <a:tc>
                  <a:txBody>
                    <a:bodyPr/>
                    <a:lstStyle/>
                    <a:p>
                      <a:pPr algn="l" fontAlgn="b"/>
                      <a:r>
                        <a:rPr lang="sv-SE" sz="1000" b="0" i="0" u="none" strike="noStrike">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5173">
                <a:tc>
                  <a:txBody>
                    <a:bodyPr/>
                    <a:lstStyle/>
                    <a:p>
                      <a:pPr algn="l" fontAlgn="b"/>
                      <a:r>
                        <a:rPr lang="sv-SE" sz="1000" b="0" i="0" u="none" strike="noStrike">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00" b="0" i="0" u="none" strike="noStrike">
                          <a:solidFill>
                            <a:srgbClr val="000000"/>
                          </a:solidFill>
                          <a:effectLst/>
                          <a:latin typeface="Tahoma" panose="020B0604030504040204" pitchFamily="34"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r" fontAlgn="ctr"/>
                      <a:r>
                        <a:rPr lang="sv-SE" sz="1000" b="0" i="0" u="none" strike="noStrike" dirty="0">
                          <a:solidFill>
                            <a:srgbClr val="000000"/>
                          </a:solidFill>
                          <a:effectLst/>
                          <a:latin typeface="Tahoma" panose="020B0604030504040204" pitchFamily="34" charset="0"/>
                        </a:rPr>
                        <a:t>Källa: Folkhälsomyndigheten 2015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844623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28</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32065"/>
            <a:ext cx="5084360" cy="407934"/>
          </a:xfrm>
        </p:spPr>
        <p:txBody>
          <a:bodyPr/>
          <a:lstStyle/>
          <a:p>
            <a:r>
              <a:rPr lang="sv-SE" sz="1200" dirty="0" err="1" smtClean="0">
                <a:latin typeface="Calibri" panose="020F0502020204030204" pitchFamily="34" charset="0"/>
              </a:rPr>
              <a:t>Figure</a:t>
            </a:r>
            <a:r>
              <a:rPr lang="sv-SE" sz="1200" dirty="0" smtClean="0">
                <a:latin typeface="Calibri" panose="020F0502020204030204" pitchFamily="34" charset="0"/>
              </a:rPr>
              <a:t> A, </a:t>
            </a:r>
            <a:r>
              <a:rPr lang="sv-SE" sz="1200" dirty="0">
                <a:latin typeface="Calibri" panose="020F0502020204030204" pitchFamily="34" charset="0"/>
              </a:rPr>
              <a:t>In focus National </a:t>
            </a:r>
            <a:r>
              <a:rPr lang="sv-SE" sz="1200" dirty="0" err="1">
                <a:latin typeface="Calibri" panose="020F0502020204030204" pitchFamily="34" charset="0"/>
              </a:rPr>
              <a:t>campaign</a:t>
            </a:r>
            <a:r>
              <a:rPr lang="sv-SE" sz="1200" dirty="0">
                <a:latin typeface="Calibri" panose="020F0502020204030204" pitchFamily="34" charset="0"/>
              </a:rPr>
              <a:t> for </a:t>
            </a:r>
            <a:r>
              <a:rPr lang="sv-SE" sz="1200" dirty="0" err="1">
                <a:latin typeface="Calibri" panose="020F0502020204030204" pitchFamily="34" charset="0"/>
              </a:rPr>
              <a:t>improved</a:t>
            </a:r>
            <a:r>
              <a:rPr lang="sv-SE" sz="1200" dirty="0">
                <a:latin typeface="Calibri" panose="020F0502020204030204" pitchFamily="34" charset="0"/>
              </a:rPr>
              <a:t> national </a:t>
            </a:r>
            <a:r>
              <a:rPr lang="sv-SE" sz="1200" dirty="0" err="1">
                <a:latin typeface="Calibri" panose="020F0502020204030204" pitchFamily="34" charset="0"/>
              </a:rPr>
              <a:t>safety</a:t>
            </a:r>
            <a:r>
              <a:rPr lang="en-US" sz="1200" dirty="0"/>
              <a:t> </a:t>
            </a:r>
          </a:p>
        </p:txBody>
      </p:sp>
      <p:graphicFrame>
        <p:nvGraphicFramePr>
          <p:cNvPr id="5" name="Diagram 4"/>
          <p:cNvGraphicFramePr>
            <a:graphicFrameLocks noGrp="1"/>
          </p:cNvGraphicFramePr>
          <p:nvPr>
            <p:extLst>
              <p:ext uri="{D42A27DB-BD31-4B8C-83A1-F6EECF244321}">
                <p14:modId xmlns:p14="http://schemas.microsoft.com/office/powerpoint/2010/main" val="422767126"/>
              </p:ext>
            </p:extLst>
          </p:nvPr>
        </p:nvGraphicFramePr>
        <p:xfrm>
          <a:off x="467544" y="476672"/>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3310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29</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1.23.</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557910168"/>
              </p:ext>
            </p:extLst>
          </p:nvPr>
        </p:nvGraphicFramePr>
        <p:xfrm>
          <a:off x="827584" y="404664"/>
          <a:ext cx="7429500" cy="5086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3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1776" y="5875997"/>
            <a:ext cx="2708096" cy="551950"/>
          </a:xfrm>
        </p:spPr>
        <p:txBody>
          <a:bodyPr/>
          <a:lstStyle/>
          <a:p>
            <a:r>
              <a:rPr lang="en-US" dirty="0">
                <a:solidFill>
                  <a:srgbClr val="000000"/>
                </a:solidFill>
                <a:latin typeface="Calibri" panose="020F0502020204030204" pitchFamily="34" charset="0"/>
              </a:rPr>
              <a:t>Table 1.1. </a:t>
            </a:r>
            <a:endParaRPr lang="sv-SE" dirty="0"/>
          </a:p>
        </p:txBody>
      </p:sp>
      <p:sp>
        <p:nvSpPr>
          <p:cNvPr id="3" name="Platshållare för datum 2"/>
          <p:cNvSpPr>
            <a:spLocks noGrp="1"/>
          </p:cNvSpPr>
          <p:nvPr>
            <p:ph type="dt" sz="half" idx="10"/>
          </p:nvPr>
        </p:nvSpPr>
        <p:spPr/>
        <p:txBody>
          <a:bodyPr/>
          <a:lstStyle/>
          <a:p>
            <a:fld id="{6498D23B-3220-407D-8C69-1E6C368239AE}" type="datetime1">
              <a:rPr lang="sv-SE" smtClean="0">
                <a:solidFill>
                  <a:prstClr val="black"/>
                </a:solidFill>
              </a:rPr>
              <a:pPr/>
              <a:t>2015-06-17</a:t>
            </a:fld>
            <a:endParaRPr lang="sv-SE" dirty="0">
              <a:solidFill>
                <a:prstClr val="black"/>
              </a:solidFill>
            </a:endParaRPr>
          </a:p>
        </p:txBody>
      </p:sp>
      <p:sp>
        <p:nvSpPr>
          <p:cNvPr id="4" name="Platshållare för bildnummer 3"/>
          <p:cNvSpPr>
            <a:spLocks noGrp="1"/>
          </p:cNvSpPr>
          <p:nvPr>
            <p:ph type="sldNum" sz="quarter" idx="12"/>
          </p:nvPr>
        </p:nvSpPr>
        <p:spPr/>
        <p:txBody>
          <a:bodyPr/>
          <a:lstStyle/>
          <a:p>
            <a:fld id="{E1886F89-4F1B-4009-B2B5-E581F1209212}" type="slidenum">
              <a:rPr lang="sv-SE" smtClean="0">
                <a:solidFill>
                  <a:prstClr val="black"/>
                </a:solidFill>
              </a:rPr>
              <a:pPr/>
              <a:t>3</a:t>
            </a:fld>
            <a:endParaRPr lang="sv-SE" dirty="0">
              <a:solidFill>
                <a:prstClr val="black"/>
              </a:solidFill>
            </a:endParaRPr>
          </a:p>
        </p:txBody>
      </p:sp>
      <p:graphicFrame>
        <p:nvGraphicFramePr>
          <p:cNvPr id="5" name="Tabell 4"/>
          <p:cNvGraphicFramePr>
            <a:graphicFrameLocks noGrp="1"/>
          </p:cNvGraphicFramePr>
          <p:nvPr>
            <p:extLst>
              <p:ext uri="{D42A27DB-BD31-4B8C-83A1-F6EECF244321}">
                <p14:modId xmlns:p14="http://schemas.microsoft.com/office/powerpoint/2010/main" val="1458603995"/>
              </p:ext>
            </p:extLst>
          </p:nvPr>
        </p:nvGraphicFramePr>
        <p:xfrm>
          <a:off x="1079403" y="692696"/>
          <a:ext cx="6948981" cy="4392488"/>
        </p:xfrm>
        <a:graphic>
          <a:graphicData uri="http://schemas.openxmlformats.org/drawingml/2006/table">
            <a:tbl>
              <a:tblPr/>
              <a:tblGrid>
                <a:gridCol w="817528"/>
                <a:gridCol w="906712"/>
                <a:gridCol w="345591"/>
                <a:gridCol w="345591"/>
                <a:gridCol w="345591"/>
                <a:gridCol w="345591"/>
                <a:gridCol w="345591"/>
                <a:gridCol w="345591"/>
                <a:gridCol w="345591"/>
                <a:gridCol w="345591"/>
                <a:gridCol w="345591"/>
                <a:gridCol w="345591"/>
                <a:gridCol w="345591"/>
                <a:gridCol w="345591"/>
                <a:gridCol w="345591"/>
                <a:gridCol w="345591"/>
                <a:gridCol w="386467"/>
              </a:tblGrid>
              <a:tr h="479462">
                <a:tc>
                  <a:txBody>
                    <a:bodyPr/>
                    <a:lstStyle/>
                    <a:p>
                      <a:pPr algn="l" fontAlgn="ctr"/>
                      <a:r>
                        <a:rPr lang="sv-SE" sz="1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1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800" b="1" i="0" u="none" strike="noStrike">
                          <a:solidFill>
                            <a:srgbClr val="000000"/>
                          </a:solidFill>
                          <a:effectLst/>
                          <a:latin typeface="Arial" panose="020B0604020202020204" pitchFamily="34" charset="0"/>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9462">
                <a:tc>
                  <a:txBody>
                    <a:bodyPr/>
                    <a:lstStyle/>
                    <a:p>
                      <a:pPr algn="l" rtl="0" fontAlgn="b"/>
                      <a:r>
                        <a:rPr lang="sv-SE" sz="800" b="0" i="0" u="none" strike="noStrike">
                          <a:solidFill>
                            <a:srgbClr val="000000"/>
                          </a:solidFill>
                          <a:effectLst/>
                          <a:latin typeface="Arial" panose="020B0604020202020204" pitchFamily="34" charset="0"/>
                        </a:rPr>
                        <a:t>J01 exclusive J01XX05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v-SE" sz="800" b="0" i="0" u="none" strike="noStrike" dirty="0">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dirty="0" smtClean="0">
                          <a:solidFill>
                            <a:srgbClr val="000000"/>
                          </a:solidFill>
                          <a:effectLst/>
                          <a:latin typeface="Arial" panose="020B0604020202020204" pitchFamily="34" charset="0"/>
                        </a:rPr>
                        <a:t>15.0</a:t>
                      </a:r>
                      <a:endParaRPr lang="sv-SE" sz="8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fontAlgn="b"/>
                      <a:r>
                        <a:rPr lang="sv-SE" sz="800" b="0" i="0" u="none" strike="noStrike">
                          <a:solidFill>
                            <a:srgbClr val="000000"/>
                          </a:solidFill>
                          <a:effectLst/>
                          <a:latin typeface="Arial" panose="020B060402020202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462">
                <a:tc>
                  <a:txBody>
                    <a:bodyPr/>
                    <a:lstStyle/>
                    <a:p>
                      <a:pPr algn="l" rtl="0" fontAlgn="b"/>
                      <a:r>
                        <a:rPr lang="sv-SE" sz="800" b="0" i="0" u="none" strike="noStrike">
                          <a:solidFill>
                            <a:srgbClr val="000000"/>
                          </a:solidFill>
                          <a:effectLst/>
                          <a:latin typeface="Arial" panose="020B0604020202020204" pitchFamily="34" charset="0"/>
                        </a:rPr>
                        <a:t>J01 exclusive J01XX05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v-SE" sz="800" b="0" i="0" u="none" strike="noStrike">
                          <a:solidFill>
                            <a:srgbClr val="000000"/>
                          </a:solidFill>
                          <a:effectLst/>
                          <a:latin typeface="Arial" panose="020B0604020202020204" pitchFamily="34" charset="0"/>
                        </a:rPr>
                        <a:t>Outpatient care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dirty="0" smtClean="0">
                          <a:solidFill>
                            <a:srgbClr val="000000"/>
                          </a:solidFill>
                          <a:effectLst/>
                          <a:latin typeface="Arial" panose="020B0604020202020204" pitchFamily="34" charset="0"/>
                        </a:rPr>
                        <a:t>13.0</a:t>
                      </a:r>
                      <a:endParaRPr lang="sv-SE" sz="8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dirty="0" smtClean="0">
                          <a:solidFill>
                            <a:srgbClr val="000000"/>
                          </a:solidFill>
                          <a:effectLst/>
                          <a:latin typeface="Arial" panose="020B0604020202020204" pitchFamily="34" charset="0"/>
                        </a:rPr>
                        <a:t>13.0</a:t>
                      </a:r>
                      <a:endParaRPr lang="sv-SE" sz="8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fontAlgn="b"/>
                      <a:r>
                        <a:rPr lang="sv-SE" sz="800" b="0" i="0" u="none" strike="noStrike">
                          <a:solidFill>
                            <a:srgbClr val="000000"/>
                          </a:solidFill>
                          <a:effectLst/>
                          <a:latin typeface="Arial" panose="020B060402020202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9462">
                <a:tc>
                  <a:txBody>
                    <a:bodyPr/>
                    <a:lstStyle/>
                    <a:p>
                      <a:pPr algn="l" rtl="0" fontAlgn="b"/>
                      <a:r>
                        <a:rPr lang="sv-SE" sz="800" b="0" i="0" u="none" strike="noStrike">
                          <a:solidFill>
                            <a:srgbClr val="000000"/>
                          </a:solidFill>
                          <a:effectLst/>
                          <a:latin typeface="Arial" panose="020B0604020202020204" pitchFamily="34" charset="0"/>
                        </a:rPr>
                        <a:t>J01 exclusive J01XX05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v-SE" sz="800" b="0" i="0" u="none" strike="noStrike">
                          <a:solidFill>
                            <a:srgbClr val="000000"/>
                          </a:solidFill>
                          <a:effectLst/>
                          <a:latin typeface="Arial" panose="020B0604020202020204" pitchFamily="34" charset="0"/>
                        </a:rPr>
                        <a:t>Hospital care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fontAlgn="b"/>
                      <a:r>
                        <a:rPr lang="sv-SE" sz="800" b="0" i="0" u="none" strike="noStrike">
                          <a:solidFill>
                            <a:srgbClr val="000000"/>
                          </a:solidFill>
                          <a:effectLst/>
                          <a:latin typeface="Arial" panose="020B0604020202020204" pitchFamily="34" charset="0"/>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330">
                <a:tc>
                  <a:txBody>
                    <a:bodyPr/>
                    <a:lstStyle/>
                    <a:p>
                      <a:pPr algn="l" rtl="0" fontAlgn="b"/>
                      <a:r>
                        <a:rPr lang="sv-SE" sz="800" b="0" i="0" u="none" strike="noStrike">
                          <a:solidFill>
                            <a:srgbClr val="000000"/>
                          </a:solidFill>
                          <a:effectLst/>
                          <a:latin typeface="Arial" panose="020B0604020202020204" pitchFamily="34" charset="0"/>
                        </a:rPr>
                        <a:t>J01XX05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v-SE" sz="800" b="0" i="0" u="none" strike="noStrike">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fontAlgn="b"/>
                      <a:r>
                        <a:rPr lang="sv-SE" sz="800" b="0" i="0" u="none" strike="noStrike">
                          <a:solidFill>
                            <a:srgbClr val="000000"/>
                          </a:solidFill>
                          <a:effectLst/>
                          <a:latin typeface="Arial" panose="020B0604020202020204" pitchFamily="34" charset="0"/>
                        </a:rPr>
                        <a:t>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330">
                <a:tc>
                  <a:txBody>
                    <a:bodyPr/>
                    <a:lstStyle/>
                    <a:p>
                      <a:pPr algn="l" rtl="0" fontAlgn="b"/>
                      <a:r>
                        <a:rPr lang="sv-SE" sz="800" b="0" i="0" u="none" strike="noStrike">
                          <a:solidFill>
                            <a:srgbClr val="000000"/>
                          </a:solidFill>
                          <a:effectLst/>
                          <a:latin typeface="Arial" panose="020B0604020202020204" pitchFamily="34" charset="0"/>
                        </a:rPr>
                        <a:t>J01XX05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v-SE" sz="800" b="0" i="0" u="none" strike="noStrike">
                          <a:solidFill>
                            <a:srgbClr val="000000"/>
                          </a:solidFill>
                          <a:effectLst/>
                          <a:latin typeface="Arial" panose="020B0604020202020204" pitchFamily="34" charset="0"/>
                        </a:rPr>
                        <a:t>Outpatient care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fontAlgn="b"/>
                      <a:r>
                        <a:rPr lang="sv-SE" sz="800" b="0" i="0" u="none" strike="noStrike">
                          <a:solidFill>
                            <a:srgbClr val="000000"/>
                          </a:solidFill>
                          <a:effectLst/>
                          <a:latin typeface="Arial" panose="020B0604020202020204"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330">
                <a:tc>
                  <a:txBody>
                    <a:bodyPr/>
                    <a:lstStyle/>
                    <a:p>
                      <a:pPr algn="l" rtl="0" fontAlgn="b"/>
                      <a:r>
                        <a:rPr lang="sv-SE" sz="800" b="0" i="0" u="none" strike="noStrike">
                          <a:solidFill>
                            <a:srgbClr val="000000"/>
                          </a:solidFill>
                          <a:effectLst/>
                          <a:latin typeface="Arial" panose="020B0604020202020204" pitchFamily="34" charset="0"/>
                        </a:rPr>
                        <a:t>J01XX05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v-SE" sz="800" b="0" i="0" u="none" strike="noStrike">
                          <a:solidFill>
                            <a:srgbClr val="000000"/>
                          </a:solidFill>
                          <a:effectLst/>
                          <a:latin typeface="Arial" panose="020B0604020202020204" pitchFamily="34" charset="0"/>
                        </a:rPr>
                        <a:t>Hospital care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fontAlgn="b"/>
                      <a:r>
                        <a:rPr lang="sv-SE" sz="800" b="0" i="0" u="none" strike="noStrike">
                          <a:solidFill>
                            <a:srgbClr val="000000"/>
                          </a:solidFill>
                          <a:effectLst/>
                          <a:latin typeface="Arial" panose="020B0604020202020204" pitchFamily="34" charset="0"/>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330">
                <a:tc>
                  <a:txBody>
                    <a:bodyPr/>
                    <a:lstStyle/>
                    <a:p>
                      <a:pPr algn="l" rtl="0" fontAlgn="b"/>
                      <a:r>
                        <a:rPr lang="sv-SE" sz="800" b="0" i="0" u="none" strike="noStrike">
                          <a:solidFill>
                            <a:srgbClr val="000000"/>
                          </a:solidFill>
                          <a:effectLst/>
                          <a:latin typeface="Arial" panose="020B0604020202020204" pitchFamily="34" charset="0"/>
                        </a:rPr>
                        <a:t>J01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v-SE" sz="800" b="0" i="0" u="none" strike="noStrike">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dirty="0" smtClean="0">
                          <a:solidFill>
                            <a:srgbClr val="000000"/>
                          </a:solidFill>
                          <a:effectLst/>
                          <a:latin typeface="Arial" panose="020B0604020202020204" pitchFamily="34" charset="0"/>
                        </a:rPr>
                        <a:t>16.0</a:t>
                      </a:r>
                      <a:endParaRPr lang="sv-SE" sz="8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fontAlgn="b"/>
                      <a:r>
                        <a:rPr lang="sv-SE" sz="800" b="0" i="0" u="none" strike="noStrike">
                          <a:solidFill>
                            <a:srgbClr val="000000"/>
                          </a:solidFill>
                          <a:effectLst/>
                          <a:latin typeface="Arial" panose="020B060402020202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330">
                <a:tc>
                  <a:txBody>
                    <a:bodyPr/>
                    <a:lstStyle/>
                    <a:p>
                      <a:pPr algn="l" rtl="0" fontAlgn="b"/>
                      <a:r>
                        <a:rPr lang="sv-SE" sz="800" b="0" i="0" u="none" strike="noStrike">
                          <a:solidFill>
                            <a:srgbClr val="000000"/>
                          </a:solidFill>
                          <a:effectLst/>
                          <a:latin typeface="Arial" panose="020B0604020202020204" pitchFamily="34" charset="0"/>
                        </a:rPr>
                        <a:t>J01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v-SE" sz="800" b="0" i="0" u="none" strike="noStrike">
                          <a:solidFill>
                            <a:srgbClr val="000000"/>
                          </a:solidFill>
                          <a:effectLst/>
                          <a:latin typeface="Arial" panose="020B0604020202020204" pitchFamily="34" charset="0"/>
                        </a:rPr>
                        <a:t>Outpatient care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fontAlgn="b"/>
                      <a:r>
                        <a:rPr lang="sv-SE" sz="800" b="0" i="0" u="none" strike="noStrike">
                          <a:solidFill>
                            <a:srgbClr val="000000"/>
                          </a:solidFill>
                          <a:effectLst/>
                          <a:latin typeface="Arial" panose="020B060402020202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330">
                <a:tc>
                  <a:txBody>
                    <a:bodyPr/>
                    <a:lstStyle/>
                    <a:p>
                      <a:pPr algn="l" rtl="0" fontAlgn="b"/>
                      <a:r>
                        <a:rPr lang="sv-SE" sz="800" b="0" i="0" u="none" strike="noStrike">
                          <a:solidFill>
                            <a:srgbClr val="000000"/>
                          </a:solidFill>
                          <a:effectLst/>
                          <a:latin typeface="Arial" panose="020B0604020202020204" pitchFamily="34" charset="0"/>
                        </a:rPr>
                        <a:t>J01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v-SE" sz="800" b="0" i="0" u="none" strike="noStrike">
                          <a:solidFill>
                            <a:srgbClr val="000000"/>
                          </a:solidFill>
                          <a:effectLst/>
                          <a:latin typeface="Arial" panose="020B0604020202020204" pitchFamily="34" charset="0"/>
                        </a:rPr>
                        <a:t>Hospital care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dirty="0" smtClean="0">
                          <a:solidFill>
                            <a:srgbClr val="000000"/>
                          </a:solidFill>
                          <a:effectLst/>
                          <a:latin typeface="Arial" panose="020B0604020202020204" pitchFamily="34" charset="0"/>
                        </a:rPr>
                        <a:t>1.5.0</a:t>
                      </a:r>
                      <a:endParaRPr lang="sv-SE" sz="8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rtl="0" fontAlgn="b"/>
                      <a:r>
                        <a:rPr lang="sv-SE" sz="800" b="0" i="0" u="none" strike="noStrike">
                          <a:solidFill>
                            <a:srgbClr val="000000"/>
                          </a:solidFill>
                          <a:effectLst/>
                          <a:latin typeface="Arial" panose="020B0604020202020204" pitchFamily="34"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800" b="0" i="0" u="none" strike="noStrike">
                          <a:solidFill>
                            <a:srgbClr val="000000"/>
                          </a:solidFill>
                          <a:effectLst/>
                          <a:latin typeface="Arial" panose="020B0604020202020204" pitchFamily="34" charset="0"/>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3FF"/>
                    </a:solidFill>
                  </a:tcPr>
                </a:tc>
                <a:tc>
                  <a:txBody>
                    <a:bodyPr/>
                    <a:lstStyle/>
                    <a:p>
                      <a:pPr algn="ctr" fontAlgn="b"/>
                      <a:r>
                        <a:rPr lang="sv-SE" sz="800" b="0" i="0" u="none" strike="noStrike">
                          <a:solidFill>
                            <a:srgbClr val="000000"/>
                          </a:solidFill>
                          <a:effectLst/>
                          <a:latin typeface="Arial" panose="020B0604020202020204" pitchFamily="34" charset="0"/>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330">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09330">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6" name="Bildobjekt 5"/>
          <p:cNvPicPr>
            <a:picLocks noChangeAspect="1"/>
          </p:cNvPicPr>
          <p:nvPr/>
        </p:nvPicPr>
        <p:blipFill>
          <a:blip r:embed="rId3"/>
          <a:stretch>
            <a:fillRect/>
          </a:stretch>
        </p:blipFill>
        <p:spPr>
          <a:xfrm>
            <a:off x="6372200" y="4797152"/>
            <a:ext cx="1560512" cy="231775"/>
          </a:xfrm>
          <a:prstGeom prst="rect">
            <a:avLst/>
          </a:prstGeom>
        </p:spPr>
      </p:pic>
    </p:spTree>
    <p:extLst>
      <p:ext uri="{BB962C8B-B14F-4D97-AF65-F5344CB8AC3E}">
        <p14:creationId xmlns:p14="http://schemas.microsoft.com/office/powerpoint/2010/main" val="2534648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30</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05502"/>
            <a:ext cx="2925980" cy="407934"/>
          </a:xfrm>
        </p:spPr>
        <p:txBody>
          <a:bodyPr/>
          <a:lstStyle/>
          <a:p>
            <a:r>
              <a:rPr lang="sv-SE" sz="1200" dirty="0" smtClean="0">
                <a:latin typeface="Calibri" panose="020F0502020204030204" pitchFamily="34" charset="0"/>
              </a:rPr>
              <a:t>Table 1.3.</a:t>
            </a:r>
            <a:endParaRPr lang="sv-SE" sz="1200" dirty="0">
              <a:latin typeface="Calibri" panose="020F050202020403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1599371010"/>
              </p:ext>
            </p:extLst>
          </p:nvPr>
        </p:nvGraphicFramePr>
        <p:xfrm>
          <a:off x="744965" y="692696"/>
          <a:ext cx="7488833" cy="4536510"/>
        </p:xfrm>
        <a:graphic>
          <a:graphicData uri="http://schemas.openxmlformats.org/drawingml/2006/table">
            <a:tbl>
              <a:tblPr/>
              <a:tblGrid>
                <a:gridCol w="2850304"/>
                <a:gridCol w="967067"/>
                <a:gridCol w="868664"/>
                <a:gridCol w="967067"/>
                <a:gridCol w="967067"/>
                <a:gridCol w="868664"/>
              </a:tblGrid>
              <a:tr h="225918">
                <a:tc>
                  <a:txBody>
                    <a:bodyPr/>
                    <a:lstStyle/>
                    <a:p>
                      <a:pPr algn="l" fontAlgn="b"/>
                      <a:r>
                        <a:rPr lang="sv-SE" sz="1000" b="0" i="0" u="none" strike="noStrike" dirty="0">
                          <a:effectLst/>
                          <a:latin typeface="Arial" panose="020B0604020202020204" pitchFamily="34" charset="0"/>
                        </a:rPr>
                        <a:t> </a:t>
                      </a:r>
                    </a:p>
                  </a:txBody>
                  <a:tcPr marL="9324" marR="9324" marT="93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2010</a:t>
                      </a:r>
                    </a:p>
                  </a:txBody>
                  <a:tcPr marL="9324" marR="9324" marT="932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2011</a:t>
                      </a:r>
                    </a:p>
                  </a:txBody>
                  <a:tcPr marL="9324" marR="9324" marT="932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2012</a:t>
                      </a:r>
                    </a:p>
                  </a:txBody>
                  <a:tcPr marL="9324" marR="9324" marT="932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2013</a:t>
                      </a:r>
                    </a:p>
                  </a:txBody>
                  <a:tcPr marL="9324" marR="9324" marT="932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dirty="0">
                          <a:solidFill>
                            <a:srgbClr val="000000"/>
                          </a:solidFill>
                          <a:effectLst/>
                          <a:latin typeface="Calibri" panose="020F0502020204030204" pitchFamily="34" charset="0"/>
                        </a:rPr>
                        <a:t>2014*</a:t>
                      </a:r>
                    </a:p>
                  </a:txBody>
                  <a:tcPr marL="9324" marR="9324" marT="93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36">
                <a:tc>
                  <a:txBody>
                    <a:bodyPr/>
                    <a:lstStyle/>
                    <a:p>
                      <a:pPr algn="l" fontAlgn="b"/>
                      <a:r>
                        <a:rPr lang="sv-SE" sz="1000" b="0" i="0" u="none" strike="noStrike" dirty="0" err="1" smtClean="0">
                          <a:effectLst/>
                          <a:latin typeface="Arial" panose="020B0604020202020204" pitchFamily="34" charset="0"/>
                        </a:rPr>
                        <a:t>Tetracyclines</a:t>
                      </a:r>
                      <a:r>
                        <a:rPr lang="sv-SE" sz="1000" b="0" i="0" u="none" strike="noStrike" dirty="0" smtClean="0">
                          <a:effectLst/>
                          <a:latin typeface="Arial" panose="020B0604020202020204" pitchFamily="34" charset="0"/>
                        </a:rPr>
                        <a:t> </a:t>
                      </a:r>
                      <a:r>
                        <a:rPr lang="sv-SE" sz="1000" b="0" i="0" u="none" strike="noStrike" dirty="0">
                          <a:effectLst/>
                          <a:latin typeface="Arial" panose="020B0604020202020204" pitchFamily="34" charset="0"/>
                        </a:rPr>
                        <a:t>(J01AA)</a:t>
                      </a:r>
                    </a:p>
                  </a:txBody>
                  <a:tcPr marL="9324" marR="9324" marT="93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a:effectLst/>
                          <a:latin typeface="Arial" panose="020B0604020202020204" pitchFamily="34" charset="0"/>
                        </a:rPr>
                        <a:t>4.6</a:t>
                      </a:r>
                    </a:p>
                  </a:txBody>
                  <a:tcPr marL="9324" marR="9324" marT="9324"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1000" b="0" i="0" u="none" strike="noStrike">
                          <a:effectLst/>
                          <a:latin typeface="Arial" panose="020B0604020202020204" pitchFamily="34" charset="0"/>
                        </a:rPr>
                        <a:t>5.0</a:t>
                      </a:r>
                    </a:p>
                  </a:txBody>
                  <a:tcPr marL="9324" marR="9324" marT="93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a:effectLst/>
                          <a:latin typeface="Arial" panose="020B0604020202020204" pitchFamily="34" charset="0"/>
                        </a:rPr>
                        <a:t>5.3</a:t>
                      </a:r>
                    </a:p>
                  </a:txBody>
                  <a:tcPr marL="9324" marR="9324" marT="9324"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1000" b="0" i="0" u="none" strike="noStrike">
                          <a:effectLst/>
                          <a:latin typeface="Arial" panose="020B0604020202020204" pitchFamily="34" charset="0"/>
                        </a:rPr>
                        <a:t>5.4</a:t>
                      </a:r>
                    </a:p>
                  </a:txBody>
                  <a:tcPr marL="9324" marR="9324" marT="93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a:effectLst/>
                          <a:latin typeface="Arial" panose="020B0604020202020204" pitchFamily="34" charset="0"/>
                        </a:rPr>
                        <a:t>5.4</a:t>
                      </a:r>
                    </a:p>
                  </a:txBody>
                  <a:tcPr marL="9324" marR="9324" marT="93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r>
              <a:tr h="195936">
                <a:tc>
                  <a:txBody>
                    <a:bodyPr/>
                    <a:lstStyle/>
                    <a:p>
                      <a:pPr algn="l" fontAlgn="b"/>
                      <a:r>
                        <a:rPr lang="en-US" sz="1000" b="0" i="0" u="none" strike="noStrike">
                          <a:effectLst/>
                          <a:latin typeface="Arial" panose="020B0604020202020204" pitchFamily="34" charset="0"/>
                        </a:rPr>
                        <a:t>Penicillins with extended spectrum (J01CA)</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6.0</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6.5</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6.9</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7.5</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7.7</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Betalactamase sensitive penicillins (J01CE)</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6.7</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7.2</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7.6</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7.6</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7.5</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Betalactamase resitant penicillins (J01CF)</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10.9</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11.3</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12.0</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13.1</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13.5</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Combinations of penicillins (J01CR)</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3.3</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3.8</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4.4</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5.5</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5.9</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Cephalosporins (J01DB-DE)</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7.1</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6.8</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6.7</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7.1</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6.8</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Carbapenems (J01DH)**</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2.5</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2.6</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2.7</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3.0</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3.1</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Trimethoprim (J01EA)</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0.9</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0.8</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0.6</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0.5</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0.4</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Trimethoprim with sulphonamides (J01EE)</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2.1</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2.3</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2.3</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2.5</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2.5</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Macrolides (J01FA)</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0.9</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1.1</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1.0</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1.0</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1.0</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Lincosamides (J01FF)</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1.7</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1.7</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1.9</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2.1</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2.0</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Aminoglycosides (J01GB)</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1.1</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1.2</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1.3</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1.2</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1.3</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Fluoroquinolones (J01MA)</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6.1</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6.2</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6.3</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6.6</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6.9</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Glycopeptides (J01XA)</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0.8</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0.9</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0.9</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1.0</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1.0</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Imidazole derivatives (J01XD)</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1.3</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1.2</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1.1</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1.3</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1.1</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Nitrofurantoin (J01XE)</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0.4</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0.5</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0.5</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0.5</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0.6</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Methenamine (J01XX05)</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0.6</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0.5</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0.5</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0.6</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0.6</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Linezolid (J01XX08)</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0.1</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0.1</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0.1</a:t>
                      </a:r>
                    </a:p>
                  </a:txBody>
                  <a:tcPr marL="9324" marR="9324" marT="9324"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0.1</a:t>
                      </a:r>
                    </a:p>
                  </a:txBody>
                  <a:tcPr marL="9324" marR="9324" marT="9324"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0.1</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95936">
                <a:tc>
                  <a:txBody>
                    <a:bodyPr/>
                    <a:lstStyle/>
                    <a:p>
                      <a:pPr algn="l" fontAlgn="b"/>
                      <a:r>
                        <a:rPr lang="sv-SE" sz="1000" b="0" i="0" u="none" strike="noStrike">
                          <a:effectLst/>
                          <a:latin typeface="Arial" panose="020B0604020202020204" pitchFamily="34" charset="0"/>
                        </a:rPr>
                        <a:t>All agents (J01)</a:t>
                      </a:r>
                    </a:p>
                  </a:txBody>
                  <a:tcPr marL="9324" marR="9324" marT="932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Arial" panose="020B0604020202020204" pitchFamily="34" charset="0"/>
                        </a:rPr>
                        <a:t>57.4</a:t>
                      </a:r>
                    </a:p>
                  </a:txBody>
                  <a:tcPr marL="9324" marR="9324" marT="932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1000" b="0" i="0" u="none" strike="noStrike">
                          <a:effectLst/>
                          <a:latin typeface="Arial" panose="020B0604020202020204" pitchFamily="34" charset="0"/>
                        </a:rPr>
                        <a:t>59.8</a:t>
                      </a:r>
                    </a:p>
                  </a:txBody>
                  <a:tcPr marL="9324" marR="9324" marT="9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Arial" panose="020B0604020202020204" pitchFamily="34" charset="0"/>
                        </a:rPr>
                        <a:t>62.9</a:t>
                      </a:r>
                    </a:p>
                  </a:txBody>
                  <a:tcPr marL="9324" marR="9324" marT="932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1000" b="0" i="0" u="none" strike="noStrike">
                          <a:effectLst/>
                          <a:latin typeface="Arial" panose="020B0604020202020204" pitchFamily="34" charset="0"/>
                        </a:rPr>
                        <a:t>67.2</a:t>
                      </a:r>
                    </a:p>
                  </a:txBody>
                  <a:tcPr marL="9324" marR="9324" marT="9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Arial" panose="020B0604020202020204" pitchFamily="34" charset="0"/>
                        </a:rPr>
                        <a:t>68.2</a:t>
                      </a:r>
                    </a:p>
                  </a:txBody>
                  <a:tcPr marL="9324" marR="9324" marT="932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r>
              <a:tr h="195936">
                <a:tc>
                  <a:txBody>
                    <a:bodyPr/>
                    <a:lstStyle/>
                    <a:p>
                      <a:pPr algn="l" fontAlgn="b"/>
                      <a:r>
                        <a:rPr lang="sv-SE" sz="1000" b="0" i="0" u="none" strike="noStrike">
                          <a:effectLst/>
                          <a:latin typeface="Arial" panose="020B0604020202020204" pitchFamily="34" charset="0"/>
                        </a:rPr>
                        <a:t> </a:t>
                      </a:r>
                    </a:p>
                  </a:txBody>
                  <a:tcPr marL="9324" marR="9324" marT="932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effectLst/>
                        <a:latin typeface="Arial" panose="020B0604020202020204" pitchFamily="34" charset="0"/>
                      </a:endParaRPr>
                    </a:p>
                  </a:txBody>
                  <a:tcPr marL="9324" marR="9324" marT="93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effectLst/>
                        <a:latin typeface="Arial" panose="020B0604020202020204" pitchFamily="34" charset="0"/>
                      </a:endParaRPr>
                    </a:p>
                  </a:txBody>
                  <a:tcPr marL="9324" marR="9324" marT="93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effectLst/>
                        <a:latin typeface="Arial" panose="020B0604020202020204" pitchFamily="34" charset="0"/>
                      </a:endParaRPr>
                    </a:p>
                  </a:txBody>
                  <a:tcPr marL="9324" marR="9324" marT="93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effectLst/>
                        <a:latin typeface="Arial" panose="020B0604020202020204" pitchFamily="34" charset="0"/>
                      </a:endParaRPr>
                    </a:p>
                  </a:txBody>
                  <a:tcPr marL="9324" marR="9324" marT="93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effectLst/>
                          <a:latin typeface="Arial" panose="020B0604020202020204" pitchFamily="34" charset="0"/>
                        </a:rPr>
                        <a:t> </a:t>
                      </a:r>
                    </a:p>
                  </a:txBody>
                  <a:tcPr marL="9324" marR="9324" marT="932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5936">
                <a:tc>
                  <a:txBody>
                    <a:bodyPr/>
                    <a:lstStyle/>
                    <a:p>
                      <a:pPr algn="l" fontAlgn="b"/>
                      <a:r>
                        <a:rPr lang="sv-SE" sz="1000" b="0" i="0" u="none" strike="noStrike">
                          <a:effectLst/>
                          <a:latin typeface="Arial" panose="020B0604020202020204" pitchFamily="34" charset="0"/>
                        </a:rPr>
                        <a:t>*Denominator data from 2013.</a:t>
                      </a:r>
                    </a:p>
                  </a:txBody>
                  <a:tcPr marL="9324" marR="9324" marT="93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effectLst/>
                        <a:latin typeface="Arial" panose="020B0604020202020204" pitchFamily="34" charset="0"/>
                      </a:endParaRPr>
                    </a:p>
                  </a:txBody>
                  <a:tcPr marL="9324" marR="9324" marT="9324" marB="0" anchor="b">
                    <a:lnL>
                      <a:noFill/>
                    </a:lnL>
                    <a:lnR>
                      <a:noFill/>
                    </a:lnR>
                    <a:lnT>
                      <a:noFill/>
                    </a:lnT>
                    <a:lnB>
                      <a:noFill/>
                    </a:lnB>
                  </a:tcPr>
                </a:tc>
                <a:tc>
                  <a:txBody>
                    <a:bodyPr/>
                    <a:lstStyle/>
                    <a:p>
                      <a:pPr algn="l" fontAlgn="b"/>
                      <a:endParaRPr lang="sv-SE" sz="1000" b="0" i="0" u="none" strike="noStrike">
                        <a:effectLst/>
                        <a:latin typeface="Arial" panose="020B0604020202020204" pitchFamily="34" charset="0"/>
                      </a:endParaRPr>
                    </a:p>
                  </a:txBody>
                  <a:tcPr marL="9324" marR="9324" marT="9324" marB="0" anchor="b">
                    <a:lnL>
                      <a:noFill/>
                    </a:lnL>
                    <a:lnR>
                      <a:noFill/>
                    </a:lnR>
                    <a:lnT>
                      <a:noFill/>
                    </a:lnT>
                    <a:lnB>
                      <a:noFill/>
                    </a:lnB>
                  </a:tcPr>
                </a:tc>
                <a:tc>
                  <a:txBody>
                    <a:bodyPr/>
                    <a:lstStyle/>
                    <a:p>
                      <a:pPr algn="l" fontAlgn="b"/>
                      <a:endParaRPr lang="sv-SE" sz="1000" b="0" i="0" u="none" strike="noStrike">
                        <a:effectLst/>
                        <a:latin typeface="Arial" panose="020B0604020202020204" pitchFamily="34" charset="0"/>
                      </a:endParaRPr>
                    </a:p>
                  </a:txBody>
                  <a:tcPr marL="9324" marR="9324" marT="9324" marB="0" anchor="b">
                    <a:lnL>
                      <a:noFill/>
                    </a:lnL>
                    <a:lnR>
                      <a:noFill/>
                    </a:lnR>
                    <a:lnT>
                      <a:noFill/>
                    </a:lnT>
                    <a:lnB>
                      <a:noFill/>
                    </a:lnB>
                  </a:tcPr>
                </a:tc>
                <a:tc>
                  <a:txBody>
                    <a:bodyPr/>
                    <a:lstStyle/>
                    <a:p>
                      <a:pPr algn="l" fontAlgn="b"/>
                      <a:endParaRPr lang="sv-SE" sz="1000" b="0" i="0" u="none" strike="noStrike">
                        <a:effectLst/>
                        <a:latin typeface="Arial" panose="020B0604020202020204" pitchFamily="34" charset="0"/>
                      </a:endParaRPr>
                    </a:p>
                  </a:txBody>
                  <a:tcPr marL="9324" marR="9324" marT="9324" marB="0" anchor="b">
                    <a:lnL>
                      <a:noFill/>
                    </a:lnL>
                    <a:lnR>
                      <a:noFill/>
                    </a:lnR>
                    <a:lnT>
                      <a:noFill/>
                    </a:lnT>
                    <a:lnB>
                      <a:noFill/>
                    </a:lnB>
                  </a:tcPr>
                </a:tc>
                <a:tc>
                  <a:txBody>
                    <a:bodyPr/>
                    <a:lstStyle/>
                    <a:p>
                      <a:pPr algn="l" fontAlgn="b"/>
                      <a:r>
                        <a:rPr lang="sv-SE" sz="1000" b="0" i="0" u="none" strike="noStrike">
                          <a:effectLst/>
                          <a:latin typeface="Arial" panose="020B0604020202020204" pitchFamily="34" charset="0"/>
                        </a:rPr>
                        <a:t> </a:t>
                      </a:r>
                    </a:p>
                  </a:txBody>
                  <a:tcPr marL="9324" marR="9324" marT="9324" marB="0" anchor="b">
                    <a:lnL>
                      <a:noFill/>
                    </a:lnL>
                    <a:lnR w="6350" cap="flat" cmpd="sng" algn="ctr">
                      <a:solidFill>
                        <a:srgbClr val="000000"/>
                      </a:solidFill>
                      <a:prstDash val="solid"/>
                      <a:round/>
                      <a:headEnd type="none" w="med" len="med"/>
                      <a:tailEnd type="none" w="med" len="med"/>
                    </a:lnR>
                    <a:lnT>
                      <a:noFill/>
                    </a:lnT>
                    <a:lnB>
                      <a:noFill/>
                    </a:lnB>
                  </a:tcPr>
                </a:tc>
              </a:tr>
              <a:tr h="195936">
                <a:tc>
                  <a:txBody>
                    <a:bodyPr/>
                    <a:lstStyle/>
                    <a:p>
                      <a:pPr algn="l" fontAlgn="b"/>
                      <a:r>
                        <a:rPr lang="en-US" sz="1000" b="0" i="0" u="none" strike="noStrike">
                          <a:effectLst/>
                          <a:latin typeface="Arial" panose="020B0604020202020204" pitchFamily="34" charset="0"/>
                        </a:rPr>
                        <a:t>** Includes all sales on requisition</a:t>
                      </a:r>
                    </a:p>
                  </a:txBody>
                  <a:tcPr marL="9324" marR="9324" marT="932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a:effectLst/>
                          <a:latin typeface="Arial" panose="020B0604020202020204" pitchFamily="34" charset="0"/>
                        </a:rPr>
                        <a:t> </a:t>
                      </a:r>
                    </a:p>
                  </a:txBody>
                  <a:tcPr marL="9324" marR="9324" marT="932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000" b="0" i="0" u="none" strike="noStrike" dirty="0">
                          <a:effectLst/>
                          <a:latin typeface="Arial" panose="020B0604020202020204" pitchFamily="34" charset="0"/>
                        </a:rPr>
                        <a:t> </a:t>
                      </a:r>
                    </a:p>
                  </a:txBody>
                  <a:tcPr marL="9324" marR="9324" marT="9324"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r" fontAlgn="b"/>
                      <a:r>
                        <a:rPr lang="sv-SE" sz="1000" b="0" i="0" u="none" strike="noStrike" dirty="0">
                          <a:effectLst/>
                          <a:latin typeface="Arial" panose="020B0604020202020204" pitchFamily="34" charset="0"/>
                        </a:rPr>
                        <a:t>Källa: Folkhälsomyndigheten 2015</a:t>
                      </a:r>
                    </a:p>
                  </a:txBody>
                  <a:tcPr marL="9324" marR="9324" marT="932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1573654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31</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Table 1.4.</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182458337"/>
              </p:ext>
            </p:extLst>
          </p:nvPr>
        </p:nvGraphicFramePr>
        <p:xfrm>
          <a:off x="698109" y="764704"/>
          <a:ext cx="7560840" cy="4608509"/>
        </p:xfrm>
        <a:graphic>
          <a:graphicData uri="http://schemas.openxmlformats.org/drawingml/2006/table">
            <a:tbl>
              <a:tblPr/>
              <a:tblGrid>
                <a:gridCol w="2551582"/>
                <a:gridCol w="1295219"/>
                <a:gridCol w="922843"/>
                <a:gridCol w="922843"/>
                <a:gridCol w="922843"/>
                <a:gridCol w="945510"/>
              </a:tblGrid>
              <a:tr h="211446">
                <a:tc>
                  <a:txBody>
                    <a:bodyPr/>
                    <a:lstStyle/>
                    <a:p>
                      <a:pPr algn="l" fontAlgn="b"/>
                      <a:r>
                        <a:rPr lang="sv-SE" sz="1000" b="0" i="0" u="none" strike="noStrike" dirty="0">
                          <a:effectLst/>
                          <a:latin typeface="Arial" panose="020B0604020202020204" pitchFamily="34" charset="0"/>
                        </a:rPr>
                        <a:t> </a:t>
                      </a:r>
                    </a:p>
                  </a:txBody>
                  <a:tcPr marL="9300" marR="9300" marT="93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2010</a:t>
                      </a:r>
                    </a:p>
                  </a:txBody>
                  <a:tcPr marL="9300" marR="9300" marT="93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2011</a:t>
                      </a:r>
                    </a:p>
                  </a:txBody>
                  <a:tcPr marL="9300" marR="9300" marT="93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2012</a:t>
                      </a:r>
                    </a:p>
                  </a:txBody>
                  <a:tcPr marL="9300" marR="9300" marT="93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2013</a:t>
                      </a:r>
                    </a:p>
                  </a:txBody>
                  <a:tcPr marL="9300" marR="9300" marT="93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2014*</a:t>
                      </a:r>
                    </a:p>
                  </a:txBody>
                  <a:tcPr marL="9300" marR="9300" marT="93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822">
                <a:tc>
                  <a:txBody>
                    <a:bodyPr/>
                    <a:lstStyle/>
                    <a:p>
                      <a:pPr algn="l" fontAlgn="b"/>
                      <a:r>
                        <a:rPr lang="sv-SE" sz="1000" b="0" i="0" u="none" strike="noStrike" dirty="0" err="1" smtClean="0">
                          <a:effectLst/>
                          <a:latin typeface="Arial" panose="020B0604020202020204" pitchFamily="34" charset="0"/>
                        </a:rPr>
                        <a:t>Tetracyclines</a:t>
                      </a:r>
                      <a:r>
                        <a:rPr lang="sv-SE" sz="1000" b="0" i="0" u="none" strike="noStrike" dirty="0" smtClean="0">
                          <a:effectLst/>
                          <a:latin typeface="Arial" panose="020B0604020202020204" pitchFamily="34" charset="0"/>
                        </a:rPr>
                        <a:t> </a:t>
                      </a:r>
                      <a:r>
                        <a:rPr lang="sv-SE" sz="1000" b="0" i="0" u="none" strike="noStrike" dirty="0">
                          <a:effectLst/>
                          <a:latin typeface="Arial" panose="020B0604020202020204" pitchFamily="34" charset="0"/>
                        </a:rPr>
                        <a:t>(J01AA)</a:t>
                      </a:r>
                    </a:p>
                  </a:txBody>
                  <a:tcPr marL="9300" marR="9300" marT="93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a:effectLst/>
                          <a:latin typeface="Arial" panose="020B0604020202020204" pitchFamily="34" charset="0"/>
                        </a:rPr>
                        <a:t>21.5</a:t>
                      </a:r>
                    </a:p>
                  </a:txBody>
                  <a:tcPr marL="9300" marR="9300" marT="9300"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1000" b="0" i="0" u="none" strike="noStrike">
                          <a:effectLst/>
                          <a:latin typeface="Arial" panose="020B0604020202020204" pitchFamily="34" charset="0"/>
                        </a:rPr>
                        <a:t>22.7</a:t>
                      </a:r>
                    </a:p>
                  </a:txBody>
                  <a:tcPr marL="9300" marR="9300" marT="93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a:effectLst/>
                          <a:latin typeface="Arial" panose="020B0604020202020204" pitchFamily="34" charset="0"/>
                        </a:rPr>
                        <a:t>23.4</a:t>
                      </a:r>
                    </a:p>
                  </a:txBody>
                  <a:tcPr marL="9300" marR="9300" marT="9300"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1000" b="0" i="0" u="none" strike="noStrike">
                          <a:effectLst/>
                          <a:latin typeface="Arial" panose="020B0604020202020204" pitchFamily="34" charset="0"/>
                        </a:rPr>
                        <a:t>24.1</a:t>
                      </a:r>
                    </a:p>
                  </a:txBody>
                  <a:tcPr marL="9300" marR="9300" marT="93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a:effectLst/>
                          <a:latin typeface="Arial" panose="020B0604020202020204" pitchFamily="34" charset="0"/>
                        </a:rPr>
                        <a:t>24.0</a:t>
                      </a:r>
                    </a:p>
                  </a:txBody>
                  <a:tcPr marL="9300" marR="9300" marT="93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r>
              <a:tr h="357072">
                <a:tc>
                  <a:txBody>
                    <a:bodyPr/>
                    <a:lstStyle/>
                    <a:p>
                      <a:pPr algn="l" fontAlgn="b"/>
                      <a:r>
                        <a:rPr lang="en-US" sz="1000" b="0" i="0" u="none" strike="noStrike" dirty="0" err="1">
                          <a:effectLst/>
                          <a:latin typeface="Arial" panose="020B0604020202020204" pitchFamily="34" charset="0"/>
                        </a:rPr>
                        <a:t>Penicillins</a:t>
                      </a:r>
                      <a:r>
                        <a:rPr lang="en-US" sz="1000" b="0" i="0" u="none" strike="noStrike" dirty="0">
                          <a:effectLst/>
                          <a:latin typeface="Arial" panose="020B0604020202020204" pitchFamily="34" charset="0"/>
                        </a:rPr>
                        <a:t> with extended spectrum (J01CA)</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28.0</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29.5</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30.6</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33.3</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34.0</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357072">
                <a:tc>
                  <a:txBody>
                    <a:bodyPr/>
                    <a:lstStyle/>
                    <a:p>
                      <a:pPr algn="l" fontAlgn="b"/>
                      <a:r>
                        <a:rPr lang="sv-SE" sz="1000" b="0" i="0" u="none" strike="noStrike">
                          <a:effectLst/>
                          <a:latin typeface="Arial" panose="020B0604020202020204" pitchFamily="34" charset="0"/>
                        </a:rPr>
                        <a:t>Betalactamase sensitive penicillins (J01CE)</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31.3</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32.8</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33.8</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33.5</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33.2</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Betalactamase resitant penicillins (J01CF)</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51.0</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51.4</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53.4</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58.2</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59.9</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Combinations of penicillins (J01CR)</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15.6</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17.4</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19.5</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24.4</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26.2</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Cephalosporins (J01DB-DE)</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33.3</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31.1</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29.9</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31.7</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30.2</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Carbapenems (J01DH)**</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11.9</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11.9</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12.2</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13.5</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13.9</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Trimethoprim (J01EA)</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4.0</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3.6</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2.7</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2.1</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1.9</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Trimethoprim with sulphonamides (J01EE)</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9.9</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10.3</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10.2</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11.0</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11.0</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Macrolides (J01FA)</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4.1</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4.9</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4.2</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4.5</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4.4</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Lincosamides (J01FF)</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7.9</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7.9</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8.4</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9.1</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8.8</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Aminoglycosides (J01GB)</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5.0</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5.3</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5.7</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5.4</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5.6</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Fluoroquinolones (J01MA)</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28.3</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28.3</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28.1</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29.2</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30.4</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Glycopeptides (J01XA)</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3.7</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4.1</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4.1</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4.5</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4.5</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Imidazole derivatives (J01XD)</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6.0</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5.4</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5.1</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5.7</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4.7</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Nitrofurantoin (J01XE)</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2.0</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2.1</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2.1</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2.4</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2.5</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Methenamine (J01XX05)</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2.7</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2.5</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2.1</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2.5</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2.6</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Linezolid (J01XX08)</a:t>
                      </a:r>
                    </a:p>
                  </a:txBody>
                  <a:tcPr marL="9300" marR="9300" marT="93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a:effectLst/>
                          <a:latin typeface="Arial" panose="020B0604020202020204" pitchFamily="34" charset="0"/>
                        </a:rPr>
                        <a:t>0.4</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0.3</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0.4</a:t>
                      </a:r>
                    </a:p>
                  </a:txBody>
                  <a:tcPr marL="9300" marR="9300" marT="9300" marB="0" anchor="b">
                    <a:lnL>
                      <a:noFill/>
                    </a:lnL>
                    <a:lnR>
                      <a:noFill/>
                    </a:lnR>
                    <a:lnT>
                      <a:noFill/>
                    </a:lnT>
                    <a:lnB>
                      <a:noFill/>
                    </a:lnB>
                    <a:solidFill>
                      <a:srgbClr val="DDEBF7"/>
                    </a:solidFill>
                  </a:tcPr>
                </a:tc>
                <a:tc>
                  <a:txBody>
                    <a:bodyPr/>
                    <a:lstStyle/>
                    <a:p>
                      <a:pPr algn="ctr" fontAlgn="b"/>
                      <a:r>
                        <a:rPr lang="sv-SE" sz="1000" b="0" i="0" u="none" strike="noStrike">
                          <a:effectLst/>
                          <a:latin typeface="Arial" panose="020B0604020202020204" pitchFamily="34" charset="0"/>
                        </a:rPr>
                        <a:t>0.5</a:t>
                      </a:r>
                    </a:p>
                  </a:txBody>
                  <a:tcPr marL="9300" marR="9300" marT="9300" marB="0" anchor="b">
                    <a:lnL>
                      <a:noFill/>
                    </a:lnL>
                    <a:lnR>
                      <a:noFill/>
                    </a:lnR>
                    <a:lnT>
                      <a:noFill/>
                    </a:lnT>
                    <a:lnB>
                      <a:noFill/>
                    </a:lnB>
                  </a:tcPr>
                </a:tc>
                <a:tc>
                  <a:txBody>
                    <a:bodyPr/>
                    <a:lstStyle/>
                    <a:p>
                      <a:pPr algn="ctr" fontAlgn="b"/>
                      <a:r>
                        <a:rPr lang="sv-SE" sz="1000" b="0" i="0" u="none" strike="noStrike">
                          <a:effectLst/>
                          <a:latin typeface="Arial" panose="020B0604020202020204" pitchFamily="34" charset="0"/>
                        </a:rPr>
                        <a:t>0.6</a:t>
                      </a:r>
                    </a:p>
                  </a:txBody>
                  <a:tcPr marL="9300" marR="9300" marT="9300"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183822">
                <a:tc>
                  <a:txBody>
                    <a:bodyPr/>
                    <a:lstStyle/>
                    <a:p>
                      <a:pPr algn="l" fontAlgn="b"/>
                      <a:r>
                        <a:rPr lang="sv-SE" sz="1000" b="0" i="0" u="none" strike="noStrike">
                          <a:effectLst/>
                          <a:latin typeface="Arial" panose="020B0604020202020204" pitchFamily="34" charset="0"/>
                        </a:rPr>
                        <a:t>All agents (J01)</a:t>
                      </a:r>
                    </a:p>
                  </a:txBody>
                  <a:tcPr marL="9300" marR="9300" marT="93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Arial" panose="020B0604020202020204" pitchFamily="34" charset="0"/>
                        </a:rPr>
                        <a:t>267.5</a:t>
                      </a:r>
                    </a:p>
                  </a:txBody>
                  <a:tcPr marL="9300" marR="9300" marT="930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1000" b="0" i="0" u="none" strike="noStrike">
                          <a:effectLst/>
                          <a:latin typeface="Arial" panose="020B0604020202020204" pitchFamily="34" charset="0"/>
                        </a:rPr>
                        <a:t>273.2</a:t>
                      </a:r>
                    </a:p>
                  </a:txBody>
                  <a:tcPr marL="9300" marR="9300" marT="93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Arial" panose="020B0604020202020204" pitchFamily="34" charset="0"/>
                        </a:rPr>
                        <a:t>278.9</a:t>
                      </a:r>
                    </a:p>
                  </a:txBody>
                  <a:tcPr marL="9300" marR="9300" marT="9300"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1000" b="0" i="0" u="none" strike="noStrike">
                          <a:effectLst/>
                          <a:latin typeface="Arial" panose="020B0604020202020204" pitchFamily="34" charset="0"/>
                        </a:rPr>
                        <a:t>298.1</a:t>
                      </a:r>
                    </a:p>
                  </a:txBody>
                  <a:tcPr marL="9300" marR="9300" marT="93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effectLst/>
                          <a:latin typeface="Arial" panose="020B0604020202020204" pitchFamily="34" charset="0"/>
                        </a:rPr>
                        <a:t>302.2</a:t>
                      </a:r>
                    </a:p>
                  </a:txBody>
                  <a:tcPr marL="9300" marR="9300" marT="93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r>
              <a:tr h="183822">
                <a:tc>
                  <a:txBody>
                    <a:bodyPr/>
                    <a:lstStyle/>
                    <a:p>
                      <a:pPr algn="l" fontAlgn="b"/>
                      <a:r>
                        <a:rPr lang="sv-SE" sz="1000" b="0" i="0" u="none" strike="noStrike">
                          <a:effectLst/>
                          <a:latin typeface="Arial" panose="020B0604020202020204" pitchFamily="34" charset="0"/>
                        </a:rPr>
                        <a:t> </a:t>
                      </a:r>
                    </a:p>
                  </a:txBody>
                  <a:tcPr marL="9300" marR="9300" marT="93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effectLst/>
                        <a:latin typeface="Arial" panose="020B0604020202020204" pitchFamily="34" charset="0"/>
                      </a:endParaRPr>
                    </a:p>
                  </a:txBody>
                  <a:tcPr marL="9300" marR="9300" marT="93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effectLst/>
                        <a:latin typeface="Arial" panose="020B0604020202020204" pitchFamily="34" charset="0"/>
                      </a:endParaRPr>
                    </a:p>
                  </a:txBody>
                  <a:tcPr marL="9300" marR="9300" marT="93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effectLst/>
                        <a:latin typeface="Arial" panose="020B0604020202020204" pitchFamily="34" charset="0"/>
                      </a:endParaRPr>
                    </a:p>
                  </a:txBody>
                  <a:tcPr marL="9300" marR="9300" marT="93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effectLst/>
                        <a:latin typeface="Arial" panose="020B0604020202020204" pitchFamily="34" charset="0"/>
                      </a:endParaRPr>
                    </a:p>
                  </a:txBody>
                  <a:tcPr marL="9300" marR="9300" marT="93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effectLst/>
                          <a:latin typeface="Arial" panose="020B0604020202020204" pitchFamily="34" charset="0"/>
                        </a:rPr>
                        <a:t> </a:t>
                      </a:r>
                    </a:p>
                  </a:txBody>
                  <a:tcPr marL="9300" marR="9300" marT="93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83822">
                <a:tc>
                  <a:txBody>
                    <a:bodyPr/>
                    <a:lstStyle/>
                    <a:p>
                      <a:pPr algn="l" fontAlgn="b"/>
                      <a:r>
                        <a:rPr lang="sv-SE" sz="1000" b="0" i="0" u="none" strike="noStrike">
                          <a:effectLst/>
                          <a:latin typeface="Arial" panose="020B0604020202020204" pitchFamily="34" charset="0"/>
                        </a:rPr>
                        <a:t>*Denominator data from 2013.</a:t>
                      </a:r>
                    </a:p>
                  </a:txBody>
                  <a:tcPr marL="9300" marR="9300" marT="93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000" b="0" i="0" u="none" strike="noStrike">
                        <a:effectLst/>
                        <a:latin typeface="Arial" panose="020B0604020202020204" pitchFamily="34" charset="0"/>
                      </a:endParaRPr>
                    </a:p>
                  </a:txBody>
                  <a:tcPr marL="9300" marR="9300" marT="9300" marB="0" anchor="b">
                    <a:lnL>
                      <a:noFill/>
                    </a:lnL>
                    <a:lnR>
                      <a:noFill/>
                    </a:lnR>
                    <a:lnT>
                      <a:noFill/>
                    </a:lnT>
                    <a:lnB>
                      <a:noFill/>
                    </a:lnB>
                  </a:tcPr>
                </a:tc>
                <a:tc>
                  <a:txBody>
                    <a:bodyPr/>
                    <a:lstStyle/>
                    <a:p>
                      <a:pPr algn="l" fontAlgn="b"/>
                      <a:endParaRPr lang="sv-SE" sz="1000" b="0" i="0" u="none" strike="noStrike">
                        <a:effectLst/>
                        <a:latin typeface="Arial" panose="020B0604020202020204" pitchFamily="34" charset="0"/>
                      </a:endParaRPr>
                    </a:p>
                  </a:txBody>
                  <a:tcPr marL="9300" marR="9300" marT="9300" marB="0" anchor="b">
                    <a:lnL>
                      <a:noFill/>
                    </a:lnL>
                    <a:lnR>
                      <a:noFill/>
                    </a:lnR>
                    <a:lnT>
                      <a:noFill/>
                    </a:lnT>
                    <a:lnB>
                      <a:noFill/>
                    </a:lnB>
                  </a:tcPr>
                </a:tc>
                <a:tc>
                  <a:txBody>
                    <a:bodyPr/>
                    <a:lstStyle/>
                    <a:p>
                      <a:pPr algn="l" fontAlgn="b"/>
                      <a:endParaRPr lang="sv-SE" sz="1000" b="0" i="0" u="none" strike="noStrike">
                        <a:effectLst/>
                        <a:latin typeface="Arial" panose="020B0604020202020204" pitchFamily="34" charset="0"/>
                      </a:endParaRPr>
                    </a:p>
                  </a:txBody>
                  <a:tcPr marL="9300" marR="9300" marT="9300" marB="0" anchor="b">
                    <a:lnL>
                      <a:noFill/>
                    </a:lnL>
                    <a:lnR>
                      <a:noFill/>
                    </a:lnR>
                    <a:lnT>
                      <a:noFill/>
                    </a:lnT>
                    <a:lnB>
                      <a:noFill/>
                    </a:lnB>
                  </a:tcPr>
                </a:tc>
                <a:tc>
                  <a:txBody>
                    <a:bodyPr/>
                    <a:lstStyle/>
                    <a:p>
                      <a:pPr algn="l" fontAlgn="b"/>
                      <a:endParaRPr lang="sv-SE" sz="1000" b="0" i="0" u="none" strike="noStrike">
                        <a:effectLst/>
                        <a:latin typeface="Arial" panose="020B0604020202020204" pitchFamily="34" charset="0"/>
                      </a:endParaRPr>
                    </a:p>
                  </a:txBody>
                  <a:tcPr marL="9300" marR="9300" marT="9300" marB="0" anchor="b">
                    <a:lnL>
                      <a:noFill/>
                    </a:lnL>
                    <a:lnR>
                      <a:noFill/>
                    </a:lnR>
                    <a:lnT>
                      <a:noFill/>
                    </a:lnT>
                    <a:lnB>
                      <a:noFill/>
                    </a:lnB>
                  </a:tcPr>
                </a:tc>
                <a:tc>
                  <a:txBody>
                    <a:bodyPr/>
                    <a:lstStyle/>
                    <a:p>
                      <a:pPr algn="l" fontAlgn="b"/>
                      <a:r>
                        <a:rPr lang="sv-SE" sz="1000" b="0" i="0" u="none" strike="noStrike">
                          <a:effectLst/>
                          <a:latin typeface="Arial" panose="020B0604020202020204" pitchFamily="34" charset="0"/>
                        </a:rPr>
                        <a:t> </a:t>
                      </a:r>
                    </a:p>
                  </a:txBody>
                  <a:tcPr marL="9300" marR="9300" marT="9300" marB="0" anchor="b">
                    <a:lnL>
                      <a:noFill/>
                    </a:lnL>
                    <a:lnR w="12700" cap="flat" cmpd="sng" algn="ctr">
                      <a:solidFill>
                        <a:srgbClr val="000000"/>
                      </a:solidFill>
                      <a:prstDash val="solid"/>
                      <a:round/>
                      <a:headEnd type="none" w="med" len="med"/>
                      <a:tailEnd type="none" w="med" len="med"/>
                    </a:lnR>
                    <a:lnT>
                      <a:noFill/>
                    </a:lnT>
                    <a:lnB>
                      <a:noFill/>
                    </a:lnB>
                  </a:tcPr>
                </a:tc>
              </a:tr>
              <a:tr h="190301">
                <a:tc>
                  <a:txBody>
                    <a:bodyPr/>
                    <a:lstStyle/>
                    <a:p>
                      <a:pPr algn="l" fontAlgn="b"/>
                      <a:r>
                        <a:rPr lang="en-US" sz="1000" b="0" i="0" u="none" strike="noStrike">
                          <a:effectLst/>
                          <a:latin typeface="Arial" panose="020B0604020202020204" pitchFamily="34" charset="0"/>
                        </a:rPr>
                        <a:t>** Includes all sales on requisition</a:t>
                      </a:r>
                    </a:p>
                  </a:txBody>
                  <a:tcPr marL="9300" marR="9300" marT="93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effectLst/>
                          <a:latin typeface="Arial" panose="020B0604020202020204" pitchFamily="34" charset="0"/>
                        </a:rPr>
                        <a:t> </a:t>
                      </a:r>
                    </a:p>
                  </a:txBody>
                  <a:tcPr marL="9300" marR="9300" marT="93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effectLst/>
                          <a:latin typeface="Arial" panose="020B0604020202020204" pitchFamily="34" charset="0"/>
                        </a:rPr>
                        <a:t> </a:t>
                      </a:r>
                    </a:p>
                  </a:txBody>
                  <a:tcPr marL="9300" marR="9300" marT="930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r" fontAlgn="b"/>
                      <a:r>
                        <a:rPr lang="sv-SE" sz="1000" b="0" i="0" u="none" strike="noStrike" dirty="0">
                          <a:effectLst/>
                          <a:latin typeface="Arial" panose="020B0604020202020204" pitchFamily="34" charset="0"/>
                        </a:rPr>
                        <a:t>Källa: Folkhälsomyndigheten 2015</a:t>
                      </a:r>
                    </a:p>
                  </a:txBody>
                  <a:tcPr marL="9300" marR="9300" marT="93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2748934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32</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1.24.</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884877135"/>
              </p:ext>
            </p:extLst>
          </p:nvPr>
        </p:nvGraphicFramePr>
        <p:xfrm>
          <a:off x="1259632" y="692696"/>
          <a:ext cx="6572250" cy="479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1853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33</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Table 1.5.</a:t>
            </a:r>
            <a:endParaRPr lang="sv-SE" sz="1200" dirty="0">
              <a:latin typeface="Calibri" panose="020F0502020204030204" pitchFamily="34" charset="0"/>
            </a:endParaRPr>
          </a:p>
        </p:txBody>
      </p:sp>
      <p:graphicFrame>
        <p:nvGraphicFramePr>
          <p:cNvPr id="9" name="Tabell 8"/>
          <p:cNvGraphicFramePr>
            <a:graphicFrameLocks noGrp="1"/>
          </p:cNvGraphicFramePr>
          <p:nvPr>
            <p:extLst>
              <p:ext uri="{D42A27DB-BD31-4B8C-83A1-F6EECF244321}">
                <p14:modId xmlns:p14="http://schemas.microsoft.com/office/powerpoint/2010/main" val="3060370666"/>
              </p:ext>
            </p:extLst>
          </p:nvPr>
        </p:nvGraphicFramePr>
        <p:xfrm>
          <a:off x="251517" y="692704"/>
          <a:ext cx="8640962" cy="4968543"/>
        </p:xfrm>
        <a:graphic>
          <a:graphicData uri="http://schemas.openxmlformats.org/drawingml/2006/table">
            <a:tbl>
              <a:tblPr/>
              <a:tblGrid>
                <a:gridCol w="851863"/>
                <a:gridCol w="1051234"/>
                <a:gridCol w="471243"/>
                <a:gridCol w="1067093"/>
                <a:gridCol w="509758"/>
                <a:gridCol w="1053499"/>
                <a:gridCol w="509758"/>
                <a:gridCol w="1053499"/>
                <a:gridCol w="509758"/>
                <a:gridCol w="1053499"/>
                <a:gridCol w="509758"/>
              </a:tblGrid>
              <a:tr h="409005">
                <a:tc>
                  <a:txBody>
                    <a:bodyPr/>
                    <a:lstStyle/>
                    <a:p>
                      <a:pPr algn="l" fontAlgn="t"/>
                      <a:r>
                        <a:rPr lang="sv-SE" sz="800" b="0" i="0" u="none" strike="noStrike" dirty="0">
                          <a:solidFill>
                            <a:srgbClr val="000000"/>
                          </a:solidFill>
                          <a:effectLst/>
                          <a:latin typeface="Calibri" panose="020F0502020204030204" pitchFamily="34" charset="0"/>
                        </a:rPr>
                        <a:t> </a:t>
                      </a:r>
                    </a:p>
                  </a:txBody>
                  <a:tcPr marL="6103" marR="6103" marT="6103"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sv-SE" sz="800" b="1" i="0" u="none" strike="noStrike" dirty="0" err="1">
                          <a:solidFill>
                            <a:srgbClr val="000000"/>
                          </a:solidFill>
                          <a:effectLst/>
                          <a:latin typeface="Calibri" panose="020F0502020204030204" pitchFamily="34" charset="0"/>
                        </a:rPr>
                        <a:t>Piperacillin</a:t>
                      </a:r>
                      <a:r>
                        <a:rPr lang="sv-SE" sz="800" b="1" i="0" u="none" strike="noStrike" dirty="0">
                          <a:solidFill>
                            <a:srgbClr val="000000"/>
                          </a:solidFill>
                          <a:effectLst/>
                          <a:latin typeface="Calibri" panose="020F0502020204030204" pitchFamily="34" charset="0"/>
                        </a:rPr>
                        <a:t> </a:t>
                      </a:r>
                      <a:r>
                        <a:rPr lang="sv-SE" sz="800" b="1" i="0" u="none" strike="noStrike" dirty="0" err="1">
                          <a:solidFill>
                            <a:srgbClr val="000000"/>
                          </a:solidFill>
                          <a:effectLst/>
                          <a:latin typeface="Calibri" panose="020F0502020204030204" pitchFamily="34" charset="0"/>
                        </a:rPr>
                        <a:t>with</a:t>
                      </a:r>
                      <a:r>
                        <a:rPr lang="sv-SE" sz="800" b="1" i="0" u="none" strike="noStrike" dirty="0">
                          <a:solidFill>
                            <a:srgbClr val="000000"/>
                          </a:solidFill>
                          <a:effectLst/>
                          <a:latin typeface="Calibri" panose="020F0502020204030204" pitchFamily="34" charset="0"/>
                        </a:rPr>
                        <a:t> </a:t>
                      </a:r>
                      <a:r>
                        <a:rPr lang="sv-SE" sz="800" b="1" i="0" u="none" strike="noStrike" dirty="0" err="1">
                          <a:solidFill>
                            <a:srgbClr val="000000"/>
                          </a:solidFill>
                          <a:effectLst/>
                          <a:latin typeface="Calibri" panose="020F0502020204030204" pitchFamily="34" charset="0"/>
                        </a:rPr>
                        <a:t>tazobactam</a:t>
                      </a:r>
                      <a:r>
                        <a:rPr lang="sv-SE" sz="800" b="1" i="0" u="none" strike="noStrike" dirty="0">
                          <a:solidFill>
                            <a:srgbClr val="000000"/>
                          </a:solidFill>
                          <a:effectLst/>
                          <a:latin typeface="Calibri" panose="020F0502020204030204" pitchFamily="34" charset="0"/>
                        </a:rPr>
                        <a:t> (J01CR05)</a:t>
                      </a:r>
                    </a:p>
                  </a:txBody>
                  <a:tcPr marL="6103" marR="6103" marT="6103"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sv-SE" sz="800" b="1" i="0" u="none" strike="noStrike">
                          <a:solidFill>
                            <a:srgbClr val="000000"/>
                          </a:solidFill>
                          <a:effectLst/>
                          <a:latin typeface="Calibri" panose="020F0502020204030204" pitchFamily="34" charset="0"/>
                        </a:rPr>
                        <a:t> </a:t>
                      </a:r>
                    </a:p>
                  </a:txBody>
                  <a:tcPr marL="6103" marR="6103" marT="6103"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fontAlgn="t"/>
                      <a:r>
                        <a:rPr lang="sv-SE" sz="800" b="1" i="0" u="none" strike="noStrike">
                          <a:solidFill>
                            <a:srgbClr val="000000"/>
                          </a:solidFill>
                          <a:effectLst/>
                          <a:latin typeface="Calibri" panose="020F0502020204030204" pitchFamily="34" charset="0"/>
                        </a:rPr>
                        <a:t>Carbapenems (J01DH)*</a:t>
                      </a:r>
                    </a:p>
                  </a:txBody>
                  <a:tcPr marL="6103" marR="6103" marT="61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a:txBody>
                    <a:bodyPr/>
                    <a:lstStyle/>
                    <a:p>
                      <a:pPr algn="l" fontAlgn="t"/>
                      <a:r>
                        <a:rPr lang="sv-SE" sz="800" b="1" i="0" u="none" strike="noStrike">
                          <a:solidFill>
                            <a:srgbClr val="000000"/>
                          </a:solidFill>
                          <a:effectLst/>
                          <a:latin typeface="Calibri" panose="020F0502020204030204" pitchFamily="34" charset="0"/>
                        </a:rPr>
                        <a:t>Fluoroquinolons (J01MA)</a:t>
                      </a:r>
                    </a:p>
                  </a:txBody>
                  <a:tcPr marL="6103" marR="6103" marT="6103"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sv-SE" sz="800" b="1" i="0" u="none" strike="noStrike">
                          <a:solidFill>
                            <a:srgbClr val="000000"/>
                          </a:solidFill>
                          <a:effectLst/>
                          <a:latin typeface="Calibri" panose="020F0502020204030204" pitchFamily="34" charset="0"/>
                        </a:rPr>
                        <a:t> </a:t>
                      </a:r>
                    </a:p>
                  </a:txBody>
                  <a:tcPr marL="6103" marR="6103" marT="6103"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sv-SE" sz="800" b="1" i="0" u="none" strike="noStrike">
                          <a:solidFill>
                            <a:srgbClr val="000000"/>
                          </a:solidFill>
                          <a:effectLst/>
                          <a:latin typeface="Calibri" panose="020F0502020204030204" pitchFamily="34" charset="0"/>
                        </a:rPr>
                        <a:t>Cephalosporins (J01DB-DE)</a:t>
                      </a:r>
                    </a:p>
                  </a:txBody>
                  <a:tcPr marL="6103" marR="6103" marT="6103"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sv-SE" sz="800" b="1" i="0" u="none" strike="noStrike">
                          <a:solidFill>
                            <a:srgbClr val="000000"/>
                          </a:solidFill>
                          <a:effectLst/>
                          <a:latin typeface="Calibri" panose="020F0502020204030204" pitchFamily="34" charset="0"/>
                        </a:rPr>
                        <a:t> </a:t>
                      </a:r>
                    </a:p>
                  </a:txBody>
                  <a:tcPr marL="6103" marR="6103" marT="6103"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sv-SE" sz="800" b="1" i="0" u="none" strike="noStrike">
                          <a:solidFill>
                            <a:srgbClr val="000000"/>
                          </a:solidFill>
                          <a:effectLst/>
                          <a:latin typeface="Calibri" panose="020F0502020204030204" pitchFamily="34" charset="0"/>
                        </a:rPr>
                        <a:t>All broad spectrum agents</a:t>
                      </a:r>
                    </a:p>
                  </a:txBody>
                  <a:tcPr marL="6103" marR="6103" marT="6103"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sv-SE" sz="800" b="1" i="0" u="none" strike="noStrike">
                          <a:solidFill>
                            <a:srgbClr val="000000"/>
                          </a:solidFill>
                          <a:effectLst/>
                          <a:latin typeface="Calibri" panose="020F0502020204030204" pitchFamily="34" charset="0"/>
                        </a:rPr>
                        <a:t> </a:t>
                      </a:r>
                    </a:p>
                  </a:txBody>
                  <a:tcPr marL="6103" marR="6103" marT="610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2013</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2014</a:t>
                      </a:r>
                    </a:p>
                  </a:txBody>
                  <a:tcPr marL="6103" marR="6103" marT="61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2013</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2014</a:t>
                      </a:r>
                    </a:p>
                  </a:txBody>
                  <a:tcPr marL="6103" marR="6103" marT="61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2013</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2014</a:t>
                      </a:r>
                    </a:p>
                  </a:txBody>
                  <a:tcPr marL="6103" marR="6103" marT="61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2013</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2014</a:t>
                      </a:r>
                    </a:p>
                  </a:txBody>
                  <a:tcPr marL="6103" marR="6103" marT="61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2013</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solidFill>
                            <a:srgbClr val="000000"/>
                          </a:solidFill>
                          <a:effectLst/>
                          <a:latin typeface="Calibri" panose="020F0502020204030204" pitchFamily="34" charset="0"/>
                        </a:rPr>
                        <a:t>2014</a:t>
                      </a:r>
                    </a:p>
                  </a:txBody>
                  <a:tcPr marL="6103" marR="6103" marT="6103"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2746">
                <a:tc>
                  <a:txBody>
                    <a:bodyPr/>
                    <a:lstStyle/>
                    <a:p>
                      <a:pPr algn="l" fontAlgn="b"/>
                      <a:r>
                        <a:rPr lang="sv-SE" sz="800" b="0" i="0" u="none" strike="noStrike">
                          <a:solidFill>
                            <a:srgbClr val="000000"/>
                          </a:solidFill>
                          <a:effectLst/>
                          <a:latin typeface="Calibri" panose="020F0502020204030204" pitchFamily="34" charset="0"/>
                        </a:rPr>
                        <a:t>Södermanland</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solidFill>
                            <a:srgbClr val="000000"/>
                          </a:solidFill>
                          <a:effectLst/>
                          <a:latin typeface="Calibri" panose="020F0502020204030204" pitchFamily="34" charset="0"/>
                        </a:rPr>
                        <a:t>7.8%</a:t>
                      </a:r>
                    </a:p>
                  </a:txBody>
                  <a:tcPr marL="6103" marR="6103" marT="61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9.0%</a:t>
                      </a:r>
                    </a:p>
                  </a:txBody>
                  <a:tcPr marL="6103" marR="6103" marT="61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solidFill>
                            <a:srgbClr val="000000"/>
                          </a:solidFill>
                          <a:effectLst/>
                          <a:latin typeface="Calibri" panose="020F0502020204030204" pitchFamily="34" charset="0"/>
                        </a:rPr>
                        <a:t>2.7%</a:t>
                      </a:r>
                    </a:p>
                  </a:txBody>
                  <a:tcPr marL="6103" marR="6103" marT="61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2.4%</a:t>
                      </a:r>
                    </a:p>
                  </a:txBody>
                  <a:tcPr marL="6103" marR="6103" marT="61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solidFill>
                            <a:srgbClr val="000000"/>
                          </a:solidFill>
                          <a:effectLst/>
                          <a:latin typeface="Calibri" panose="020F0502020204030204" pitchFamily="34" charset="0"/>
                        </a:rPr>
                        <a:t>14.6%</a:t>
                      </a:r>
                    </a:p>
                  </a:txBody>
                  <a:tcPr marL="6103" marR="6103" marT="61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15.0%</a:t>
                      </a:r>
                    </a:p>
                  </a:txBody>
                  <a:tcPr marL="6103" marR="6103" marT="61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solidFill>
                            <a:srgbClr val="000000"/>
                          </a:solidFill>
                          <a:effectLst/>
                          <a:latin typeface="Calibri" panose="020F0502020204030204" pitchFamily="34" charset="0"/>
                        </a:rPr>
                        <a:t>3.9%</a:t>
                      </a:r>
                    </a:p>
                  </a:txBody>
                  <a:tcPr marL="6103" marR="6103" marT="61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3.3%</a:t>
                      </a:r>
                    </a:p>
                  </a:txBody>
                  <a:tcPr marL="6103" marR="6103" marT="61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solidFill>
                            <a:srgbClr val="000000"/>
                          </a:solidFill>
                          <a:effectLst/>
                          <a:latin typeface="Calibri" panose="020F0502020204030204" pitchFamily="34" charset="0"/>
                        </a:rPr>
                        <a:t>29.3%</a:t>
                      </a:r>
                    </a:p>
                  </a:txBody>
                  <a:tcPr marL="6103" marR="6103" marT="61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28.6%</a:t>
                      </a:r>
                    </a:p>
                  </a:txBody>
                  <a:tcPr marL="6103" marR="6103" marT="61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Stockholm</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5.7%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6.0%</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4.4%</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9.9%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9.8%</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11.0%</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29.1%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28.8%</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Östergötland</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5.5%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4.5%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9.1%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8.6%</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16.1%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15.7%</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27.6%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29.2%</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Skåne</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5.0%</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5.7%</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2.8%</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8.9%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9.1%</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11.5%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27.9%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30.0%</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Västra Götaland</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6.9%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7.5%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3.3%</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8.9%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8.8%</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8.7%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8.2%</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30.2%</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30.4%</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Kalmar</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13.1%</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5.6%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5.9%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9.5%</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9.1%</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6.6%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10.0%</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28.4%</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30.8%</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Norrbotten</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7.7%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8.7%</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4.2%</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4.8%</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8.5%</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8.5%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7.1%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7.5%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29.5%</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31.1%</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Gotland</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7.0%</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4.8%</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9.1%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8.5%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8.7%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31.1%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31.2%</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Jönköping</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7.8%</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4.0%</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4.0%</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10.2%</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16.8%</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31.4%</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31.3%</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Värmland</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6.3%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6.7%</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2.9%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9.4%</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9.4%</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10.9%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10.0%</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29.7%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31.4%</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Örebro</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6.2%</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8.1%</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3.4%</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12.0%</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11.4%</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10.3%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9.1%</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31.9%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31.4%</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Halland</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5.7%</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9.4%</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10.8%</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11.0%</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10.8%</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25.1%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31.4%</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Kronoberg</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5.9%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6.9%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2.6%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4.0%</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13.4%</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13.4%</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11.8%</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10.6%</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30.3%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32.1%</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Uppsala</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8.6%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9.4%</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3.8%</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3.6%</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10.3%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10.8%</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10.7%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9.9%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32.3%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32.2%</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Västerbotten</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6.1%</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5.7%</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4.4%</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10.6%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10.3%</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12.0%</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32.0%</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32.4%</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Blekinge</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6.2%</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6.9%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5.8%</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5.6%</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10.3%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10.3%</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11.3%</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32.4%</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32.4%</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Västmanland</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6.8%</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7.7%</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3.7%</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12.7%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3.4%</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6.9%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7.3%</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32.8%</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33.3%</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Västernorrland</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5.8%</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6.7%</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3.0%</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4.0%</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12.5%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10.4%</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34.6%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33.8%</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Jämtland</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6.6%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7.9%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3.2%</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11.4%</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10.8%</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9.5%</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8.5%</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34.7%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34.1%</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Dalarna</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4.9%</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5.9%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4.8%</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6.1%</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11.7%</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11.9%</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10.6%</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10.2%</a:t>
                      </a:r>
                    </a:p>
                  </a:txBody>
                  <a:tcPr marL="6103" marR="6103" marT="610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800" b="0" i="0" u="none" strike="noStrike">
                          <a:solidFill>
                            <a:srgbClr val="000000"/>
                          </a:solidFill>
                          <a:effectLst/>
                          <a:latin typeface="Calibri" panose="020F0502020204030204" pitchFamily="34" charset="0"/>
                        </a:rPr>
                        <a:t>34.4%</a:t>
                      </a:r>
                    </a:p>
                  </a:txBody>
                  <a:tcPr marL="6103" marR="6103" marT="6103"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36.2%</a:t>
                      </a:r>
                    </a:p>
                  </a:txBody>
                  <a:tcPr marL="6103" marR="6103" marT="6103" marB="0" anchor="b">
                    <a:lnL>
                      <a:noFill/>
                    </a:lnL>
                    <a:lnR w="12700" cap="flat" cmpd="sng" algn="ctr">
                      <a:solidFill>
                        <a:srgbClr val="000000"/>
                      </a:solidFill>
                      <a:prstDash val="solid"/>
                      <a:round/>
                      <a:headEnd type="none" w="med" len="med"/>
                      <a:tailEnd type="none" w="med" len="med"/>
                    </a:lnR>
                    <a:lnT>
                      <a:noFill/>
                    </a:lnT>
                    <a:lnB>
                      <a:noFill/>
                    </a:lnB>
                  </a:tcPr>
                </a:tc>
              </a:tr>
              <a:tr h="182746">
                <a:tc>
                  <a:txBody>
                    <a:bodyPr/>
                    <a:lstStyle/>
                    <a:p>
                      <a:pPr algn="l" fontAlgn="b"/>
                      <a:r>
                        <a:rPr lang="sv-SE" sz="800" b="0" i="0" u="none" strike="noStrike">
                          <a:solidFill>
                            <a:srgbClr val="000000"/>
                          </a:solidFill>
                          <a:effectLst/>
                          <a:latin typeface="Calibri" panose="020F0502020204030204" pitchFamily="34" charset="0"/>
                        </a:rPr>
                        <a:t>Gävleborg</a:t>
                      </a:r>
                    </a:p>
                  </a:txBody>
                  <a:tcPr marL="6103" marR="6103" marT="61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solidFill>
                            <a:srgbClr val="000000"/>
                          </a:solidFill>
                          <a:effectLst/>
                          <a:latin typeface="Calibri" panose="020F0502020204030204" pitchFamily="34" charset="0"/>
                        </a:rPr>
                        <a:t>7.6%</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8.2%</a:t>
                      </a:r>
                    </a:p>
                  </a:txBody>
                  <a:tcPr marL="6103" marR="6103" marT="61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solidFill>
                            <a:srgbClr val="000000"/>
                          </a:solidFill>
                          <a:effectLst/>
                          <a:latin typeface="Calibri" panose="020F0502020204030204" pitchFamily="34" charset="0"/>
                        </a:rPr>
                        <a:t>8.0%</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7.8%</a:t>
                      </a:r>
                    </a:p>
                  </a:txBody>
                  <a:tcPr marL="6103" marR="6103" marT="61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solidFill>
                            <a:srgbClr val="000000"/>
                          </a:solidFill>
                          <a:effectLst/>
                          <a:latin typeface="Calibri" panose="020F0502020204030204" pitchFamily="34" charset="0"/>
                        </a:rPr>
                        <a:t>11.3%</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10.6%</a:t>
                      </a:r>
                    </a:p>
                  </a:txBody>
                  <a:tcPr marL="6103" marR="6103" marT="61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solidFill>
                            <a:srgbClr val="000000"/>
                          </a:solidFill>
                          <a:effectLst/>
                          <a:latin typeface="Calibri" panose="020F0502020204030204" pitchFamily="34" charset="0"/>
                        </a:rPr>
                        <a:t>12.7%</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11.1%</a:t>
                      </a:r>
                    </a:p>
                  </a:txBody>
                  <a:tcPr marL="6103" marR="6103" marT="610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solidFill>
                            <a:srgbClr val="000000"/>
                          </a:solidFill>
                          <a:effectLst/>
                          <a:latin typeface="Calibri" panose="020F0502020204030204" pitchFamily="34" charset="0"/>
                        </a:rPr>
                        <a:t>38.1%</a:t>
                      </a:r>
                    </a:p>
                  </a:txBody>
                  <a:tcPr marL="6103" marR="6103" marT="610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solidFill>
                            <a:srgbClr val="000000"/>
                          </a:solidFill>
                          <a:effectLst/>
                          <a:latin typeface="Calibri" panose="020F0502020204030204" pitchFamily="34" charset="0"/>
                        </a:rPr>
                        <a:t>37.6%</a:t>
                      </a:r>
                    </a:p>
                  </a:txBody>
                  <a:tcPr marL="6103" marR="6103" marT="6103"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82746">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6103" marR="6103" marT="61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56380">
                <a:tc gridSpan="2">
                  <a:txBody>
                    <a:bodyPr/>
                    <a:lstStyle/>
                    <a:p>
                      <a:pPr algn="l" fontAlgn="b"/>
                      <a:r>
                        <a:rPr lang="en-US" sz="800" b="0" i="0" u="none" strike="noStrike">
                          <a:solidFill>
                            <a:srgbClr val="000000"/>
                          </a:solidFill>
                          <a:effectLst/>
                          <a:latin typeface="Calibri" panose="020F0502020204030204" pitchFamily="34" charset="0"/>
                        </a:rPr>
                        <a:t>* Includes all sales on requisition</a:t>
                      </a:r>
                    </a:p>
                  </a:txBody>
                  <a:tcPr marL="6103" marR="6103" marT="610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 </a:t>
                      </a:r>
                    </a:p>
                  </a:txBody>
                  <a:tcPr marL="6103" marR="6103" marT="610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b"/>
                      <a:r>
                        <a:rPr lang="sv-SE" sz="800" b="0" i="0" u="none" strike="noStrike" dirty="0" err="1">
                          <a:solidFill>
                            <a:srgbClr val="000000"/>
                          </a:solidFill>
                          <a:effectLst/>
                          <a:latin typeface="Calibri" panose="020F0502020204030204" pitchFamily="34" charset="0"/>
                        </a:rPr>
                        <a:t>Källa:Folkhälsomyndigheten</a:t>
                      </a:r>
                      <a:r>
                        <a:rPr lang="sv-SE" sz="800" b="0" i="0" u="none" strike="noStrike" dirty="0">
                          <a:solidFill>
                            <a:srgbClr val="000000"/>
                          </a:solidFill>
                          <a:effectLst/>
                          <a:latin typeface="Calibri" panose="020F0502020204030204" pitchFamily="34" charset="0"/>
                        </a:rPr>
                        <a:t> 2015</a:t>
                      </a:r>
                    </a:p>
                  </a:txBody>
                  <a:tcPr marL="6103" marR="6103" marT="610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r>
            </a:tbl>
          </a:graphicData>
        </a:graphic>
      </p:graphicFrame>
    </p:spTree>
    <p:extLst>
      <p:ext uri="{BB962C8B-B14F-4D97-AF65-F5344CB8AC3E}">
        <p14:creationId xmlns:p14="http://schemas.microsoft.com/office/powerpoint/2010/main" val="3777128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34</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1.25.</a:t>
            </a:r>
            <a:endParaRPr lang="sv-SE" sz="1200" dirty="0">
              <a:latin typeface="Calibri" panose="020F0502020204030204" pitchFamily="34" charset="0"/>
            </a:endParaRPr>
          </a:p>
        </p:txBody>
      </p:sp>
      <p:graphicFrame>
        <p:nvGraphicFramePr>
          <p:cNvPr id="7" name="Diagram 6"/>
          <p:cNvGraphicFramePr>
            <a:graphicFrameLocks/>
          </p:cNvGraphicFramePr>
          <p:nvPr>
            <p:extLst>
              <p:ext uri="{D42A27DB-BD31-4B8C-83A1-F6EECF244321}">
                <p14:modId xmlns:p14="http://schemas.microsoft.com/office/powerpoint/2010/main" val="953348298"/>
              </p:ext>
            </p:extLst>
          </p:nvPr>
        </p:nvGraphicFramePr>
        <p:xfrm>
          <a:off x="661987" y="1042987"/>
          <a:ext cx="7820025" cy="4772025"/>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1471657" y="5583758"/>
            <a:ext cx="2317814" cy="276999"/>
          </a:xfrm>
          <a:prstGeom prst="rect">
            <a:avLst/>
          </a:prstGeom>
        </p:spPr>
        <p:txBody>
          <a:bodyPr wrap="none">
            <a:spAutoFit/>
          </a:bodyPr>
          <a:lstStyle/>
          <a:p>
            <a:pPr>
              <a:defRPr/>
            </a:pPr>
            <a:r>
              <a:rPr lang="sv-SE" sz="1200" dirty="0">
                <a:solidFill>
                  <a:schemeClr val="dk1"/>
                </a:solidFill>
                <a:latin typeface="Calibri" panose="020F0502020204030204" pitchFamily="34" charset="0"/>
              </a:rPr>
              <a:t>* Includes all </a:t>
            </a:r>
            <a:r>
              <a:rPr lang="sv-SE" sz="1200" dirty="0" smtClean="0">
                <a:solidFill>
                  <a:schemeClr val="dk1"/>
                </a:solidFill>
                <a:latin typeface="Calibri" panose="020F0502020204030204" pitchFamily="34" charset="0"/>
              </a:rPr>
              <a:t>salens </a:t>
            </a:r>
            <a:r>
              <a:rPr lang="sv-SE" sz="1200" dirty="0">
                <a:solidFill>
                  <a:schemeClr val="dk1"/>
                </a:solidFill>
                <a:latin typeface="Calibri" panose="020F0502020204030204" pitchFamily="34" charset="0"/>
              </a:rPr>
              <a:t>on requisition</a:t>
            </a:r>
            <a:endParaRPr lang="sv-SE" sz="1200" dirty="0">
              <a:latin typeface="Calibri" panose="020F0502020204030204" pitchFamily="34" charset="0"/>
            </a:endParaRPr>
          </a:p>
        </p:txBody>
      </p:sp>
    </p:spTree>
    <p:extLst>
      <p:ext uri="{BB962C8B-B14F-4D97-AF65-F5344CB8AC3E}">
        <p14:creationId xmlns:p14="http://schemas.microsoft.com/office/powerpoint/2010/main" val="1068654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35</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05502"/>
            <a:ext cx="2925980" cy="407934"/>
          </a:xfrm>
        </p:spPr>
        <p:txBody>
          <a:bodyPr/>
          <a:lstStyle/>
          <a:p>
            <a:r>
              <a:rPr lang="sv-SE" sz="1200" dirty="0" smtClean="0">
                <a:latin typeface="Calibri" panose="020F0502020204030204" pitchFamily="34" charset="0"/>
              </a:rPr>
              <a:t>Figure 1.26.</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851692598"/>
              </p:ext>
            </p:extLst>
          </p:nvPr>
        </p:nvGraphicFramePr>
        <p:xfrm>
          <a:off x="899592" y="404664"/>
          <a:ext cx="7518028" cy="4802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0191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36</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68152"/>
            <a:ext cx="3860224" cy="360040"/>
          </a:xfrm>
        </p:spPr>
        <p:txBody>
          <a:bodyPr/>
          <a:lstStyle/>
          <a:p>
            <a:r>
              <a:rPr lang="sv-SE" sz="1200" dirty="0" err="1">
                <a:latin typeface="Calibri" panose="020F0502020204030204" pitchFamily="34" charset="0"/>
              </a:rPr>
              <a:t>Figure</a:t>
            </a:r>
            <a:r>
              <a:rPr lang="sv-SE" sz="1200" dirty="0">
                <a:latin typeface="Calibri" panose="020F0502020204030204" pitchFamily="34" charset="0"/>
              </a:rPr>
              <a:t> </a:t>
            </a:r>
            <a:r>
              <a:rPr lang="sv-SE" sz="1200" dirty="0" smtClean="0">
                <a:latin typeface="Calibri" panose="020F0502020204030204" pitchFamily="34" charset="0"/>
              </a:rPr>
              <a:t>A, In focus, A national IT </a:t>
            </a:r>
            <a:r>
              <a:rPr lang="sv-SE" sz="1200" dirty="0" err="1" smtClean="0">
                <a:latin typeface="Calibri" panose="020F0502020204030204" pitchFamily="34" charset="0"/>
              </a:rPr>
              <a:t>tool</a:t>
            </a:r>
            <a:r>
              <a:rPr lang="sv-SE" sz="1200" dirty="0" smtClean="0">
                <a:latin typeface="Calibri" panose="020F0502020204030204" pitchFamily="34" charset="0"/>
              </a:rPr>
              <a:t> for </a:t>
            </a:r>
            <a:r>
              <a:rPr lang="sv-SE" sz="1200" dirty="0" err="1" smtClean="0">
                <a:latin typeface="Calibri" panose="020F0502020204030204" pitchFamily="34" charset="0"/>
              </a:rPr>
              <a:t>surveilliance</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812289465"/>
              </p:ext>
            </p:extLst>
          </p:nvPr>
        </p:nvGraphicFramePr>
        <p:xfrm>
          <a:off x="1079409" y="836712"/>
          <a:ext cx="7020983"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862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37</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09916" y="5829378"/>
            <a:ext cx="3934092" cy="407934"/>
          </a:xfrm>
        </p:spPr>
        <p:txBody>
          <a:bodyPr/>
          <a:lstStyle/>
          <a:p>
            <a:r>
              <a:rPr lang="sv-SE" sz="1200" dirty="0" err="1">
                <a:latin typeface="Calibri" panose="020F0502020204030204" pitchFamily="34" charset="0"/>
              </a:rPr>
              <a:t>Figure</a:t>
            </a:r>
            <a:r>
              <a:rPr lang="sv-SE" sz="1200" dirty="0">
                <a:latin typeface="Calibri" panose="020F0502020204030204" pitchFamily="34" charset="0"/>
              </a:rPr>
              <a:t> </a:t>
            </a:r>
            <a:r>
              <a:rPr lang="sv-SE" sz="1200" dirty="0" smtClean="0">
                <a:latin typeface="Calibri" panose="020F0502020204030204" pitchFamily="34" charset="0"/>
              </a:rPr>
              <a:t>B,  </a:t>
            </a:r>
            <a:r>
              <a:rPr lang="sv-SE" sz="1200" dirty="0">
                <a:latin typeface="Calibri" panose="020F0502020204030204" pitchFamily="34" charset="0"/>
              </a:rPr>
              <a:t>In focus, A national IT </a:t>
            </a:r>
            <a:r>
              <a:rPr lang="sv-SE" sz="1200" dirty="0" err="1">
                <a:latin typeface="Calibri" panose="020F0502020204030204" pitchFamily="34" charset="0"/>
              </a:rPr>
              <a:t>tool</a:t>
            </a:r>
            <a:r>
              <a:rPr lang="sv-SE" sz="1200" dirty="0">
                <a:latin typeface="Calibri" panose="020F0502020204030204" pitchFamily="34" charset="0"/>
              </a:rPr>
              <a:t> for </a:t>
            </a:r>
            <a:r>
              <a:rPr lang="sv-SE" sz="1200" dirty="0" err="1">
                <a:latin typeface="Calibri" panose="020F0502020204030204" pitchFamily="34" charset="0"/>
              </a:rPr>
              <a:t>surveilliance</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385421274"/>
              </p:ext>
            </p:extLst>
          </p:nvPr>
        </p:nvGraphicFramePr>
        <p:xfrm>
          <a:off x="899592" y="476672"/>
          <a:ext cx="708660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1615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38</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15027"/>
            <a:ext cx="2925980" cy="407934"/>
          </a:xfrm>
        </p:spPr>
        <p:txBody>
          <a:bodyPr/>
          <a:lstStyle/>
          <a:p>
            <a:r>
              <a:rPr lang="sv-SE" sz="1200" dirty="0" smtClean="0">
                <a:latin typeface="Calibri" panose="020F0502020204030204" pitchFamily="34" charset="0"/>
              </a:rPr>
              <a:t>Table 1.6.	</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1310328709"/>
              </p:ext>
            </p:extLst>
          </p:nvPr>
        </p:nvGraphicFramePr>
        <p:xfrm>
          <a:off x="467544" y="1340768"/>
          <a:ext cx="8179694" cy="3096343"/>
        </p:xfrm>
        <a:graphic>
          <a:graphicData uri="http://schemas.openxmlformats.org/drawingml/2006/table">
            <a:tbl>
              <a:tblPr/>
              <a:tblGrid>
                <a:gridCol w="1469789"/>
                <a:gridCol w="447327"/>
                <a:gridCol w="447327"/>
                <a:gridCol w="447327"/>
                <a:gridCol w="447327"/>
                <a:gridCol w="447327"/>
                <a:gridCol w="447327"/>
                <a:gridCol w="447327"/>
                <a:gridCol w="447327"/>
                <a:gridCol w="447327"/>
                <a:gridCol w="447327"/>
                <a:gridCol w="447327"/>
                <a:gridCol w="447327"/>
                <a:gridCol w="447327"/>
                <a:gridCol w="447327"/>
                <a:gridCol w="447327"/>
              </a:tblGrid>
              <a:tr h="456048">
                <a:tc>
                  <a:txBody>
                    <a:bodyPr/>
                    <a:lstStyle/>
                    <a:p>
                      <a:pPr algn="l" fontAlgn="b"/>
                      <a:r>
                        <a:rPr lang="sv-SE" sz="800" b="0" i="0" u="none" strike="noStrike" dirty="0">
                          <a:effectLst/>
                          <a:latin typeface="Arial" panose="020B0604020202020204" pitchFamily="34" charset="0"/>
                        </a:rPr>
                        <a:t> </a:t>
                      </a:r>
                    </a:p>
                  </a:txBody>
                  <a:tcPr marL="7565" marR="7565" marT="756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2000</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2001</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2002</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2003</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2004</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2005</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2006</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2007</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2008</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2009</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2010</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2011</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2012</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2013</a:t>
                      </a:r>
                    </a:p>
                  </a:txBody>
                  <a:tcPr marL="7565" marR="7565" marT="756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800" b="1" i="0" u="none" strike="noStrike">
                          <a:effectLst/>
                          <a:latin typeface="Arial" panose="020B0604020202020204" pitchFamily="34" charset="0"/>
                        </a:rPr>
                        <a:t>2014</a:t>
                      </a:r>
                    </a:p>
                  </a:txBody>
                  <a:tcPr marL="7565" marR="7565" marT="756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059">
                <a:tc>
                  <a:txBody>
                    <a:bodyPr/>
                    <a:lstStyle/>
                    <a:p>
                      <a:pPr algn="l" fontAlgn="b"/>
                      <a:r>
                        <a:rPr lang="sv-SE" sz="800" b="0" i="0" u="none" strike="noStrike">
                          <a:effectLst/>
                          <a:latin typeface="Arial" panose="020B0604020202020204" pitchFamily="34" charset="0"/>
                        </a:rPr>
                        <a:t>J01 excl methenamine</a:t>
                      </a:r>
                    </a:p>
                  </a:txBody>
                  <a:tcPr marL="7565" marR="7565" marT="756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effectLst/>
                          <a:latin typeface="Arial" panose="020B0604020202020204" pitchFamily="34" charset="0"/>
                        </a:rPr>
                        <a:t>1.18</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effectLst/>
                          <a:latin typeface="Arial" panose="020B0604020202020204" pitchFamily="34" charset="0"/>
                        </a:rPr>
                        <a:t>1.22</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effectLst/>
                          <a:latin typeface="Arial" panose="020B0604020202020204" pitchFamily="34" charset="0"/>
                        </a:rPr>
                        <a:t>1.25</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effectLst/>
                          <a:latin typeface="Arial" panose="020B0604020202020204" pitchFamily="34" charset="0"/>
                        </a:rPr>
                        <a:t>1.33</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effectLst/>
                          <a:latin typeface="Arial" panose="020B0604020202020204" pitchFamily="34" charset="0"/>
                        </a:rPr>
                        <a:t>1.36</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effectLst/>
                          <a:latin typeface="Arial" panose="020B0604020202020204" pitchFamily="34" charset="0"/>
                        </a:rPr>
                        <a:t>1.43</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effectLst/>
                          <a:latin typeface="Arial" panose="020B0604020202020204" pitchFamily="34" charset="0"/>
                        </a:rPr>
                        <a:t>1.49</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effectLst/>
                          <a:latin typeface="Arial" panose="020B0604020202020204" pitchFamily="34" charset="0"/>
                        </a:rPr>
                        <a:t>1.55</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effectLst/>
                          <a:latin typeface="Arial" panose="020B0604020202020204" pitchFamily="34" charset="0"/>
                        </a:rPr>
                        <a:t>1.52</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effectLst/>
                          <a:latin typeface="Arial" panose="020B0604020202020204" pitchFamily="34" charset="0"/>
                        </a:rPr>
                        <a:t>1.48</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effectLst/>
                          <a:latin typeface="Arial" panose="020B0604020202020204" pitchFamily="34" charset="0"/>
                        </a:rPr>
                        <a:t>1.52</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effectLst/>
                          <a:latin typeface="Arial" panose="020B0604020202020204" pitchFamily="34" charset="0"/>
                        </a:rPr>
                        <a:t>1.59</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effectLst/>
                          <a:latin typeface="Arial" panose="020B0604020202020204" pitchFamily="34" charset="0"/>
                        </a:rPr>
                        <a:t>1.63</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800" b="0" i="0" u="none" strike="noStrike">
                          <a:effectLst/>
                          <a:latin typeface="Arial" panose="020B0604020202020204" pitchFamily="34" charset="0"/>
                        </a:rPr>
                        <a:t>1.60</a:t>
                      </a: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effectLst/>
                          <a:latin typeface="Arial" panose="020B0604020202020204" pitchFamily="34" charset="0"/>
                        </a:rPr>
                        <a:t>1.60</a:t>
                      </a:r>
                    </a:p>
                  </a:txBody>
                  <a:tcPr marL="7565" marR="7565" marT="756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r>
              <a:tr h="528059">
                <a:tc>
                  <a:txBody>
                    <a:bodyPr/>
                    <a:lstStyle/>
                    <a:p>
                      <a:pPr algn="l" fontAlgn="b"/>
                      <a:r>
                        <a:rPr lang="sv-SE" sz="800" b="0" i="0" u="none" strike="noStrike">
                          <a:effectLst/>
                          <a:latin typeface="Arial" panose="020B0604020202020204" pitchFamily="34" charset="0"/>
                        </a:rPr>
                        <a:t>Methenamine (J01XX05)</a:t>
                      </a:r>
                    </a:p>
                  </a:txBody>
                  <a:tcPr marL="7565" marR="7565" marT="756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800" b="0" i="0" u="none" strike="noStrike" dirty="0">
                          <a:effectLst/>
                          <a:latin typeface="Arial" panose="020B0604020202020204" pitchFamily="34" charset="0"/>
                        </a:rPr>
                        <a:t>0.03</a:t>
                      </a:r>
                    </a:p>
                  </a:txBody>
                  <a:tcPr marL="7565" marR="7565" marT="7565" marB="0" anchor="b">
                    <a:lnL>
                      <a:noFill/>
                    </a:lnL>
                    <a:lnR>
                      <a:noFill/>
                    </a:lnR>
                    <a:lnT>
                      <a:noFill/>
                    </a:lnT>
                    <a:lnB>
                      <a:noFill/>
                    </a:lnB>
                    <a:solidFill>
                      <a:srgbClr val="DDEBF7"/>
                    </a:solidFill>
                  </a:tcPr>
                </a:tc>
                <a:tc>
                  <a:txBody>
                    <a:bodyPr/>
                    <a:lstStyle/>
                    <a:p>
                      <a:pPr algn="ctr" fontAlgn="b"/>
                      <a:r>
                        <a:rPr lang="sv-SE" sz="800" b="0" i="0" u="none" strike="noStrike">
                          <a:effectLst/>
                          <a:latin typeface="Arial" panose="020B0604020202020204" pitchFamily="34" charset="0"/>
                        </a:rPr>
                        <a:t>0.03</a:t>
                      </a:r>
                    </a:p>
                  </a:txBody>
                  <a:tcPr marL="7565" marR="7565" marT="7565" marB="0" anchor="b">
                    <a:lnL>
                      <a:noFill/>
                    </a:lnL>
                    <a:lnR>
                      <a:noFill/>
                    </a:lnR>
                    <a:lnT>
                      <a:noFill/>
                    </a:lnT>
                    <a:lnB>
                      <a:noFill/>
                    </a:lnB>
                  </a:tcPr>
                </a:tc>
                <a:tc>
                  <a:txBody>
                    <a:bodyPr/>
                    <a:lstStyle/>
                    <a:p>
                      <a:pPr algn="ctr" fontAlgn="b"/>
                      <a:r>
                        <a:rPr lang="sv-SE" sz="800" b="0" i="0" u="none" strike="noStrike">
                          <a:effectLst/>
                          <a:latin typeface="Arial" panose="020B0604020202020204" pitchFamily="34" charset="0"/>
                        </a:rPr>
                        <a:t>0.02</a:t>
                      </a:r>
                    </a:p>
                  </a:txBody>
                  <a:tcPr marL="7565" marR="7565" marT="7565" marB="0" anchor="b">
                    <a:lnL>
                      <a:noFill/>
                    </a:lnL>
                    <a:lnR>
                      <a:noFill/>
                    </a:lnR>
                    <a:lnT>
                      <a:noFill/>
                    </a:lnT>
                    <a:lnB>
                      <a:noFill/>
                    </a:lnB>
                    <a:solidFill>
                      <a:srgbClr val="DDEBF7"/>
                    </a:solidFill>
                  </a:tcPr>
                </a:tc>
                <a:tc>
                  <a:txBody>
                    <a:bodyPr/>
                    <a:lstStyle/>
                    <a:p>
                      <a:pPr algn="ctr" fontAlgn="b"/>
                      <a:r>
                        <a:rPr lang="sv-SE" sz="800" b="0" i="0" u="none" strike="noStrike">
                          <a:effectLst/>
                          <a:latin typeface="Arial" panose="020B0604020202020204" pitchFamily="34" charset="0"/>
                        </a:rPr>
                        <a:t>0.05</a:t>
                      </a:r>
                    </a:p>
                  </a:txBody>
                  <a:tcPr marL="7565" marR="7565" marT="7565" marB="0" anchor="b">
                    <a:lnL>
                      <a:noFill/>
                    </a:lnL>
                    <a:lnR>
                      <a:noFill/>
                    </a:lnR>
                    <a:lnT>
                      <a:noFill/>
                    </a:lnT>
                    <a:lnB>
                      <a:noFill/>
                    </a:lnB>
                  </a:tcPr>
                </a:tc>
                <a:tc>
                  <a:txBody>
                    <a:bodyPr/>
                    <a:lstStyle/>
                    <a:p>
                      <a:pPr algn="ctr" fontAlgn="b"/>
                      <a:r>
                        <a:rPr lang="sv-SE" sz="800" b="0" i="0" u="none" strike="noStrike">
                          <a:effectLst/>
                          <a:latin typeface="Arial" panose="020B0604020202020204" pitchFamily="34" charset="0"/>
                        </a:rPr>
                        <a:t>0.07</a:t>
                      </a:r>
                    </a:p>
                  </a:txBody>
                  <a:tcPr marL="7565" marR="7565" marT="7565" marB="0" anchor="b">
                    <a:lnL>
                      <a:noFill/>
                    </a:lnL>
                    <a:lnR>
                      <a:noFill/>
                    </a:lnR>
                    <a:lnT>
                      <a:noFill/>
                    </a:lnT>
                    <a:lnB>
                      <a:noFill/>
                    </a:lnB>
                    <a:solidFill>
                      <a:srgbClr val="DDEBF7"/>
                    </a:solidFill>
                  </a:tcPr>
                </a:tc>
                <a:tc>
                  <a:txBody>
                    <a:bodyPr/>
                    <a:lstStyle/>
                    <a:p>
                      <a:pPr algn="ctr" fontAlgn="b"/>
                      <a:r>
                        <a:rPr lang="sv-SE" sz="800" b="0" i="0" u="none" strike="noStrike">
                          <a:effectLst/>
                          <a:latin typeface="Arial" panose="020B0604020202020204" pitchFamily="34" charset="0"/>
                        </a:rPr>
                        <a:t>0.07</a:t>
                      </a:r>
                    </a:p>
                  </a:txBody>
                  <a:tcPr marL="7565" marR="7565" marT="7565" marB="0" anchor="b">
                    <a:lnL>
                      <a:noFill/>
                    </a:lnL>
                    <a:lnR>
                      <a:noFill/>
                    </a:lnR>
                    <a:lnT>
                      <a:noFill/>
                    </a:lnT>
                    <a:lnB>
                      <a:noFill/>
                    </a:lnB>
                  </a:tcPr>
                </a:tc>
                <a:tc>
                  <a:txBody>
                    <a:bodyPr/>
                    <a:lstStyle/>
                    <a:p>
                      <a:pPr algn="ctr" fontAlgn="b"/>
                      <a:r>
                        <a:rPr lang="sv-SE" sz="800" b="0" i="0" u="none" strike="noStrike">
                          <a:effectLst/>
                          <a:latin typeface="Arial" panose="020B0604020202020204" pitchFamily="34" charset="0"/>
                        </a:rPr>
                        <a:t>0.07</a:t>
                      </a:r>
                    </a:p>
                  </a:txBody>
                  <a:tcPr marL="7565" marR="7565" marT="7565" marB="0" anchor="b">
                    <a:lnL>
                      <a:noFill/>
                    </a:lnL>
                    <a:lnR>
                      <a:noFill/>
                    </a:lnR>
                    <a:lnT>
                      <a:noFill/>
                    </a:lnT>
                    <a:lnB>
                      <a:noFill/>
                    </a:lnB>
                    <a:solidFill>
                      <a:srgbClr val="DDEBF7"/>
                    </a:solidFill>
                  </a:tcPr>
                </a:tc>
                <a:tc>
                  <a:txBody>
                    <a:bodyPr/>
                    <a:lstStyle/>
                    <a:p>
                      <a:pPr algn="ctr" fontAlgn="b"/>
                      <a:r>
                        <a:rPr lang="sv-SE" sz="800" b="0" i="0" u="none" strike="noStrike">
                          <a:effectLst/>
                          <a:latin typeface="Arial" panose="020B0604020202020204" pitchFamily="34" charset="0"/>
                        </a:rPr>
                        <a:t>0.07</a:t>
                      </a:r>
                    </a:p>
                  </a:txBody>
                  <a:tcPr marL="7565" marR="7565" marT="7565" marB="0" anchor="b">
                    <a:lnL>
                      <a:noFill/>
                    </a:lnL>
                    <a:lnR>
                      <a:noFill/>
                    </a:lnR>
                    <a:lnT>
                      <a:noFill/>
                    </a:lnT>
                    <a:lnB>
                      <a:noFill/>
                    </a:lnB>
                  </a:tcPr>
                </a:tc>
                <a:tc>
                  <a:txBody>
                    <a:bodyPr/>
                    <a:lstStyle/>
                    <a:p>
                      <a:pPr algn="ctr" fontAlgn="b"/>
                      <a:r>
                        <a:rPr lang="sv-SE" sz="800" b="0" i="0" u="none" strike="noStrike">
                          <a:effectLst/>
                          <a:latin typeface="Arial" panose="020B0604020202020204" pitchFamily="34" charset="0"/>
                        </a:rPr>
                        <a:t>0.05</a:t>
                      </a:r>
                    </a:p>
                  </a:txBody>
                  <a:tcPr marL="7565" marR="7565" marT="7565" marB="0" anchor="b">
                    <a:lnL>
                      <a:noFill/>
                    </a:lnL>
                    <a:lnR>
                      <a:noFill/>
                    </a:lnR>
                    <a:lnT>
                      <a:noFill/>
                    </a:lnT>
                    <a:lnB>
                      <a:noFill/>
                    </a:lnB>
                    <a:solidFill>
                      <a:srgbClr val="DDEBF7"/>
                    </a:solidFill>
                  </a:tcPr>
                </a:tc>
                <a:tc>
                  <a:txBody>
                    <a:bodyPr/>
                    <a:lstStyle/>
                    <a:p>
                      <a:pPr algn="ctr" fontAlgn="b"/>
                      <a:r>
                        <a:rPr lang="sv-SE" sz="800" b="0" i="0" u="none" strike="noStrike">
                          <a:effectLst/>
                          <a:latin typeface="Arial" panose="020B0604020202020204" pitchFamily="34" charset="0"/>
                        </a:rPr>
                        <a:t>0.03</a:t>
                      </a:r>
                    </a:p>
                  </a:txBody>
                  <a:tcPr marL="7565" marR="7565" marT="7565" marB="0" anchor="b">
                    <a:lnL>
                      <a:noFill/>
                    </a:lnL>
                    <a:lnR>
                      <a:noFill/>
                    </a:lnR>
                    <a:lnT>
                      <a:noFill/>
                    </a:lnT>
                    <a:lnB>
                      <a:noFill/>
                    </a:lnB>
                  </a:tcPr>
                </a:tc>
                <a:tc>
                  <a:txBody>
                    <a:bodyPr/>
                    <a:lstStyle/>
                    <a:p>
                      <a:pPr algn="ctr" fontAlgn="b"/>
                      <a:r>
                        <a:rPr lang="sv-SE" sz="800" b="0" i="0" u="none" strike="noStrike">
                          <a:effectLst/>
                          <a:latin typeface="Arial" panose="020B0604020202020204" pitchFamily="34" charset="0"/>
                        </a:rPr>
                        <a:t>0.03</a:t>
                      </a:r>
                    </a:p>
                  </a:txBody>
                  <a:tcPr marL="7565" marR="7565" marT="7565" marB="0" anchor="b">
                    <a:lnL>
                      <a:noFill/>
                    </a:lnL>
                    <a:lnR>
                      <a:noFill/>
                    </a:lnR>
                    <a:lnT>
                      <a:noFill/>
                    </a:lnT>
                    <a:lnB>
                      <a:noFill/>
                    </a:lnB>
                    <a:solidFill>
                      <a:srgbClr val="DDEBF7"/>
                    </a:solidFill>
                  </a:tcPr>
                </a:tc>
                <a:tc>
                  <a:txBody>
                    <a:bodyPr/>
                    <a:lstStyle/>
                    <a:p>
                      <a:pPr algn="ctr" fontAlgn="b"/>
                      <a:r>
                        <a:rPr lang="sv-SE" sz="800" b="0" i="0" u="none" strike="noStrike">
                          <a:effectLst/>
                          <a:latin typeface="Arial" panose="020B0604020202020204" pitchFamily="34" charset="0"/>
                        </a:rPr>
                        <a:t>0.02</a:t>
                      </a:r>
                    </a:p>
                  </a:txBody>
                  <a:tcPr marL="7565" marR="7565" marT="7565" marB="0" anchor="b">
                    <a:lnL>
                      <a:noFill/>
                    </a:lnL>
                    <a:lnR>
                      <a:noFill/>
                    </a:lnR>
                    <a:lnT>
                      <a:noFill/>
                    </a:lnT>
                    <a:lnB>
                      <a:noFill/>
                    </a:lnB>
                  </a:tcPr>
                </a:tc>
                <a:tc>
                  <a:txBody>
                    <a:bodyPr/>
                    <a:lstStyle/>
                    <a:p>
                      <a:pPr algn="ctr" fontAlgn="b"/>
                      <a:r>
                        <a:rPr lang="sv-SE" sz="800" b="0" i="0" u="none" strike="noStrike">
                          <a:effectLst/>
                          <a:latin typeface="Arial" panose="020B0604020202020204" pitchFamily="34" charset="0"/>
                        </a:rPr>
                        <a:t>0.02</a:t>
                      </a:r>
                    </a:p>
                  </a:txBody>
                  <a:tcPr marL="7565" marR="7565" marT="7565" marB="0" anchor="b">
                    <a:lnL>
                      <a:noFill/>
                    </a:lnL>
                    <a:lnR>
                      <a:noFill/>
                    </a:lnR>
                    <a:lnT>
                      <a:noFill/>
                    </a:lnT>
                    <a:lnB>
                      <a:noFill/>
                    </a:lnB>
                    <a:solidFill>
                      <a:srgbClr val="DDEBF7"/>
                    </a:solidFill>
                  </a:tcPr>
                </a:tc>
                <a:tc>
                  <a:txBody>
                    <a:bodyPr/>
                    <a:lstStyle/>
                    <a:p>
                      <a:pPr algn="ctr" fontAlgn="b"/>
                      <a:r>
                        <a:rPr lang="sv-SE" sz="800" b="0" i="0" u="none" strike="noStrike">
                          <a:effectLst/>
                          <a:latin typeface="Arial" panose="020B0604020202020204" pitchFamily="34" charset="0"/>
                        </a:rPr>
                        <a:t>0.02</a:t>
                      </a:r>
                    </a:p>
                  </a:txBody>
                  <a:tcPr marL="7565" marR="7565" marT="7565" marB="0" anchor="b">
                    <a:lnL>
                      <a:noFill/>
                    </a:lnL>
                    <a:lnR>
                      <a:noFill/>
                    </a:lnR>
                    <a:lnT>
                      <a:noFill/>
                    </a:lnT>
                    <a:lnB>
                      <a:noFill/>
                    </a:lnB>
                  </a:tcPr>
                </a:tc>
                <a:tc>
                  <a:txBody>
                    <a:bodyPr/>
                    <a:lstStyle/>
                    <a:p>
                      <a:pPr algn="ctr" fontAlgn="b"/>
                      <a:r>
                        <a:rPr lang="sv-SE" sz="800" b="0" i="0" u="none" strike="noStrike">
                          <a:effectLst/>
                          <a:latin typeface="Arial" panose="020B0604020202020204" pitchFamily="34" charset="0"/>
                        </a:rPr>
                        <a:t>0.02</a:t>
                      </a:r>
                    </a:p>
                  </a:txBody>
                  <a:tcPr marL="7565" marR="7565" marT="7565"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528059">
                <a:tc>
                  <a:txBody>
                    <a:bodyPr/>
                    <a:lstStyle/>
                    <a:p>
                      <a:pPr algn="l" fontAlgn="b"/>
                      <a:r>
                        <a:rPr lang="sv-SE" sz="800" b="0" i="0" u="none" strike="noStrike">
                          <a:effectLst/>
                          <a:latin typeface="Arial" panose="020B0604020202020204" pitchFamily="34" charset="0"/>
                        </a:rPr>
                        <a:t>Total J01</a:t>
                      </a:r>
                    </a:p>
                  </a:txBody>
                  <a:tcPr marL="7565" marR="7565" marT="756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1.21</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effectLst/>
                          <a:latin typeface="Arial" panose="020B0604020202020204" pitchFamily="34" charset="0"/>
                        </a:rPr>
                        <a:t>1.25</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1.27</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effectLst/>
                          <a:latin typeface="Arial" panose="020B0604020202020204" pitchFamily="34" charset="0"/>
                        </a:rPr>
                        <a:t>1.37</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1.43</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effectLst/>
                          <a:latin typeface="Arial" panose="020B0604020202020204" pitchFamily="34" charset="0"/>
                        </a:rPr>
                        <a:t>1.50</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1.56</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effectLst/>
                          <a:latin typeface="Arial" panose="020B0604020202020204" pitchFamily="34" charset="0"/>
                        </a:rPr>
                        <a:t>1.62</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1.57</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effectLst/>
                          <a:latin typeface="Arial" panose="020B0604020202020204" pitchFamily="34" charset="0"/>
                        </a:rPr>
                        <a:t>1.52</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1.55</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effectLst/>
                          <a:latin typeface="Arial" panose="020B0604020202020204" pitchFamily="34" charset="0"/>
                        </a:rPr>
                        <a:t>1.61</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1.65</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800" b="0" i="0" u="none" strike="noStrike">
                          <a:effectLst/>
                          <a:latin typeface="Arial" panose="020B0604020202020204" pitchFamily="34" charset="0"/>
                        </a:rPr>
                        <a:t>1.62</a:t>
                      </a:r>
                    </a:p>
                  </a:txBody>
                  <a:tcPr marL="7565" marR="7565" marT="75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1.62</a:t>
                      </a:r>
                    </a:p>
                  </a:txBody>
                  <a:tcPr marL="7565" marR="7565" marT="756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r>
              <a:tr h="528059">
                <a:tc>
                  <a:txBody>
                    <a:bodyPr/>
                    <a:lstStyle/>
                    <a:p>
                      <a:pPr algn="l" fontAlgn="b"/>
                      <a:r>
                        <a:rPr lang="sv-SE" sz="800" b="0" i="0" u="none" strike="noStrike">
                          <a:effectLst/>
                          <a:latin typeface="Arial" panose="020B0604020202020204" pitchFamily="34" charset="0"/>
                        </a:rPr>
                        <a:t> </a:t>
                      </a:r>
                    </a:p>
                  </a:txBody>
                  <a:tcPr marL="7565" marR="7565" marT="756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800" b="0" i="0" u="none" strike="noStrike">
                        <a:effectLst/>
                        <a:latin typeface="Arial" panose="020B0604020202020204" pitchFamily="34" charset="0"/>
                      </a:endParaRPr>
                    </a:p>
                  </a:txBody>
                  <a:tcPr marL="7565" marR="7565" marT="756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28059">
                <a:tc>
                  <a:txBody>
                    <a:bodyPr/>
                    <a:lstStyle/>
                    <a:p>
                      <a:pPr algn="l" fontAlgn="b"/>
                      <a:r>
                        <a:rPr lang="sv-SE" sz="800" b="0" i="0" u="none" strike="noStrike">
                          <a:effectLst/>
                          <a:latin typeface="Arial" panose="020B0604020202020204" pitchFamily="34" charset="0"/>
                        </a:rPr>
                        <a:t> </a:t>
                      </a:r>
                    </a:p>
                  </a:txBody>
                  <a:tcPr marL="7565" marR="7565" marT="756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800" b="0" i="0" u="none" strike="noStrike">
                          <a:effectLst/>
                          <a:latin typeface="Arial" panose="020B0604020202020204" pitchFamily="34" charset="0"/>
                        </a:rPr>
                        <a:t> </a:t>
                      </a:r>
                    </a:p>
                  </a:txBody>
                  <a:tcPr marL="7565" marR="7565" marT="7565" marB="0" anchor="b">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r" fontAlgn="b"/>
                      <a:r>
                        <a:rPr lang="sv-SE" sz="800" b="0" i="0" u="none" strike="noStrike" dirty="0">
                          <a:effectLst/>
                          <a:latin typeface="Arial" panose="020B0604020202020204" pitchFamily="34" charset="0"/>
                        </a:rPr>
                        <a:t>Källa: Folkhälsomyndigheten 2015</a:t>
                      </a:r>
                    </a:p>
                  </a:txBody>
                  <a:tcPr marL="7565" marR="7565" marT="756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243053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39</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15027"/>
            <a:ext cx="2925980" cy="407934"/>
          </a:xfrm>
        </p:spPr>
        <p:txBody>
          <a:bodyPr/>
          <a:lstStyle/>
          <a:p>
            <a:r>
              <a:rPr lang="sv-SE" sz="1200" dirty="0" smtClean="0">
                <a:latin typeface="Calibri" panose="020F0502020204030204" pitchFamily="34" charset="0"/>
              </a:rPr>
              <a:t>Figure 1.27.	</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720308220"/>
              </p:ext>
            </p:extLst>
          </p:nvPr>
        </p:nvGraphicFramePr>
        <p:xfrm>
          <a:off x="1022753" y="548680"/>
          <a:ext cx="6912768"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28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4552"/>
            <a:ext cx="2925980" cy="407934"/>
          </a:xfrm>
        </p:spPr>
        <p:txBody>
          <a:bodyPr/>
          <a:lstStyle/>
          <a:p>
            <a:r>
              <a:rPr lang="en-US" sz="1200" dirty="0">
                <a:latin typeface="Calibri" panose="020F0502020204030204" pitchFamily="34" charset="0"/>
              </a:rPr>
              <a:t>Figure 1.1. </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3256005625"/>
              </p:ext>
            </p:extLst>
          </p:nvPr>
        </p:nvGraphicFramePr>
        <p:xfrm>
          <a:off x="1079408" y="404664"/>
          <a:ext cx="7092991"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8315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40</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Table 1.7.</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372328012"/>
              </p:ext>
            </p:extLst>
          </p:nvPr>
        </p:nvGraphicFramePr>
        <p:xfrm>
          <a:off x="1095374" y="1562100"/>
          <a:ext cx="7010459" cy="2418660"/>
        </p:xfrm>
        <a:graphic>
          <a:graphicData uri="http://schemas.openxmlformats.org/drawingml/2006/table">
            <a:tbl>
              <a:tblPr/>
              <a:tblGrid>
                <a:gridCol w="2057417"/>
                <a:gridCol w="1651014"/>
                <a:gridCol w="1651014"/>
                <a:gridCol w="1651014"/>
              </a:tblGrid>
              <a:tr h="161570">
                <a:tc>
                  <a:txBody>
                    <a:bodyPr/>
                    <a:lstStyle/>
                    <a:p>
                      <a:pPr algn="l" fontAlgn="b"/>
                      <a:r>
                        <a:rPr lang="sv-SE" sz="1000" b="0" i="0" u="none" strike="noStrike" dirty="0">
                          <a:solidFill>
                            <a:srgbClr val="000000"/>
                          </a:solidFill>
                          <a:effectLst/>
                          <a:latin typeface="Tahoma" panose="020B060403050404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a:txBody>
                    <a:bodyPr/>
                    <a:lstStyle/>
                    <a:p>
                      <a:pPr algn="l" fontAlgn="t"/>
                      <a:r>
                        <a:rPr lang="en-US" sz="1000" b="1" i="0" u="none" strike="noStrike">
                          <a:solidFill>
                            <a:srgbClr val="000000"/>
                          </a:solidFill>
                          <a:effectLst/>
                          <a:latin typeface="Tahoma" panose="020B0604030504040204" pitchFamily="34" charset="0"/>
                        </a:rPr>
                        <a:t>Total number of adverse drug reaction  reports</a:t>
                      </a: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sv-SE" sz="1000" b="1" i="0" u="none" strike="noStrike" dirty="0">
                          <a:solidFill>
                            <a:srgbClr val="000000"/>
                          </a:solidFill>
                          <a:effectLst/>
                          <a:latin typeface="Tahoma" panose="020B0604030504040204" pitchFamily="34" charset="0"/>
                        </a:rPr>
                        <a:t>Number </a:t>
                      </a:r>
                      <a:r>
                        <a:rPr lang="sv-SE" sz="1000" b="1" i="0" u="none" strike="noStrike" dirty="0" err="1">
                          <a:solidFill>
                            <a:srgbClr val="000000"/>
                          </a:solidFill>
                          <a:effectLst/>
                          <a:latin typeface="Tahoma" panose="020B0604030504040204" pitchFamily="34" charset="0"/>
                        </a:rPr>
                        <a:t>of</a:t>
                      </a:r>
                      <a:r>
                        <a:rPr lang="sv-SE" sz="1000" b="1" i="0" u="none" strike="noStrike" dirty="0">
                          <a:solidFill>
                            <a:srgbClr val="000000"/>
                          </a:solidFill>
                          <a:effectLst/>
                          <a:latin typeface="Tahoma" panose="020B0604030504040204" pitchFamily="34" charset="0"/>
                        </a:rPr>
                        <a:t> ’</a:t>
                      </a:r>
                      <a:r>
                        <a:rPr lang="sv-SE" sz="1000" b="1" i="0" u="none" strike="noStrike" dirty="0" err="1">
                          <a:solidFill>
                            <a:srgbClr val="000000"/>
                          </a:solidFill>
                          <a:effectLst/>
                          <a:latin typeface="Tahoma" panose="020B0604030504040204" pitchFamily="34" charset="0"/>
                        </a:rPr>
                        <a:t>serious</a:t>
                      </a:r>
                      <a:r>
                        <a:rPr lang="sv-SE" sz="1000" b="1" i="0" u="none" strike="noStrike" dirty="0">
                          <a:solidFill>
                            <a:srgbClr val="000000"/>
                          </a:solidFill>
                          <a:effectLst/>
                          <a:latin typeface="Tahoma" panose="020B0604030504040204" pitchFamily="34" charset="0"/>
                        </a:rPr>
                        <a:t>’ </a:t>
                      </a:r>
                      <a:r>
                        <a:rPr lang="sv-SE" sz="1000" b="1" i="0" u="none" strike="noStrike" dirty="0" err="1">
                          <a:solidFill>
                            <a:srgbClr val="000000"/>
                          </a:solidFill>
                          <a:effectLst/>
                          <a:latin typeface="Tahoma" panose="020B0604030504040204" pitchFamily="34" charset="0"/>
                        </a:rPr>
                        <a:t>reports</a:t>
                      </a:r>
                      <a:endParaRPr lang="sv-SE" sz="1000" b="1" i="0" u="none" strike="noStrike" dirty="0">
                        <a:solidFill>
                          <a:srgbClr val="000000"/>
                        </a:solidFill>
                        <a:effectLst/>
                        <a:latin typeface="Tahoma" panose="020B0604030504040204" pitchFamily="34"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sv-SE" sz="1000" b="1" i="0" u="none" strike="noStrike" dirty="0">
                          <a:solidFill>
                            <a:srgbClr val="000000"/>
                          </a:solidFill>
                          <a:effectLst/>
                          <a:latin typeface="Tahoma" panose="020B0604030504040204" pitchFamily="34" charset="0"/>
                        </a:rPr>
                        <a:t>Number </a:t>
                      </a:r>
                      <a:r>
                        <a:rPr lang="sv-SE" sz="1000" b="1" i="0" u="none" strike="noStrike" dirty="0" err="1">
                          <a:solidFill>
                            <a:srgbClr val="000000"/>
                          </a:solidFill>
                          <a:effectLst/>
                          <a:latin typeface="Tahoma" panose="020B0604030504040204" pitchFamily="34" charset="0"/>
                        </a:rPr>
                        <a:t>of</a:t>
                      </a:r>
                      <a:r>
                        <a:rPr lang="sv-SE" sz="1000" b="1" i="0" u="none" strike="noStrike" dirty="0">
                          <a:solidFill>
                            <a:srgbClr val="000000"/>
                          </a:solidFill>
                          <a:effectLst/>
                          <a:latin typeface="Tahoma" panose="020B0604030504040204" pitchFamily="34" charset="0"/>
                        </a:rPr>
                        <a:t> fatal </a:t>
                      </a:r>
                      <a:r>
                        <a:rPr lang="sv-SE" sz="1000" b="1" i="0" u="none" strike="noStrike" dirty="0" err="1">
                          <a:solidFill>
                            <a:srgbClr val="000000"/>
                          </a:solidFill>
                          <a:effectLst/>
                          <a:latin typeface="Tahoma" panose="020B0604030504040204" pitchFamily="34" charset="0"/>
                        </a:rPr>
                        <a:t>cases</a:t>
                      </a:r>
                      <a:r>
                        <a:rPr lang="sv-SE" sz="1000" b="1" i="0" u="none" strike="noStrike" dirty="0">
                          <a:solidFill>
                            <a:srgbClr val="000000"/>
                          </a:solidFill>
                          <a:effectLst/>
                          <a:latin typeface="Tahoma" panose="020B0604030504040204" pitchFamily="34" charset="0"/>
                        </a:rPr>
                        <a:t> </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70">
                <a:tc>
                  <a:txBody>
                    <a:bodyPr/>
                    <a:lstStyle/>
                    <a:p>
                      <a:pPr algn="l"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endParaRPr lang="sv-SE"/>
                    </a:p>
                  </a:txBody>
                  <a:tcPr/>
                </a:tc>
                <a:tc vMerge="1">
                  <a:txBody>
                    <a:bodyPr/>
                    <a:lstStyle/>
                    <a:p>
                      <a:endParaRPr lang="sv-SE"/>
                    </a:p>
                  </a:txBody>
                  <a:tcPr/>
                </a:tc>
                <a:tc vMerge="1">
                  <a:txBody>
                    <a:bodyPr/>
                    <a:lstStyle/>
                    <a:p>
                      <a:endParaRPr lang="sv-SE"/>
                    </a:p>
                  </a:txBody>
                  <a:tcPr/>
                </a:tc>
              </a:tr>
              <a:tr h="161570">
                <a:tc>
                  <a:txBody>
                    <a:bodyPr/>
                    <a:lstStyle/>
                    <a:p>
                      <a:pPr algn="l" fontAlgn="b"/>
                      <a:r>
                        <a:rPr lang="sv-SE" sz="1000" b="0" i="0" u="none" strike="noStrike">
                          <a:solidFill>
                            <a:srgbClr val="000000"/>
                          </a:solidFill>
                          <a:effectLst/>
                          <a:latin typeface="Tahoma" panose="020B0604030504040204" pitchFamily="34" charset="0"/>
                        </a:rPr>
                        <a:t>Ciprofloxacin</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dirty="0">
                          <a:solidFill>
                            <a:srgbClr val="000000"/>
                          </a:solidFill>
                          <a:effectLst/>
                          <a:latin typeface="Tahoma" panose="020B0604030504040204" pitchFamily="34" charset="0"/>
                        </a:rPr>
                        <a:t>202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20000"/>
                        <a:lumOff val="80000"/>
                      </a:schemeClr>
                    </a:solidFill>
                  </a:tcPr>
                </a:tc>
                <a:tc>
                  <a:txBody>
                    <a:bodyPr/>
                    <a:lstStyle/>
                    <a:p>
                      <a:pPr algn="ctr" fontAlgn="b"/>
                      <a:r>
                        <a:rPr lang="sv-SE" sz="1000" b="0" i="0" u="none" strike="noStrike" dirty="0">
                          <a:solidFill>
                            <a:srgbClr val="000000"/>
                          </a:solidFill>
                          <a:effectLst/>
                          <a:latin typeface="Tahoma" panose="020B0604030504040204" pitchFamily="34" charset="0"/>
                        </a:rPr>
                        <a:t>114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a:solidFill>
                            <a:srgbClr val="000000"/>
                          </a:solidFill>
                          <a:effectLst/>
                          <a:latin typeface="Tahoma" panose="020B0604030504040204" pitchFamily="34" charset="0"/>
                        </a:rPr>
                        <a:t>2</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Flucloxacillin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dirty="0">
                          <a:solidFill>
                            <a:srgbClr val="000000"/>
                          </a:solidFill>
                          <a:effectLst/>
                          <a:latin typeface="Tahoma" panose="020B0604030504040204" pitchFamily="34" charset="0"/>
                        </a:rPr>
                        <a:t>180</a:t>
                      </a:r>
                    </a:p>
                  </a:txBody>
                  <a:tcPr marL="9525" marR="9525" marT="9525" marB="0" anchor="b">
                    <a:lnL>
                      <a:noFill/>
                    </a:lnL>
                    <a:lnR>
                      <a:noFill/>
                    </a:lnR>
                    <a:lnT>
                      <a:noFill/>
                    </a:lnT>
                    <a:lnB>
                      <a:noFill/>
                    </a:lnB>
                    <a:solidFill>
                      <a:schemeClr val="accent3">
                        <a:lumMod val="20000"/>
                        <a:lumOff val="80000"/>
                      </a:schemeClr>
                    </a:solidFill>
                  </a:tcPr>
                </a:tc>
                <a:tc>
                  <a:txBody>
                    <a:bodyPr/>
                    <a:lstStyle/>
                    <a:p>
                      <a:pPr algn="ctr" fontAlgn="b"/>
                      <a:r>
                        <a:rPr lang="sv-SE" sz="1000" b="0" i="0" u="none" strike="noStrike">
                          <a:solidFill>
                            <a:srgbClr val="000000"/>
                          </a:solidFill>
                          <a:effectLst/>
                          <a:latin typeface="Tahoma" panose="020B0604030504040204" pitchFamily="34" charset="0"/>
                        </a:rPr>
                        <a:t>115</a:t>
                      </a:r>
                    </a:p>
                  </a:txBody>
                  <a:tcPr marL="9525" marR="9525" marT="9525" marB="0" anchor="b">
                    <a:lnL>
                      <a:noFill/>
                    </a:lnL>
                    <a:lnR>
                      <a:noFill/>
                    </a:lnR>
                    <a:lnT>
                      <a:noFill/>
                    </a:lnT>
                    <a:lnB>
                      <a:noFill/>
                    </a:lnB>
                  </a:tcPr>
                </a:tc>
                <a:tc>
                  <a:txBody>
                    <a:bodyPr/>
                    <a:lstStyle/>
                    <a:p>
                      <a:pPr algn="ctr" fontAlgn="b"/>
                      <a:r>
                        <a:rPr lang="sv-SE" sz="1000" b="0" i="0" u="none" strike="noStrike">
                          <a:solidFill>
                            <a:srgbClr val="000000"/>
                          </a:solidFill>
                          <a:effectLst/>
                          <a:latin typeface="Tahoma" panose="020B0604030504040204" pitchFamily="34" charset="0"/>
                        </a:rPr>
                        <a:t>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Phenoxymethylpenicillin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dirty="0">
                          <a:solidFill>
                            <a:srgbClr val="000000"/>
                          </a:solidFill>
                          <a:effectLst/>
                          <a:latin typeface="Tahoma" panose="020B0604030504040204" pitchFamily="34" charset="0"/>
                        </a:rPr>
                        <a:t>158</a:t>
                      </a:r>
                    </a:p>
                  </a:txBody>
                  <a:tcPr marL="9525" marR="9525" marT="9525" marB="0" anchor="b">
                    <a:lnL>
                      <a:noFill/>
                    </a:lnL>
                    <a:lnR>
                      <a:noFill/>
                    </a:lnR>
                    <a:lnT>
                      <a:noFill/>
                    </a:lnT>
                    <a:lnB>
                      <a:noFill/>
                    </a:lnB>
                    <a:solidFill>
                      <a:schemeClr val="accent3">
                        <a:lumMod val="20000"/>
                        <a:lumOff val="80000"/>
                      </a:schemeClr>
                    </a:solidFill>
                  </a:tcPr>
                </a:tc>
                <a:tc>
                  <a:txBody>
                    <a:bodyPr/>
                    <a:lstStyle/>
                    <a:p>
                      <a:pPr algn="ctr" fontAlgn="b"/>
                      <a:r>
                        <a:rPr lang="sv-SE" sz="1000" b="0" i="0" u="none" strike="noStrike">
                          <a:solidFill>
                            <a:srgbClr val="000000"/>
                          </a:solidFill>
                          <a:effectLst/>
                          <a:latin typeface="Tahoma" panose="020B0604030504040204" pitchFamily="34" charset="0"/>
                        </a:rPr>
                        <a:t>70</a:t>
                      </a:r>
                    </a:p>
                  </a:txBody>
                  <a:tcPr marL="9525" marR="9525" marT="9525" marB="0" anchor="b">
                    <a:lnL>
                      <a:noFill/>
                    </a:lnL>
                    <a:lnR>
                      <a:noFill/>
                    </a:lnR>
                    <a:lnT>
                      <a:noFill/>
                    </a:lnT>
                    <a:lnB>
                      <a:noFill/>
                    </a:lnB>
                  </a:tcPr>
                </a:tc>
                <a:tc>
                  <a:txBody>
                    <a:bodyPr/>
                    <a:lstStyle/>
                    <a:p>
                      <a:pPr algn="ctr" fontAlgn="b"/>
                      <a:r>
                        <a:rPr lang="sv-SE" sz="1000" b="0" i="0" u="none" strike="noStrike">
                          <a:solidFill>
                            <a:srgbClr val="000000"/>
                          </a:solidFill>
                          <a:effectLst/>
                          <a:latin typeface="Tahoma" panose="020B0604030504040204" pitchFamily="34" charset="0"/>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Sulfamethoxazole and trimethoprim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dirty="0">
                          <a:solidFill>
                            <a:srgbClr val="000000"/>
                          </a:solidFill>
                          <a:effectLst/>
                          <a:latin typeface="Tahoma" panose="020B0604030504040204" pitchFamily="34" charset="0"/>
                        </a:rPr>
                        <a:t>130</a:t>
                      </a:r>
                    </a:p>
                  </a:txBody>
                  <a:tcPr marL="9525" marR="9525" marT="9525" marB="0" anchor="b">
                    <a:lnL>
                      <a:noFill/>
                    </a:lnL>
                    <a:lnR>
                      <a:noFill/>
                    </a:lnR>
                    <a:lnT>
                      <a:noFill/>
                    </a:lnT>
                    <a:lnB>
                      <a:noFill/>
                    </a:lnB>
                    <a:solidFill>
                      <a:schemeClr val="accent3">
                        <a:lumMod val="20000"/>
                        <a:lumOff val="80000"/>
                      </a:schemeClr>
                    </a:solidFill>
                  </a:tcPr>
                </a:tc>
                <a:tc>
                  <a:txBody>
                    <a:bodyPr/>
                    <a:lstStyle/>
                    <a:p>
                      <a:pPr algn="ctr" fontAlgn="b"/>
                      <a:r>
                        <a:rPr lang="sv-SE" sz="1000" b="0" i="0" u="none" strike="noStrike">
                          <a:solidFill>
                            <a:srgbClr val="000000"/>
                          </a:solidFill>
                          <a:effectLst/>
                          <a:latin typeface="Tahoma" panose="020B0604030504040204" pitchFamily="34" charset="0"/>
                        </a:rPr>
                        <a:t>80</a:t>
                      </a:r>
                    </a:p>
                  </a:txBody>
                  <a:tcPr marL="9525" marR="9525" marT="9525" marB="0" anchor="b">
                    <a:lnL>
                      <a:noFill/>
                    </a:lnL>
                    <a:lnR>
                      <a:noFill/>
                    </a:lnR>
                    <a:lnT>
                      <a:noFill/>
                    </a:lnT>
                    <a:lnB>
                      <a:noFill/>
                    </a:lnB>
                  </a:tcPr>
                </a:tc>
                <a:tc>
                  <a:txBody>
                    <a:bodyPr/>
                    <a:lstStyle/>
                    <a:p>
                      <a:pPr algn="ctr" fontAlgn="b"/>
                      <a:r>
                        <a:rPr lang="sv-SE" sz="1000" b="0" i="0" u="none" strike="noStrike">
                          <a:solidFill>
                            <a:srgbClr val="000000"/>
                          </a:solidFill>
                          <a:effectLst/>
                          <a:latin typeface="Tahoma" panose="020B0604030504040204" pitchFamily="34" charset="0"/>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Clindamycin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dirty="0">
                          <a:solidFill>
                            <a:srgbClr val="000000"/>
                          </a:solidFill>
                          <a:effectLst/>
                          <a:latin typeface="Tahoma" panose="020B0604030504040204" pitchFamily="34" charset="0"/>
                        </a:rPr>
                        <a:t>121</a:t>
                      </a:r>
                    </a:p>
                  </a:txBody>
                  <a:tcPr marL="9525" marR="9525" marT="9525" marB="0" anchor="b">
                    <a:lnL>
                      <a:noFill/>
                    </a:lnL>
                    <a:lnR>
                      <a:noFill/>
                    </a:lnR>
                    <a:lnT>
                      <a:noFill/>
                    </a:lnT>
                    <a:lnB>
                      <a:noFill/>
                    </a:lnB>
                    <a:solidFill>
                      <a:schemeClr val="accent3">
                        <a:lumMod val="20000"/>
                        <a:lumOff val="80000"/>
                      </a:schemeClr>
                    </a:solidFill>
                  </a:tcPr>
                </a:tc>
                <a:tc>
                  <a:txBody>
                    <a:bodyPr/>
                    <a:lstStyle/>
                    <a:p>
                      <a:pPr algn="ctr" fontAlgn="b"/>
                      <a:r>
                        <a:rPr lang="sv-SE" sz="1000" b="0" i="0" u="none" strike="noStrike">
                          <a:solidFill>
                            <a:srgbClr val="000000"/>
                          </a:solidFill>
                          <a:effectLst/>
                          <a:latin typeface="Tahoma" panose="020B0604030504040204" pitchFamily="34" charset="0"/>
                        </a:rPr>
                        <a:t>70</a:t>
                      </a:r>
                    </a:p>
                  </a:txBody>
                  <a:tcPr marL="9525" marR="9525" marT="9525" marB="0" anchor="b">
                    <a:lnL>
                      <a:noFill/>
                    </a:lnL>
                    <a:lnR>
                      <a:noFill/>
                    </a:lnR>
                    <a:lnT>
                      <a:noFill/>
                    </a:lnT>
                    <a:lnB>
                      <a:noFill/>
                    </a:lnB>
                  </a:tcPr>
                </a:tc>
                <a:tc>
                  <a:txBody>
                    <a:bodyPr/>
                    <a:lstStyle/>
                    <a:p>
                      <a:pPr algn="ctr" fontAlgn="b"/>
                      <a:r>
                        <a:rPr lang="sv-SE" sz="1000" b="0" i="0" u="none" strike="noStrike">
                          <a:solidFill>
                            <a:srgbClr val="000000"/>
                          </a:solidFill>
                          <a:effectLst/>
                          <a:latin typeface="Tahoma" panose="020B0604030504040204" pitchFamily="34" charset="0"/>
                        </a:rPr>
                        <a:t>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Nitrofurantoin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dirty="0">
                          <a:solidFill>
                            <a:srgbClr val="000000"/>
                          </a:solidFill>
                          <a:effectLst/>
                          <a:latin typeface="Tahoma" panose="020B0604030504040204" pitchFamily="34" charset="0"/>
                        </a:rPr>
                        <a:t>120</a:t>
                      </a:r>
                    </a:p>
                  </a:txBody>
                  <a:tcPr marL="9525" marR="9525" marT="9525" marB="0" anchor="b">
                    <a:lnL>
                      <a:noFill/>
                    </a:lnL>
                    <a:lnR>
                      <a:noFill/>
                    </a:lnR>
                    <a:lnT>
                      <a:noFill/>
                    </a:lnT>
                    <a:lnB>
                      <a:noFill/>
                    </a:lnB>
                    <a:solidFill>
                      <a:schemeClr val="accent3">
                        <a:lumMod val="20000"/>
                        <a:lumOff val="80000"/>
                      </a:schemeClr>
                    </a:solidFill>
                  </a:tcPr>
                </a:tc>
                <a:tc>
                  <a:txBody>
                    <a:bodyPr/>
                    <a:lstStyle/>
                    <a:p>
                      <a:pPr algn="ctr" fontAlgn="b"/>
                      <a:r>
                        <a:rPr lang="sv-SE" sz="1000" b="0" i="0" u="none" strike="noStrike">
                          <a:solidFill>
                            <a:srgbClr val="000000"/>
                          </a:solidFill>
                          <a:effectLst/>
                          <a:latin typeface="Tahoma" panose="020B0604030504040204" pitchFamily="34" charset="0"/>
                        </a:rPr>
                        <a:t>73</a:t>
                      </a:r>
                    </a:p>
                  </a:txBody>
                  <a:tcPr marL="9525" marR="9525" marT="9525" marB="0" anchor="b">
                    <a:lnL>
                      <a:noFill/>
                    </a:lnL>
                    <a:lnR>
                      <a:noFill/>
                    </a:lnR>
                    <a:lnT>
                      <a:noFill/>
                    </a:lnT>
                    <a:lnB>
                      <a:noFill/>
                    </a:lnB>
                  </a:tcPr>
                </a:tc>
                <a:tc>
                  <a:txBody>
                    <a:bodyPr/>
                    <a:lstStyle/>
                    <a:p>
                      <a:pPr algn="ctr" fontAlgn="b"/>
                      <a:r>
                        <a:rPr lang="sv-SE" sz="1000" b="0" i="0" u="none" strike="noStrike">
                          <a:solidFill>
                            <a:srgbClr val="000000"/>
                          </a:solidFill>
                          <a:effectLst/>
                          <a:latin typeface="Tahoma" panose="020B0604030504040204" pitchFamily="34" charset="0"/>
                        </a:rPr>
                        <a:t>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Amoxicillin</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dirty="0">
                          <a:solidFill>
                            <a:srgbClr val="000000"/>
                          </a:solidFill>
                          <a:effectLst/>
                          <a:latin typeface="Tahoma" panose="020B0604030504040204" pitchFamily="34" charset="0"/>
                        </a:rPr>
                        <a:t>99</a:t>
                      </a:r>
                    </a:p>
                  </a:txBody>
                  <a:tcPr marL="9525" marR="9525" marT="9525" marB="0" anchor="b">
                    <a:lnL>
                      <a:noFill/>
                    </a:lnL>
                    <a:lnR>
                      <a:noFill/>
                    </a:lnR>
                    <a:lnT>
                      <a:noFill/>
                    </a:lnT>
                    <a:lnB>
                      <a:noFill/>
                    </a:lnB>
                    <a:solidFill>
                      <a:schemeClr val="accent3">
                        <a:lumMod val="20000"/>
                        <a:lumOff val="80000"/>
                      </a:schemeClr>
                    </a:solidFill>
                  </a:tcPr>
                </a:tc>
                <a:tc>
                  <a:txBody>
                    <a:bodyPr/>
                    <a:lstStyle/>
                    <a:p>
                      <a:pPr algn="ctr" fontAlgn="b"/>
                      <a:r>
                        <a:rPr lang="sv-SE" sz="1000" b="0" i="0" u="none" strike="noStrike">
                          <a:solidFill>
                            <a:srgbClr val="000000"/>
                          </a:solidFill>
                          <a:effectLst/>
                          <a:latin typeface="Tahoma" panose="020B0604030504040204" pitchFamily="34" charset="0"/>
                        </a:rPr>
                        <a:t>43</a:t>
                      </a:r>
                    </a:p>
                  </a:txBody>
                  <a:tcPr marL="9525" marR="9525" marT="9525" marB="0" anchor="b">
                    <a:lnL>
                      <a:noFill/>
                    </a:lnL>
                    <a:lnR>
                      <a:noFill/>
                    </a:lnR>
                    <a:lnT>
                      <a:noFill/>
                    </a:lnT>
                    <a:lnB>
                      <a:noFill/>
                    </a:lnB>
                  </a:tcPr>
                </a:tc>
                <a:tc>
                  <a:txBody>
                    <a:bodyPr/>
                    <a:lstStyle/>
                    <a:p>
                      <a:pPr algn="ctr" fontAlgn="b"/>
                      <a:r>
                        <a:rPr lang="sv-SE" sz="1000" b="0" i="0" u="none" strike="noStrike">
                          <a:solidFill>
                            <a:srgbClr val="000000"/>
                          </a:solidFill>
                          <a:effectLst/>
                          <a:latin typeface="Tahoma" panose="020B0604030504040204" pitchFamily="34" charset="0"/>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Doxycycline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dirty="0">
                          <a:solidFill>
                            <a:srgbClr val="000000"/>
                          </a:solidFill>
                          <a:effectLst/>
                          <a:latin typeface="Tahoma" panose="020B0604030504040204" pitchFamily="34" charset="0"/>
                        </a:rPr>
                        <a:t>92</a:t>
                      </a:r>
                    </a:p>
                  </a:txBody>
                  <a:tcPr marL="9525" marR="9525" marT="9525" marB="0" anchor="b">
                    <a:lnL>
                      <a:noFill/>
                    </a:lnL>
                    <a:lnR>
                      <a:noFill/>
                    </a:lnR>
                    <a:lnT>
                      <a:noFill/>
                    </a:lnT>
                    <a:lnB>
                      <a:noFill/>
                    </a:lnB>
                    <a:solidFill>
                      <a:schemeClr val="accent3">
                        <a:lumMod val="20000"/>
                        <a:lumOff val="80000"/>
                      </a:schemeClr>
                    </a:solidFill>
                  </a:tcPr>
                </a:tc>
                <a:tc>
                  <a:txBody>
                    <a:bodyPr/>
                    <a:lstStyle/>
                    <a:p>
                      <a:pPr algn="ctr" fontAlgn="b"/>
                      <a:r>
                        <a:rPr lang="sv-SE" sz="1000" b="0" i="0" u="none" strike="noStrike">
                          <a:solidFill>
                            <a:srgbClr val="000000"/>
                          </a:solidFill>
                          <a:effectLst/>
                          <a:latin typeface="Tahoma" panose="020B0604030504040204" pitchFamily="34" charset="0"/>
                        </a:rPr>
                        <a:t>43</a:t>
                      </a:r>
                    </a:p>
                  </a:txBody>
                  <a:tcPr marL="9525" marR="9525" marT="9525" marB="0" anchor="b">
                    <a:lnL>
                      <a:noFill/>
                    </a:lnL>
                    <a:lnR>
                      <a:noFill/>
                    </a:lnR>
                    <a:lnT>
                      <a:noFill/>
                    </a:lnT>
                    <a:lnB>
                      <a:noFill/>
                    </a:lnB>
                  </a:tcPr>
                </a:tc>
                <a:tc>
                  <a:txBody>
                    <a:bodyPr/>
                    <a:lstStyle/>
                    <a:p>
                      <a:pPr algn="ctr" fontAlgn="b"/>
                      <a:r>
                        <a:rPr lang="sv-SE" sz="1000" b="0" i="0" u="none" strike="noStrike">
                          <a:solidFill>
                            <a:srgbClr val="000000"/>
                          </a:solidFill>
                          <a:effectLst/>
                          <a:latin typeface="Tahoma" panose="020B0604030504040204" pitchFamily="34" charset="0"/>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Cefotaxime</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000" b="0" i="0" u="none" strike="noStrike" dirty="0">
                          <a:solidFill>
                            <a:srgbClr val="000000"/>
                          </a:solidFill>
                          <a:effectLst/>
                          <a:latin typeface="Tahoma" panose="020B0604030504040204" pitchFamily="34" charset="0"/>
                        </a:rPr>
                        <a:t>88</a:t>
                      </a:r>
                    </a:p>
                  </a:txBody>
                  <a:tcPr marL="9525" marR="9525" marT="9525" marB="0" anchor="b">
                    <a:lnL>
                      <a:noFill/>
                    </a:lnL>
                    <a:lnR>
                      <a:noFill/>
                    </a:lnR>
                    <a:lnT>
                      <a:noFill/>
                    </a:lnT>
                    <a:lnB>
                      <a:noFill/>
                    </a:lnB>
                    <a:solidFill>
                      <a:schemeClr val="accent3">
                        <a:lumMod val="20000"/>
                        <a:lumOff val="80000"/>
                      </a:schemeClr>
                    </a:solidFill>
                  </a:tcPr>
                </a:tc>
                <a:tc>
                  <a:txBody>
                    <a:bodyPr/>
                    <a:lstStyle/>
                    <a:p>
                      <a:pPr algn="ctr" fontAlgn="b"/>
                      <a:r>
                        <a:rPr lang="sv-SE" sz="1000" b="0" i="0" u="none" strike="noStrike">
                          <a:solidFill>
                            <a:srgbClr val="000000"/>
                          </a:solidFill>
                          <a:effectLst/>
                          <a:latin typeface="Tahoma" panose="020B0604030504040204" pitchFamily="34" charset="0"/>
                        </a:rPr>
                        <a:t>41</a:t>
                      </a:r>
                    </a:p>
                  </a:txBody>
                  <a:tcPr marL="9525" marR="9525" marT="9525" marB="0" anchor="b">
                    <a:lnL>
                      <a:noFill/>
                    </a:lnL>
                    <a:lnR>
                      <a:noFill/>
                    </a:lnR>
                    <a:lnT>
                      <a:noFill/>
                    </a:lnT>
                    <a:lnB>
                      <a:noFill/>
                    </a:lnB>
                  </a:tcPr>
                </a:tc>
                <a:tc>
                  <a:txBody>
                    <a:bodyPr/>
                    <a:lstStyle/>
                    <a:p>
                      <a:pPr algn="ctr" fontAlgn="b"/>
                      <a:r>
                        <a:rPr lang="sv-SE" sz="1000" b="0" i="0" u="none" strike="noStrike">
                          <a:solidFill>
                            <a:srgbClr val="000000"/>
                          </a:solidFill>
                          <a:effectLst/>
                          <a:latin typeface="Tahoma" panose="020B0604030504040204" pitchFamily="34" charset="0"/>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Piperacillin and enzyme inhibitor</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solidFill>
                            <a:srgbClr val="000000"/>
                          </a:solidFill>
                          <a:effectLst/>
                          <a:latin typeface="Tahoma" panose="020B0604030504040204" pitchFamily="34" charset="0"/>
                        </a:rPr>
                        <a:t>82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sv-SE" sz="1000" b="0" i="0" u="none" strike="noStrike">
                          <a:solidFill>
                            <a:srgbClr val="000000"/>
                          </a:solidFill>
                          <a:effectLst/>
                          <a:latin typeface="Tahoma" panose="020B0604030504040204" pitchFamily="34" charset="0"/>
                        </a:rPr>
                        <a:t>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000" b="0" i="0" u="none" strike="noStrike">
                          <a:solidFill>
                            <a:srgbClr val="000000"/>
                          </a:solidFill>
                          <a:effectLst/>
                          <a:latin typeface="Tahoma" panose="020B0604030504040204" pitchFamily="34" charset="0"/>
                        </a:rPr>
                        <a:t>0</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r>
              <a:tr h="161570">
                <a:tc>
                  <a:txBody>
                    <a:bodyPr/>
                    <a:lstStyle/>
                    <a:p>
                      <a:pPr algn="l"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1000" b="0" i="0" u="none" strike="noStrike">
                        <a:solidFill>
                          <a:srgbClr val="000000"/>
                        </a:solidFill>
                        <a:effectLst/>
                        <a:latin typeface="Tahom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1000" b="0" i="0" u="none" strike="noStrike">
                        <a:solidFill>
                          <a:srgbClr val="000000"/>
                        </a:solidFill>
                        <a:effectLst/>
                        <a:latin typeface="Tahom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000" b="0" i="0" u="none" strike="noStrike">
                          <a:solidFill>
                            <a:srgbClr val="000000"/>
                          </a:solidFill>
                          <a:effectLst/>
                          <a:latin typeface="Tahoma" panose="020B060403050404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3635">
                <a:tc>
                  <a:txBody>
                    <a:bodyPr/>
                    <a:lstStyle/>
                    <a:p>
                      <a:pPr algn="l"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solidFill>
                            <a:srgbClr val="000000"/>
                          </a:solidFill>
                          <a:effectLst/>
                          <a:latin typeface="Tahoma" panose="020B060403050404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1000" b="0" i="0" u="none" strike="noStrike" dirty="0">
                          <a:solidFill>
                            <a:srgbClr val="000000"/>
                          </a:solidFill>
                          <a:effectLst/>
                          <a:latin typeface="Tahoma" panose="020B060403050404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sv-SE" sz="800" b="0" i="0" u="none" strike="noStrike" dirty="0">
                          <a:solidFill>
                            <a:srgbClr val="000000"/>
                          </a:solidFill>
                          <a:effectLst/>
                          <a:latin typeface="Tahoma" panose="020B0604030504040204" pitchFamily="34" charset="0"/>
                        </a:rPr>
                        <a:t>Källa: Folkhälsomyndigheten 2015</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6522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41</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05502"/>
            <a:ext cx="2925980" cy="407934"/>
          </a:xfrm>
        </p:spPr>
        <p:txBody>
          <a:bodyPr/>
          <a:lstStyle/>
          <a:p>
            <a:r>
              <a:rPr lang="sv-SE" sz="1200" dirty="0" smtClean="0">
                <a:latin typeface="Calibri" panose="020F0502020204030204" pitchFamily="34" charset="0"/>
              </a:rPr>
              <a:t>Table 1.8.</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1300486317"/>
              </p:ext>
            </p:extLst>
          </p:nvPr>
        </p:nvGraphicFramePr>
        <p:xfrm>
          <a:off x="1331638" y="620684"/>
          <a:ext cx="6336707" cy="5112575"/>
        </p:xfrm>
        <a:graphic>
          <a:graphicData uri="http://schemas.openxmlformats.org/drawingml/2006/table">
            <a:tbl>
              <a:tblPr/>
              <a:tblGrid>
                <a:gridCol w="2150993"/>
                <a:gridCol w="697619"/>
                <a:gridCol w="697619"/>
                <a:gridCol w="697619"/>
                <a:gridCol w="697619"/>
                <a:gridCol w="697619"/>
                <a:gridCol w="697619"/>
              </a:tblGrid>
              <a:tr h="482913">
                <a:tc>
                  <a:txBody>
                    <a:bodyPr/>
                    <a:lstStyle/>
                    <a:p>
                      <a:pPr algn="l" fontAlgn="t"/>
                      <a:r>
                        <a:rPr lang="sv-SE" sz="900" b="0" i="0" u="none" strike="noStrike">
                          <a:solidFill>
                            <a:srgbClr val="000000"/>
                          </a:solidFill>
                          <a:effectLst/>
                          <a:latin typeface="Calibri" panose="020F0502020204030204" pitchFamily="34" charset="0"/>
                        </a:rPr>
                        <a:t> </a:t>
                      </a:r>
                    </a:p>
                  </a:txBody>
                  <a:tcPr marL="7543" marR="7543" marT="754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900" b="1" i="0" u="none" strike="noStrike">
                          <a:solidFill>
                            <a:srgbClr val="000000"/>
                          </a:solidFill>
                          <a:effectLst/>
                          <a:latin typeface="Calibri" panose="020F0502020204030204" pitchFamily="34" charset="0"/>
                        </a:rPr>
                        <a:t>2010</a:t>
                      </a:r>
                    </a:p>
                  </a:txBody>
                  <a:tcPr marL="7543" marR="7543" marT="7543"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900" b="1" i="0" u="none" strike="noStrike">
                          <a:solidFill>
                            <a:srgbClr val="000000"/>
                          </a:solidFill>
                          <a:effectLst/>
                          <a:latin typeface="Calibri" panose="020F0502020204030204" pitchFamily="34" charset="0"/>
                        </a:rPr>
                        <a:t>2011</a:t>
                      </a:r>
                    </a:p>
                  </a:txBody>
                  <a:tcPr marL="7543" marR="7543" marT="7543"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900" b="1" i="0" u="none" strike="noStrike">
                          <a:solidFill>
                            <a:srgbClr val="000000"/>
                          </a:solidFill>
                          <a:effectLst/>
                          <a:latin typeface="Calibri" panose="020F0502020204030204" pitchFamily="34" charset="0"/>
                        </a:rPr>
                        <a:t>2012</a:t>
                      </a:r>
                    </a:p>
                  </a:txBody>
                  <a:tcPr marL="7543" marR="7543" marT="7543"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900" b="1" i="0" u="none" strike="noStrike">
                          <a:solidFill>
                            <a:srgbClr val="000000"/>
                          </a:solidFill>
                          <a:effectLst/>
                          <a:latin typeface="Calibri" panose="020F0502020204030204" pitchFamily="34" charset="0"/>
                        </a:rPr>
                        <a:t>2013</a:t>
                      </a:r>
                    </a:p>
                  </a:txBody>
                  <a:tcPr marL="7543" marR="7543" marT="7543"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900" b="1" i="0" u="none" strike="noStrike">
                          <a:solidFill>
                            <a:srgbClr val="000000"/>
                          </a:solidFill>
                          <a:effectLst/>
                          <a:latin typeface="Calibri" panose="020F0502020204030204" pitchFamily="34" charset="0"/>
                        </a:rPr>
                        <a:t>2014</a:t>
                      </a:r>
                    </a:p>
                  </a:txBody>
                  <a:tcPr marL="7543" marR="7543" marT="7543"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900" b="1" i="0" u="none" strike="noStrike">
                          <a:solidFill>
                            <a:srgbClr val="000000"/>
                          </a:solidFill>
                          <a:effectLst/>
                          <a:latin typeface="Calibri" panose="020F0502020204030204" pitchFamily="34" charset="0"/>
                        </a:rPr>
                        <a:t>2010 -</a:t>
                      </a:r>
                      <a:br>
                        <a:rPr lang="sv-SE" sz="900" b="1" i="0" u="none" strike="noStrike">
                          <a:solidFill>
                            <a:srgbClr val="000000"/>
                          </a:solidFill>
                          <a:effectLst/>
                          <a:latin typeface="Calibri" panose="020F0502020204030204" pitchFamily="34" charset="0"/>
                        </a:rPr>
                      </a:br>
                      <a:r>
                        <a:rPr lang="sv-SE" sz="900" b="1" i="0" u="none" strike="noStrike">
                          <a:solidFill>
                            <a:srgbClr val="000000"/>
                          </a:solidFill>
                          <a:effectLst/>
                          <a:latin typeface="Calibri" panose="020F0502020204030204" pitchFamily="34" charset="0"/>
                        </a:rPr>
                        <a:t>2014</a:t>
                      </a:r>
                    </a:p>
                  </a:txBody>
                  <a:tcPr marL="7543" marR="7543" marT="754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62">
                <a:tc>
                  <a:txBody>
                    <a:bodyPr/>
                    <a:lstStyle/>
                    <a:p>
                      <a:pPr algn="l" fontAlgn="b"/>
                      <a:r>
                        <a:rPr lang="sv-SE" sz="900" b="1" i="0" u="none" strike="noStrike">
                          <a:solidFill>
                            <a:srgbClr val="000000"/>
                          </a:solidFill>
                          <a:effectLst/>
                          <a:latin typeface="Calibri" panose="020F0502020204030204" pitchFamily="34" charset="0"/>
                        </a:rPr>
                        <a:t>Fluoroquinolones (J01MA)</a:t>
                      </a:r>
                    </a:p>
                  </a:txBody>
                  <a:tcPr marL="7543" marR="7543" marT="754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Total no of reports</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28</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25</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19</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28</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46</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146</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dirty="0">
                          <a:solidFill>
                            <a:srgbClr val="000000"/>
                          </a:solidFill>
                          <a:effectLst/>
                          <a:latin typeface="Calibri" panose="020F0502020204030204" pitchFamily="34" charset="0"/>
                        </a:rPr>
                        <a:t>Number </a:t>
                      </a:r>
                      <a:r>
                        <a:rPr lang="sv-SE" sz="900" b="0" i="0" u="none" strike="noStrike" dirty="0" err="1">
                          <a:solidFill>
                            <a:srgbClr val="000000"/>
                          </a:solidFill>
                          <a:effectLst/>
                          <a:latin typeface="Calibri" panose="020F0502020204030204" pitchFamily="34" charset="0"/>
                        </a:rPr>
                        <a:t>of</a:t>
                      </a:r>
                      <a:r>
                        <a:rPr lang="sv-SE" sz="900" b="0" i="0" u="none" strike="noStrike" dirty="0">
                          <a:solidFill>
                            <a:srgbClr val="000000"/>
                          </a:solidFill>
                          <a:effectLst/>
                          <a:latin typeface="Calibri" panose="020F0502020204030204" pitchFamily="34" charset="0"/>
                        </a:rPr>
                        <a:t> </a:t>
                      </a:r>
                      <a:r>
                        <a:rPr lang="sv-SE" sz="900" b="0" i="0" u="none" strike="noStrike" dirty="0" err="1">
                          <a:solidFill>
                            <a:srgbClr val="000000"/>
                          </a:solidFill>
                          <a:effectLst/>
                          <a:latin typeface="Calibri" panose="020F0502020204030204" pitchFamily="34" charset="0"/>
                        </a:rPr>
                        <a:t>reactions</a:t>
                      </a:r>
                      <a:endParaRPr lang="sv-SE" sz="900" b="0" i="0" u="none" strike="noStrike" dirty="0">
                        <a:solidFill>
                          <a:srgbClr val="000000"/>
                        </a:solidFill>
                        <a:effectLst/>
                        <a:latin typeface="Calibri" panose="020F0502020204030204" pitchFamily="34" charset="0"/>
                      </a:endParaRP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a:noFill/>
                    </a:lnB>
                    <a:solidFill>
                      <a:srgbClr val="DDEBF7"/>
                    </a:solidFill>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a:noFill/>
                    </a:lnB>
                    <a:solidFill>
                      <a:srgbClr val="DDEBF7"/>
                    </a:solidFill>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Musculoskeletal</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4</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10</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12</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32</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  tendinitis</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2</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1</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12</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  tendon rupture</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2</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1</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12</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Skin- and subcutaneous tissue</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11</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5</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4</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5</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13</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38</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Psychiatric disorders</a:t>
                      </a:r>
                    </a:p>
                  </a:txBody>
                  <a:tcPr marL="7543" marR="7543" marT="7543"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5</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4</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0</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7</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7</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23</a:t>
                      </a:r>
                    </a:p>
                  </a:txBody>
                  <a:tcPr marL="7543" marR="7543" marT="7543"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9962">
                <a:tc>
                  <a:txBody>
                    <a:bodyPr/>
                    <a:lstStyle/>
                    <a:p>
                      <a:pPr algn="l" fontAlgn="b"/>
                      <a:r>
                        <a:rPr lang="sv-SE" sz="900" b="0" i="0" u="none" strike="noStrike">
                          <a:solidFill>
                            <a:srgbClr val="000000"/>
                          </a:solidFill>
                          <a:effectLst/>
                          <a:latin typeface="Calibri" panose="020F0502020204030204" pitchFamily="34" charset="0"/>
                        </a:rPr>
                        <a:t> </a:t>
                      </a:r>
                    </a:p>
                  </a:txBody>
                  <a:tcPr marL="7543" marR="7543" marT="754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962">
                <a:tc>
                  <a:txBody>
                    <a:bodyPr/>
                    <a:lstStyle/>
                    <a:p>
                      <a:pPr algn="l" fontAlgn="b"/>
                      <a:r>
                        <a:rPr lang="sv-SE" sz="900" b="1" i="0" u="none" strike="noStrike">
                          <a:solidFill>
                            <a:srgbClr val="000000"/>
                          </a:solidFill>
                          <a:effectLst/>
                          <a:latin typeface="Calibri" panose="020F0502020204030204" pitchFamily="34" charset="0"/>
                        </a:rPr>
                        <a:t>Nitrofurantoin (J01XE01)</a:t>
                      </a:r>
                    </a:p>
                  </a:txBody>
                  <a:tcPr marL="7543" marR="7543" marT="754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Total no of reports</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24</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25</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30</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20</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21</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120</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dirty="0">
                          <a:solidFill>
                            <a:srgbClr val="000000"/>
                          </a:solidFill>
                          <a:effectLst/>
                          <a:latin typeface="Calibri" panose="020F0502020204030204" pitchFamily="34" charset="0"/>
                        </a:rPr>
                        <a:t>Number </a:t>
                      </a:r>
                      <a:r>
                        <a:rPr lang="sv-SE" sz="900" b="0" i="0" u="none" strike="noStrike" dirty="0" err="1">
                          <a:solidFill>
                            <a:srgbClr val="000000"/>
                          </a:solidFill>
                          <a:effectLst/>
                          <a:latin typeface="Calibri" panose="020F0502020204030204" pitchFamily="34" charset="0"/>
                        </a:rPr>
                        <a:t>of</a:t>
                      </a:r>
                      <a:r>
                        <a:rPr lang="sv-SE" sz="900" b="0" i="0" u="none" strike="noStrike" dirty="0">
                          <a:solidFill>
                            <a:srgbClr val="000000"/>
                          </a:solidFill>
                          <a:effectLst/>
                          <a:latin typeface="Calibri" panose="020F0502020204030204" pitchFamily="34" charset="0"/>
                        </a:rPr>
                        <a:t> </a:t>
                      </a:r>
                      <a:r>
                        <a:rPr lang="sv-SE" sz="900" b="0" i="0" u="none" strike="noStrike" dirty="0" err="1">
                          <a:solidFill>
                            <a:srgbClr val="000000"/>
                          </a:solidFill>
                          <a:effectLst/>
                          <a:latin typeface="Calibri" panose="020F0502020204030204" pitchFamily="34" charset="0"/>
                        </a:rPr>
                        <a:t>reactions</a:t>
                      </a:r>
                      <a:endParaRPr lang="sv-SE" sz="900" b="0" i="0" u="none" strike="noStrike" dirty="0">
                        <a:solidFill>
                          <a:srgbClr val="000000"/>
                        </a:solidFill>
                        <a:effectLst/>
                        <a:latin typeface="Calibri" panose="020F0502020204030204" pitchFamily="34" charset="0"/>
                      </a:endParaRP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a:noFill/>
                    </a:lnB>
                    <a:solidFill>
                      <a:srgbClr val="DDEBF7"/>
                    </a:solidFill>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a:noFill/>
                    </a:lnB>
                    <a:solidFill>
                      <a:srgbClr val="DDEBF7"/>
                    </a:solidFill>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Respiratory system</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6</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4</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16</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8</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7</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41</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  dyspnoea</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4</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5</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4</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17</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  interstitial pneumonia</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2</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0</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2</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0</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5</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  pulmonary fibrosis</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0</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0</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0</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6</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Skin- and</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10</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10</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17</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6</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4</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47</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subcutaneous tissue</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a:noFill/>
                    </a:lnB>
                    <a:solidFill>
                      <a:srgbClr val="DDEBF7"/>
                    </a:solidFill>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a:noFill/>
                    </a:lnB>
                    <a:solidFill>
                      <a:srgbClr val="DDEBF7"/>
                    </a:solidFill>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General disorders</a:t>
                      </a:r>
                    </a:p>
                  </a:txBody>
                  <a:tcPr marL="7543" marR="7543" marT="75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7</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6</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10</a:t>
                      </a:r>
                    </a:p>
                  </a:txBody>
                  <a:tcPr marL="7543" marR="7543" marT="7543" marB="0" anchor="b">
                    <a:lnL>
                      <a:noFill/>
                    </a:lnL>
                    <a:lnR>
                      <a:noFill/>
                    </a:lnR>
                    <a:lnT>
                      <a:noFill/>
                    </a:lnT>
                    <a:lnB>
                      <a:noFill/>
                    </a:lnB>
                  </a:tcPr>
                </a:tc>
                <a:tc>
                  <a:txBody>
                    <a:bodyPr/>
                    <a:lstStyle/>
                    <a:p>
                      <a:pPr algn="ctr" fontAlgn="b"/>
                      <a:r>
                        <a:rPr lang="sv-SE" sz="900" b="0" i="0" u="none" strike="noStrike">
                          <a:solidFill>
                            <a:srgbClr val="000000"/>
                          </a:solidFill>
                          <a:effectLst/>
                          <a:latin typeface="Calibri" panose="020F0502020204030204" pitchFamily="34" charset="0"/>
                        </a:rPr>
                        <a:t>2</a:t>
                      </a:r>
                    </a:p>
                  </a:txBody>
                  <a:tcPr marL="7543" marR="7543" marT="7543" marB="0" anchor="b">
                    <a:lnL>
                      <a:noFill/>
                    </a:lnL>
                    <a:lnR>
                      <a:noFill/>
                    </a:lnR>
                    <a:lnT>
                      <a:noFill/>
                    </a:lnT>
                    <a:lnB>
                      <a:noFill/>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28</a:t>
                      </a:r>
                    </a:p>
                  </a:txBody>
                  <a:tcPr marL="7543" marR="7543" marT="7543" marB="0" anchor="b">
                    <a:lnL>
                      <a:noFill/>
                    </a:lnL>
                    <a:lnR w="12700" cap="flat" cmpd="sng" algn="ctr">
                      <a:solidFill>
                        <a:srgbClr val="000000"/>
                      </a:solidFill>
                      <a:prstDash val="solid"/>
                      <a:round/>
                      <a:headEnd type="none" w="med" len="med"/>
                      <a:tailEnd type="none" w="med" len="med"/>
                    </a:lnR>
                    <a:lnT>
                      <a:noFill/>
                    </a:lnT>
                    <a:lnB>
                      <a:noFill/>
                    </a:lnB>
                  </a:tcPr>
                </a:tc>
              </a:tr>
              <a:tr h="209962">
                <a:tc>
                  <a:txBody>
                    <a:bodyPr/>
                    <a:lstStyle/>
                    <a:p>
                      <a:pPr algn="l" fontAlgn="b"/>
                      <a:r>
                        <a:rPr lang="sv-SE" sz="900" b="0" i="0" u="none" strike="noStrike">
                          <a:solidFill>
                            <a:srgbClr val="000000"/>
                          </a:solidFill>
                          <a:effectLst/>
                          <a:latin typeface="Calibri" panose="020F0502020204030204" pitchFamily="34" charset="0"/>
                        </a:rPr>
                        <a:t>  fever</a:t>
                      </a:r>
                    </a:p>
                  </a:txBody>
                  <a:tcPr marL="7543" marR="7543" marT="7543"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3</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2</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4</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1</a:t>
                      </a:r>
                    </a:p>
                  </a:txBody>
                  <a:tcPr marL="7543" marR="7543" marT="7543"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Calibri" panose="020F0502020204030204" pitchFamily="34" charset="0"/>
                        </a:rPr>
                        <a:t>13</a:t>
                      </a:r>
                    </a:p>
                  </a:txBody>
                  <a:tcPr marL="7543" marR="7543" marT="7543"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09962">
                <a:tc>
                  <a:txBody>
                    <a:bodyPr/>
                    <a:lstStyle/>
                    <a:p>
                      <a:pPr algn="l" fontAlgn="b"/>
                      <a:r>
                        <a:rPr lang="sv-SE" sz="900" b="0" i="0" u="none" strike="noStrike">
                          <a:solidFill>
                            <a:srgbClr val="000000"/>
                          </a:solidFill>
                          <a:effectLst/>
                          <a:latin typeface="Calibri" panose="020F0502020204030204" pitchFamily="34" charset="0"/>
                        </a:rPr>
                        <a:t> </a:t>
                      </a:r>
                    </a:p>
                  </a:txBody>
                  <a:tcPr marL="7543" marR="7543" marT="754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7543" marR="7543" marT="75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0460">
                <a:tc>
                  <a:txBody>
                    <a:bodyPr/>
                    <a:lstStyle/>
                    <a:p>
                      <a:pPr algn="l" fontAlgn="b"/>
                      <a:r>
                        <a:rPr lang="sv-SE" sz="900" b="0" i="0" u="none" strike="noStrike">
                          <a:solidFill>
                            <a:srgbClr val="000000"/>
                          </a:solidFill>
                          <a:effectLst/>
                          <a:latin typeface="Calibri" panose="020F0502020204030204" pitchFamily="34" charset="0"/>
                        </a:rPr>
                        <a:t> </a:t>
                      </a:r>
                    </a:p>
                  </a:txBody>
                  <a:tcPr marL="7543" marR="7543" marT="75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7543" marR="7543" marT="7543" marB="0" anchor="b">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r" fontAlgn="b"/>
                      <a:r>
                        <a:rPr lang="sv-SE" sz="900" b="0" i="0" u="none" strike="noStrike" dirty="0">
                          <a:solidFill>
                            <a:srgbClr val="000000"/>
                          </a:solidFill>
                          <a:effectLst/>
                          <a:latin typeface="Calibri" panose="020F0502020204030204" pitchFamily="34" charset="0"/>
                        </a:rPr>
                        <a:t>Källa: Folkhälsomyndigheten2015</a:t>
                      </a:r>
                    </a:p>
                  </a:txBody>
                  <a:tcPr marL="7543" marR="7543" marT="75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475249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42</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24110" y="6020013"/>
            <a:ext cx="2925980" cy="407934"/>
          </a:xfrm>
        </p:spPr>
        <p:txBody>
          <a:bodyPr/>
          <a:lstStyle/>
          <a:p>
            <a:r>
              <a:rPr lang="sv-SE" sz="1200" dirty="0" smtClean="0">
                <a:latin typeface="Calibri" panose="020F0502020204030204" pitchFamily="34" charset="0"/>
              </a:rPr>
              <a:t>Figure 1.28.</a:t>
            </a:r>
            <a:endParaRPr lang="sv-SE" sz="1200" dirty="0">
              <a:latin typeface="Calibri" panose="020F050202020403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74313086"/>
              </p:ext>
            </p:extLst>
          </p:nvPr>
        </p:nvGraphicFramePr>
        <p:xfrm>
          <a:off x="1285875" y="1138237"/>
          <a:ext cx="6572250" cy="4581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0301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43</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95977"/>
            <a:ext cx="2925980" cy="407934"/>
          </a:xfrm>
        </p:spPr>
        <p:txBody>
          <a:bodyPr/>
          <a:lstStyle/>
          <a:p>
            <a:r>
              <a:rPr lang="sv-SE" sz="1200" dirty="0" smtClean="0">
                <a:latin typeface="Calibri" panose="020F0502020204030204" pitchFamily="34" charset="0"/>
              </a:rPr>
              <a:t>Figure 2.1. number 1</a:t>
            </a:r>
            <a:endParaRPr lang="sv-SE" sz="1200" dirty="0">
              <a:latin typeface="Calibri" panose="020F0502020204030204" pitchFamily="34" charset="0"/>
            </a:endParaRPr>
          </a:p>
        </p:txBody>
      </p:sp>
      <p:graphicFrame>
        <p:nvGraphicFramePr>
          <p:cNvPr id="8" name="Diagram 7"/>
          <p:cNvGraphicFramePr>
            <a:graphicFrameLocks/>
          </p:cNvGraphicFramePr>
          <p:nvPr>
            <p:extLst>
              <p:ext uri="{D42A27DB-BD31-4B8C-83A1-F6EECF244321}">
                <p14:modId xmlns:p14="http://schemas.microsoft.com/office/powerpoint/2010/main" val="3234834454"/>
              </p:ext>
            </p:extLst>
          </p:nvPr>
        </p:nvGraphicFramePr>
        <p:xfrm>
          <a:off x="1331640" y="476672"/>
          <a:ext cx="6192688"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8176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44</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95977"/>
            <a:ext cx="2925980" cy="407934"/>
          </a:xfrm>
        </p:spPr>
        <p:txBody>
          <a:bodyPr/>
          <a:lstStyle/>
          <a:p>
            <a:r>
              <a:rPr lang="sv-SE" sz="1200" dirty="0" smtClean="0">
                <a:latin typeface="Calibri" panose="020F0502020204030204" pitchFamily="34" charset="0"/>
              </a:rPr>
              <a:t>Figure 2.1. </a:t>
            </a:r>
            <a:r>
              <a:rPr lang="sv-SE" sz="1200" dirty="0">
                <a:latin typeface="Calibri" panose="020F0502020204030204" pitchFamily="34" charset="0"/>
              </a:rPr>
              <a:t>n</a:t>
            </a:r>
            <a:r>
              <a:rPr lang="sv-SE" sz="1200" dirty="0" smtClean="0">
                <a:latin typeface="Calibri" panose="020F0502020204030204" pitchFamily="34" charset="0"/>
              </a:rPr>
              <a:t>umber 2</a:t>
            </a:r>
            <a:endParaRPr lang="sv-SE" sz="1200" dirty="0">
              <a:latin typeface="Calibri" panose="020F0502020204030204" pitchFamily="34" charset="0"/>
            </a:endParaRPr>
          </a:p>
        </p:txBody>
      </p:sp>
      <p:graphicFrame>
        <p:nvGraphicFramePr>
          <p:cNvPr id="9" name="Diagram 8"/>
          <p:cNvGraphicFramePr>
            <a:graphicFrameLocks/>
          </p:cNvGraphicFramePr>
          <p:nvPr>
            <p:extLst>
              <p:ext uri="{D42A27DB-BD31-4B8C-83A1-F6EECF244321}">
                <p14:modId xmlns:p14="http://schemas.microsoft.com/office/powerpoint/2010/main" val="3033205302"/>
              </p:ext>
            </p:extLst>
          </p:nvPr>
        </p:nvGraphicFramePr>
        <p:xfrm>
          <a:off x="1331640" y="692696"/>
          <a:ext cx="6408712"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0115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45</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95977"/>
            <a:ext cx="2925980" cy="407934"/>
          </a:xfrm>
        </p:spPr>
        <p:txBody>
          <a:bodyPr/>
          <a:lstStyle/>
          <a:p>
            <a:r>
              <a:rPr lang="sv-SE" sz="1200" dirty="0" smtClean="0">
                <a:latin typeface="Calibri" panose="020F0502020204030204" pitchFamily="34" charset="0"/>
              </a:rPr>
              <a:t>Figure 2.1. number 3</a:t>
            </a:r>
            <a:endParaRPr lang="sv-SE" sz="1200" dirty="0">
              <a:latin typeface="Calibri" panose="020F0502020204030204" pitchFamily="34" charset="0"/>
            </a:endParaRPr>
          </a:p>
        </p:txBody>
      </p:sp>
      <p:graphicFrame>
        <p:nvGraphicFramePr>
          <p:cNvPr id="11" name="Diagram 10"/>
          <p:cNvGraphicFramePr>
            <a:graphicFrameLocks/>
          </p:cNvGraphicFramePr>
          <p:nvPr>
            <p:extLst>
              <p:ext uri="{D42A27DB-BD31-4B8C-83A1-F6EECF244321}">
                <p14:modId xmlns:p14="http://schemas.microsoft.com/office/powerpoint/2010/main" val="820294520"/>
              </p:ext>
            </p:extLst>
          </p:nvPr>
        </p:nvGraphicFramePr>
        <p:xfrm>
          <a:off x="1331640" y="620688"/>
          <a:ext cx="5976664" cy="42266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8845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46</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95977"/>
            <a:ext cx="2925980" cy="407934"/>
          </a:xfrm>
        </p:spPr>
        <p:txBody>
          <a:bodyPr/>
          <a:lstStyle/>
          <a:p>
            <a:r>
              <a:rPr lang="sv-SE" sz="1200" dirty="0" smtClean="0">
                <a:latin typeface="Calibri" panose="020F0502020204030204" pitchFamily="34" charset="0"/>
              </a:rPr>
              <a:t>Figure 2.1. number 4</a:t>
            </a:r>
            <a:endParaRPr lang="sv-SE" sz="1200" dirty="0">
              <a:latin typeface="Calibri" panose="020F0502020204030204" pitchFamily="34" charset="0"/>
            </a:endParaRPr>
          </a:p>
        </p:txBody>
      </p:sp>
      <p:graphicFrame>
        <p:nvGraphicFramePr>
          <p:cNvPr id="12" name="Diagram 11"/>
          <p:cNvGraphicFramePr>
            <a:graphicFrameLocks/>
          </p:cNvGraphicFramePr>
          <p:nvPr>
            <p:extLst>
              <p:ext uri="{D42A27DB-BD31-4B8C-83A1-F6EECF244321}">
                <p14:modId xmlns:p14="http://schemas.microsoft.com/office/powerpoint/2010/main" val="2213618525"/>
              </p:ext>
            </p:extLst>
          </p:nvPr>
        </p:nvGraphicFramePr>
        <p:xfrm>
          <a:off x="1475656" y="764704"/>
          <a:ext cx="5976664"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120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47</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07118" y="5940449"/>
            <a:ext cx="2925980" cy="407934"/>
          </a:xfrm>
        </p:spPr>
        <p:txBody>
          <a:bodyPr/>
          <a:lstStyle/>
          <a:p>
            <a:r>
              <a:rPr lang="sv-SE" sz="1200" dirty="0" smtClean="0">
                <a:latin typeface="Calibri" panose="020F0502020204030204" pitchFamily="34" charset="0"/>
              </a:rPr>
              <a:t>Table 2.1.</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4142575604"/>
              </p:ext>
            </p:extLst>
          </p:nvPr>
        </p:nvGraphicFramePr>
        <p:xfrm>
          <a:off x="1079409" y="764704"/>
          <a:ext cx="6948974" cy="4104457"/>
        </p:xfrm>
        <a:graphic>
          <a:graphicData uri="http://schemas.openxmlformats.org/drawingml/2006/table">
            <a:tbl>
              <a:tblPr/>
              <a:tblGrid>
                <a:gridCol w="4498042"/>
                <a:gridCol w="1331420"/>
                <a:gridCol w="1119512"/>
              </a:tblGrid>
              <a:tr h="283315">
                <a:tc>
                  <a:txBody>
                    <a:bodyPr/>
                    <a:lstStyle/>
                    <a:p>
                      <a:pPr algn="l" fontAlgn="b"/>
                      <a:r>
                        <a:rPr lang="sv-SE" sz="1100" b="1" i="0" u="none" strike="noStrike">
                          <a:solidFill>
                            <a:srgbClr val="000000"/>
                          </a:solidFill>
                          <a:effectLst/>
                          <a:latin typeface="Calibri" panose="020F0502020204030204" pitchFamily="34" charset="0"/>
                        </a:rPr>
                        <a:t>Species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dirty="0">
                          <a:solidFill>
                            <a:srgbClr val="000000"/>
                          </a:solidFill>
                          <a:effectLst/>
                          <a:latin typeface="Calibri" panose="020F0502020204030204" pitchFamily="34" charset="0"/>
                        </a:rPr>
                        <a:t>Number </a:t>
                      </a:r>
                      <a:r>
                        <a:rPr lang="sv-SE" sz="1100" b="1" i="0" u="none" strike="noStrike" dirty="0" err="1">
                          <a:solidFill>
                            <a:srgbClr val="000000"/>
                          </a:solidFill>
                          <a:effectLst/>
                          <a:latin typeface="Calibri" panose="020F0502020204030204" pitchFamily="34" charset="0"/>
                        </a:rPr>
                        <a:t>of</a:t>
                      </a:r>
                      <a:r>
                        <a:rPr lang="sv-SE" sz="1100" b="1" i="0" u="none" strike="noStrike" dirty="0">
                          <a:solidFill>
                            <a:srgbClr val="000000"/>
                          </a:solidFill>
                          <a:effectLst/>
                          <a:latin typeface="Calibri" panose="020F0502020204030204" pitchFamily="34" charset="0"/>
                        </a:rPr>
                        <a:t> </a:t>
                      </a:r>
                      <a:r>
                        <a:rPr lang="sv-SE" sz="1100" b="1" i="0" u="none" strike="noStrike" dirty="0" err="1">
                          <a:solidFill>
                            <a:srgbClr val="000000"/>
                          </a:solidFill>
                          <a:effectLst/>
                          <a:latin typeface="Calibri" panose="020F0502020204030204" pitchFamily="34" charset="0"/>
                        </a:rPr>
                        <a:t>cases</a:t>
                      </a:r>
                      <a:endParaRPr lang="sv-SE"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Calibri" panose="020F0502020204030204" pitchFamily="34" charset="0"/>
                        </a:rPr>
                        <a:t>Proportion,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808">
                <a:tc>
                  <a:txBody>
                    <a:bodyPr/>
                    <a:lstStyle/>
                    <a:p>
                      <a:pPr algn="l" fontAlgn="b"/>
                      <a:r>
                        <a:rPr lang="sv-SE" sz="900" b="0" i="1" u="none" strike="noStrike">
                          <a:solidFill>
                            <a:srgbClr val="000000"/>
                          </a:solidFill>
                          <a:effectLst/>
                          <a:latin typeface="Tahoma" panose="020B0604030504040204" pitchFamily="34" charset="0"/>
                        </a:rPr>
                        <a:t>Escherichia coli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8161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89.2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92808">
                <a:tc>
                  <a:txBody>
                    <a:bodyPr/>
                    <a:lstStyle/>
                    <a:p>
                      <a:pPr algn="l" rtl="0" fontAlgn="b"/>
                      <a:r>
                        <a:rPr lang="sv-SE" sz="900" b="0" i="1" u="none" strike="noStrike">
                          <a:solidFill>
                            <a:srgbClr val="000000"/>
                          </a:solidFill>
                          <a:effectLst/>
                          <a:latin typeface="Tahoma" panose="020B0604030504040204" pitchFamily="34" charset="0"/>
                        </a:rPr>
                        <a:t>Klebsiella pneumoniae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808">
                <a:tc>
                  <a:txBody>
                    <a:bodyPr/>
                    <a:lstStyle/>
                    <a:p>
                      <a:pPr algn="l" rtl="0" fontAlgn="b"/>
                      <a:r>
                        <a:rPr lang="sv-SE" sz="900" b="0" i="1" u="none" strike="noStrike">
                          <a:solidFill>
                            <a:srgbClr val="000000"/>
                          </a:solidFill>
                          <a:effectLst/>
                          <a:latin typeface="Tahoma" panose="020B0604030504040204" pitchFamily="34" charset="0"/>
                        </a:rPr>
                        <a:t>Proteus mirabilis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0.8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808">
                <a:tc>
                  <a:txBody>
                    <a:bodyPr/>
                    <a:lstStyle/>
                    <a:p>
                      <a:pPr algn="l" rtl="0" fontAlgn="b"/>
                      <a:r>
                        <a:rPr lang="sv-SE" sz="900" b="0" i="1" u="none" strike="noStrike">
                          <a:solidFill>
                            <a:srgbClr val="000000"/>
                          </a:solidFill>
                          <a:effectLst/>
                          <a:latin typeface="Tahoma" panose="020B0604030504040204" pitchFamily="34" charset="0"/>
                        </a:rPr>
                        <a:t>Citrobacter</a:t>
                      </a:r>
                      <a:r>
                        <a:rPr lang="sv-SE" sz="900" b="0" i="0" u="none" strike="noStrike">
                          <a:solidFill>
                            <a:srgbClr val="000000"/>
                          </a:solidFill>
                          <a:effectLst/>
                          <a:latin typeface="Tahoma" panose="020B0604030504040204" pitchFamily="34" charset="0"/>
                        </a:rPr>
                        <a:t> species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808">
                <a:tc>
                  <a:txBody>
                    <a:bodyPr/>
                    <a:lstStyle/>
                    <a:p>
                      <a:pPr algn="l" rtl="0" fontAlgn="b"/>
                      <a:r>
                        <a:rPr lang="sv-SE" sz="900" b="0" i="1" u="none" strike="noStrike">
                          <a:solidFill>
                            <a:srgbClr val="000000"/>
                          </a:solidFill>
                          <a:effectLst/>
                          <a:latin typeface="Tahoma" panose="020B0604030504040204" pitchFamily="34" charset="0"/>
                        </a:rPr>
                        <a:t>Shigella</a:t>
                      </a:r>
                      <a:r>
                        <a:rPr lang="sv-SE" sz="900" b="0" i="0" u="none" strike="noStrike">
                          <a:solidFill>
                            <a:srgbClr val="000000"/>
                          </a:solidFill>
                          <a:effectLst/>
                          <a:latin typeface="Tahoma" panose="020B0604030504040204" pitchFamily="34" charset="0"/>
                        </a:rPr>
                        <a:t> species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808">
                <a:tc>
                  <a:txBody>
                    <a:bodyPr/>
                    <a:lstStyle/>
                    <a:p>
                      <a:pPr algn="l" rtl="0" fontAlgn="b"/>
                      <a:r>
                        <a:rPr lang="sv-SE" sz="900" b="0" i="1" u="none" strike="noStrike">
                          <a:solidFill>
                            <a:srgbClr val="000000"/>
                          </a:solidFill>
                          <a:effectLst/>
                          <a:latin typeface="Tahoma" panose="020B0604030504040204" pitchFamily="34" charset="0"/>
                        </a:rPr>
                        <a:t>Salmonella </a:t>
                      </a:r>
                      <a:r>
                        <a:rPr lang="sv-SE" sz="900" b="0" i="0" u="none" strike="noStrike">
                          <a:solidFill>
                            <a:srgbClr val="000000"/>
                          </a:solidFill>
                          <a:effectLst/>
                          <a:latin typeface="Tahoma" panose="020B0604030504040204" pitchFamily="34" charset="0"/>
                        </a:rPr>
                        <a:t>species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808">
                <a:tc>
                  <a:txBody>
                    <a:bodyPr/>
                    <a:lstStyle/>
                    <a:p>
                      <a:pPr algn="l" rtl="0" fontAlgn="b"/>
                      <a:r>
                        <a:rPr lang="en-US" sz="900" b="0" i="0" u="none" strike="noStrike">
                          <a:solidFill>
                            <a:srgbClr val="000000"/>
                          </a:solidFill>
                          <a:effectLst/>
                          <a:latin typeface="Tahoma" panose="020B0604030504040204" pitchFamily="34" charset="0"/>
                        </a:rPr>
                        <a:t>Enterobacreiaceae (not specified or species not reported)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808">
                <a:tc>
                  <a:txBody>
                    <a:bodyPr/>
                    <a:lstStyle/>
                    <a:p>
                      <a:pPr algn="l" rtl="0" fontAlgn="b"/>
                      <a:r>
                        <a:rPr lang="sv-SE" sz="900" b="1" i="0" u="none" strike="noStrike" dirty="0">
                          <a:solidFill>
                            <a:srgbClr val="000000"/>
                          </a:solidFill>
                          <a:effectLst/>
                          <a:latin typeface="Tahoma" panose="020B0604030504040204" pitchFamily="34" charset="0"/>
                        </a:rPr>
                        <a:t>Total number </a:t>
                      </a:r>
                      <a:r>
                        <a:rPr lang="sv-SE" sz="900" b="1" i="0" u="none" strike="noStrike" dirty="0" err="1">
                          <a:solidFill>
                            <a:srgbClr val="000000"/>
                          </a:solidFill>
                          <a:effectLst/>
                          <a:latin typeface="Tahoma" panose="020B0604030504040204" pitchFamily="34" charset="0"/>
                        </a:rPr>
                        <a:t>reported</a:t>
                      </a:r>
                      <a:endParaRPr lang="sv-SE" sz="900" b="1" i="0" u="none" strike="noStrike" dirty="0">
                        <a:solidFill>
                          <a:srgbClr val="000000"/>
                        </a:solidFill>
                        <a:effectLst/>
                        <a:latin typeface="Tahom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9146**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92808">
                <a:tc>
                  <a:txBody>
                    <a:bodyPr/>
                    <a:lstStyle/>
                    <a:p>
                      <a:pPr algn="l" fontAlgn="b"/>
                      <a:r>
                        <a:rPr lang="sv-SE" sz="9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878422">
                <a:tc gridSpan="3">
                  <a:txBody>
                    <a:bodyPr/>
                    <a:lstStyle/>
                    <a:p>
                      <a:pPr algn="l" fontAlgn="ctr"/>
                      <a:r>
                        <a:rPr lang="en-US" sz="900" b="0" i="0" u="none" strike="noStrike">
                          <a:solidFill>
                            <a:srgbClr val="000000"/>
                          </a:solidFill>
                          <a:effectLst/>
                          <a:latin typeface="Tahoma" panose="020B0604030504040204" pitchFamily="34" charset="0"/>
                        </a:rPr>
                        <a:t>* Distinction between an ESBL and a chromosomally mediated AmpC was not made for these bacteria.</a:t>
                      </a:r>
                      <a:br>
                        <a:rPr lang="en-US" sz="900" b="0" i="0" u="none" strike="noStrike">
                          <a:solidFill>
                            <a:srgbClr val="000000"/>
                          </a:solidFill>
                          <a:effectLst/>
                          <a:latin typeface="Tahoma" panose="020B0604030504040204" pitchFamily="34" charset="0"/>
                        </a:rPr>
                      </a:br>
                      <a:r>
                        <a:rPr lang="en-US" sz="900" b="0" i="0" u="none" strike="noStrike">
                          <a:solidFill>
                            <a:srgbClr val="000000"/>
                          </a:solidFill>
                          <a:effectLst/>
                          <a:latin typeface="Tahoma" panose="020B0604030504040204" pitchFamily="34" charset="0"/>
                        </a:rPr>
                        <a:t>**In 239 patients two or more ESBL-producing species were reported resulting in a higher number of isolates than number of cases reported.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sv-SE"/>
                    </a:p>
                  </a:txBody>
                  <a:tcPr/>
                </a:tc>
                <a:tc hMerge="1">
                  <a:txBody>
                    <a:bodyPr/>
                    <a:lstStyle/>
                    <a:p>
                      <a:endParaRPr lang="sv-SE"/>
                    </a:p>
                  </a:txBody>
                  <a:tcPr/>
                </a:tc>
              </a:tr>
              <a:tr h="307448">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sv-SE" sz="900" b="0" i="0" u="none" strike="noStrike" dirty="0">
                          <a:solidFill>
                            <a:srgbClr val="000000"/>
                          </a:solidFill>
                          <a:effectLst/>
                          <a:latin typeface="Calibri" panose="020F0502020204030204" pitchFamily="34" charset="0"/>
                        </a:rPr>
                        <a:t>Källa: Folkhälsomyndigheten 2014</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r>
            </a:tbl>
          </a:graphicData>
        </a:graphic>
      </p:graphicFrame>
    </p:spTree>
    <p:extLst>
      <p:ext uri="{BB962C8B-B14F-4D97-AF65-F5344CB8AC3E}">
        <p14:creationId xmlns:p14="http://schemas.microsoft.com/office/powerpoint/2010/main" val="1998995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48</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05502"/>
            <a:ext cx="2925980" cy="407934"/>
          </a:xfrm>
        </p:spPr>
        <p:txBody>
          <a:bodyPr/>
          <a:lstStyle/>
          <a:p>
            <a:r>
              <a:rPr lang="sv-SE" sz="1200" dirty="0" smtClean="0">
                <a:latin typeface="Calibri" panose="020F0502020204030204" pitchFamily="34" charset="0"/>
              </a:rPr>
              <a:t>Figure 2.2.</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3520968756"/>
              </p:ext>
            </p:extLst>
          </p:nvPr>
        </p:nvGraphicFramePr>
        <p:xfrm>
          <a:off x="685880" y="620688"/>
          <a:ext cx="7200651" cy="47410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90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49</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44743"/>
            <a:ext cx="2925980" cy="407934"/>
          </a:xfrm>
        </p:spPr>
        <p:txBody>
          <a:bodyPr/>
          <a:lstStyle/>
          <a:p>
            <a:r>
              <a:rPr lang="sv-SE" sz="1200" dirty="0" smtClean="0">
                <a:latin typeface="Calibri" panose="020F0502020204030204" pitchFamily="34" charset="0"/>
              </a:rPr>
              <a:t>Figure 2.3. number 1</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097216752"/>
              </p:ext>
            </p:extLst>
          </p:nvPr>
        </p:nvGraphicFramePr>
        <p:xfrm>
          <a:off x="1104164" y="548680"/>
          <a:ext cx="6696744"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204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05502"/>
            <a:ext cx="2925980" cy="407934"/>
          </a:xfrm>
        </p:spPr>
        <p:txBody>
          <a:bodyPr/>
          <a:lstStyle/>
          <a:p>
            <a:r>
              <a:rPr lang="en-US" sz="1200" dirty="0">
                <a:latin typeface="Calibri" panose="020F0502020204030204" pitchFamily="34" charset="0"/>
              </a:rPr>
              <a:t>Figure 1.2. </a:t>
            </a:r>
            <a:endParaRPr lang="sv-SE" sz="1200" dirty="0">
              <a:latin typeface="Calibri" panose="020F050202020403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854919701"/>
              </p:ext>
            </p:extLst>
          </p:nvPr>
        </p:nvGraphicFramePr>
        <p:xfrm>
          <a:off x="1032650" y="548680"/>
          <a:ext cx="7200800"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7685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50</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29436"/>
            <a:ext cx="2925980" cy="407934"/>
          </a:xfrm>
        </p:spPr>
        <p:txBody>
          <a:bodyPr/>
          <a:lstStyle/>
          <a:p>
            <a:r>
              <a:rPr lang="sv-SE" sz="1200" dirty="0" smtClean="0">
                <a:latin typeface="Calibri" panose="020F0502020204030204" pitchFamily="34" charset="0"/>
              </a:rPr>
              <a:t>Figure 2.3. number 2</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220927739"/>
              </p:ext>
            </p:extLst>
          </p:nvPr>
        </p:nvGraphicFramePr>
        <p:xfrm>
          <a:off x="1187624" y="620688"/>
          <a:ext cx="6552728"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5131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51</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29436"/>
            <a:ext cx="2925980" cy="407934"/>
          </a:xfrm>
        </p:spPr>
        <p:txBody>
          <a:bodyPr/>
          <a:lstStyle/>
          <a:p>
            <a:r>
              <a:rPr lang="sv-SE" sz="1200" dirty="0" smtClean="0">
                <a:latin typeface="Calibri" panose="020F0502020204030204" pitchFamily="34" charset="0"/>
              </a:rPr>
              <a:t>Figure 2.3. number 3</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582009065"/>
              </p:ext>
            </p:extLst>
          </p:nvPr>
        </p:nvGraphicFramePr>
        <p:xfrm>
          <a:off x="1187624" y="548680"/>
          <a:ext cx="6546271"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943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52</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5929436"/>
            <a:ext cx="2925980" cy="407934"/>
          </a:xfrm>
        </p:spPr>
        <p:txBody>
          <a:bodyPr/>
          <a:lstStyle/>
          <a:p>
            <a:r>
              <a:rPr lang="sv-SE" sz="1200" dirty="0" smtClean="0">
                <a:latin typeface="Calibri" panose="020F0502020204030204" pitchFamily="34" charset="0"/>
              </a:rPr>
              <a:t>Figure 2.3. number 4</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721511564"/>
              </p:ext>
            </p:extLst>
          </p:nvPr>
        </p:nvGraphicFramePr>
        <p:xfrm>
          <a:off x="1475656" y="620688"/>
          <a:ext cx="6408712"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438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53</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15027"/>
            <a:ext cx="2925980" cy="407934"/>
          </a:xfrm>
        </p:spPr>
        <p:txBody>
          <a:bodyPr/>
          <a:lstStyle/>
          <a:p>
            <a:r>
              <a:rPr lang="sv-SE" sz="1200" dirty="0" smtClean="0">
                <a:latin typeface="Calibri" panose="020F0502020204030204" pitchFamily="34" charset="0"/>
              </a:rPr>
              <a:t>Figure 2.4.</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3246721130"/>
              </p:ext>
            </p:extLst>
          </p:nvPr>
        </p:nvGraphicFramePr>
        <p:xfrm>
          <a:off x="1187624" y="764704"/>
          <a:ext cx="6912768"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8325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54</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09916" y="5829378"/>
            <a:ext cx="3790076" cy="407934"/>
          </a:xfrm>
        </p:spPr>
        <p:txBody>
          <a:bodyPr/>
          <a:lstStyle/>
          <a:p>
            <a:r>
              <a:rPr lang="sv-SE" sz="1200" dirty="0" err="1" smtClean="0">
                <a:latin typeface="Calibri" panose="020F0502020204030204" pitchFamily="34" charset="0"/>
              </a:rPr>
              <a:t>Figure</a:t>
            </a:r>
            <a:r>
              <a:rPr lang="sv-SE" sz="1200" dirty="0" smtClean="0">
                <a:latin typeface="Calibri" panose="020F0502020204030204" pitchFamily="34" charset="0"/>
              </a:rPr>
              <a:t>, In Focus – ESBL </a:t>
            </a:r>
            <a:r>
              <a:rPr lang="sv-SE" sz="1200" dirty="0" err="1" smtClean="0">
                <a:latin typeface="Calibri" panose="020F0502020204030204" pitchFamily="34" charset="0"/>
              </a:rPr>
              <a:t>producing</a:t>
            </a:r>
            <a:r>
              <a:rPr lang="sv-SE" sz="1200" dirty="0" smtClean="0">
                <a:latin typeface="Calibri" panose="020F0502020204030204" pitchFamily="34" charset="0"/>
              </a:rPr>
              <a:t> </a:t>
            </a:r>
            <a:r>
              <a:rPr lang="sv-SE" sz="1200" i="1" dirty="0" err="1" smtClean="0">
                <a:latin typeface="Calibri" panose="020F0502020204030204" pitchFamily="34" charset="0"/>
              </a:rPr>
              <a:t>Escherichia</a:t>
            </a:r>
            <a:r>
              <a:rPr lang="sv-SE" sz="1200" i="1" dirty="0" smtClean="0">
                <a:latin typeface="Calibri" panose="020F0502020204030204" pitchFamily="34" charset="0"/>
              </a:rPr>
              <a:t> </a:t>
            </a:r>
            <a:r>
              <a:rPr lang="sv-SE" sz="1200" i="1" dirty="0" err="1" smtClean="0">
                <a:latin typeface="Calibri" panose="020F0502020204030204" pitchFamily="34" charset="0"/>
              </a:rPr>
              <a:t>coli</a:t>
            </a:r>
            <a:endParaRPr lang="sv-SE" sz="1200" i="1" dirty="0">
              <a:latin typeface="Calibri" panose="020F0502020204030204" pitchFamily="34" charset="0"/>
            </a:endParaRPr>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7992888" cy="5040560"/>
          </a:xfrm>
          <a:prstGeom prst="rect">
            <a:avLst/>
          </a:prstGeom>
          <a:noFill/>
        </p:spPr>
      </p:pic>
      <p:sp>
        <p:nvSpPr>
          <p:cNvPr id="6" name="textruta 5"/>
          <p:cNvSpPr txBox="1"/>
          <p:nvPr/>
        </p:nvSpPr>
        <p:spPr>
          <a:xfrm>
            <a:off x="6876256" y="5373216"/>
            <a:ext cx="1872208" cy="215444"/>
          </a:xfrm>
          <a:prstGeom prst="rect">
            <a:avLst/>
          </a:prstGeom>
          <a:noFill/>
        </p:spPr>
        <p:txBody>
          <a:bodyPr wrap="square" rtlCol="0">
            <a:spAutoFit/>
          </a:bodyPr>
          <a:lstStyle/>
          <a:p>
            <a:r>
              <a:rPr lang="sv-SE" sz="800" dirty="0" smtClean="0"/>
              <a:t>Källa: Folkhälsomyndigheten 2015</a:t>
            </a:r>
            <a:endParaRPr lang="sv-SE" sz="800" dirty="0"/>
          </a:p>
        </p:txBody>
      </p:sp>
    </p:spTree>
    <p:extLst>
      <p:ext uri="{BB962C8B-B14F-4D97-AF65-F5344CB8AC3E}">
        <p14:creationId xmlns:p14="http://schemas.microsoft.com/office/powerpoint/2010/main" val="1885083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55</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05502"/>
            <a:ext cx="2925980" cy="407934"/>
          </a:xfrm>
        </p:spPr>
        <p:txBody>
          <a:bodyPr/>
          <a:lstStyle/>
          <a:p>
            <a:r>
              <a:rPr lang="sv-SE" sz="1200" dirty="0" smtClean="0">
                <a:latin typeface="Calibri" panose="020F0502020204030204" pitchFamily="34" charset="0"/>
              </a:rPr>
              <a:t>Figure 2.5.</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382589525"/>
              </p:ext>
            </p:extLst>
          </p:nvPr>
        </p:nvGraphicFramePr>
        <p:xfrm>
          <a:off x="1187624" y="836712"/>
          <a:ext cx="6984776"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4223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56</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p:txBody>
          <a:bodyPr/>
          <a:lstStyle/>
          <a:p>
            <a:r>
              <a:rPr lang="sv-SE" sz="1200" dirty="0" smtClean="0">
                <a:latin typeface="Calibri" panose="020F0502020204030204" pitchFamily="34" charset="0"/>
              </a:rPr>
              <a:t>Figure 2.6.</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152351747"/>
              </p:ext>
            </p:extLst>
          </p:nvPr>
        </p:nvGraphicFramePr>
        <p:xfrm>
          <a:off x="709916" y="260648"/>
          <a:ext cx="7848872" cy="5280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158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57</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p:txBody>
          <a:bodyPr/>
          <a:lstStyle/>
          <a:p>
            <a:r>
              <a:rPr lang="sv-SE" sz="1200" dirty="0" smtClean="0">
                <a:latin typeface="Calibri" panose="020F0502020204030204" pitchFamily="34" charset="0"/>
              </a:rPr>
              <a:t>Table 2.4.	</a:t>
            </a:r>
            <a:endParaRPr lang="sv-SE" sz="1200" dirty="0">
              <a:latin typeface="Calibri" panose="020F0502020204030204" pitchFamily="34" charset="0"/>
            </a:endParaRPr>
          </a:p>
        </p:txBody>
      </p:sp>
      <p:graphicFrame>
        <p:nvGraphicFramePr>
          <p:cNvPr id="6" name="Tabell 5"/>
          <p:cNvGraphicFramePr>
            <a:graphicFrameLocks noGrp="1"/>
          </p:cNvGraphicFramePr>
          <p:nvPr>
            <p:extLst>
              <p:ext uri="{D42A27DB-BD31-4B8C-83A1-F6EECF244321}">
                <p14:modId xmlns:p14="http://schemas.microsoft.com/office/powerpoint/2010/main" val="2239544538"/>
              </p:ext>
            </p:extLst>
          </p:nvPr>
        </p:nvGraphicFramePr>
        <p:xfrm>
          <a:off x="827584" y="404664"/>
          <a:ext cx="7272804" cy="5184580"/>
        </p:xfrm>
        <a:graphic>
          <a:graphicData uri="http://schemas.openxmlformats.org/drawingml/2006/table">
            <a:tbl>
              <a:tblPr/>
              <a:tblGrid>
                <a:gridCol w="1137574"/>
                <a:gridCol w="613523"/>
                <a:gridCol w="613523"/>
                <a:gridCol w="613523"/>
                <a:gridCol w="613523"/>
                <a:gridCol w="613523"/>
                <a:gridCol w="613523"/>
                <a:gridCol w="613523"/>
                <a:gridCol w="613523"/>
                <a:gridCol w="613523"/>
                <a:gridCol w="613523"/>
              </a:tblGrid>
              <a:tr h="208574">
                <a:tc>
                  <a:txBody>
                    <a:bodyPr/>
                    <a:lstStyle/>
                    <a:p>
                      <a:pPr algn="l" rtl="0" fontAlgn="b"/>
                      <a:r>
                        <a:rPr lang="sv-SE" sz="1050" b="1" i="0" u="none" strike="noStrike" dirty="0">
                          <a:solidFill>
                            <a:srgbClr val="000000"/>
                          </a:solidFill>
                          <a:effectLst/>
                          <a:latin typeface="Tahoma" panose="020B0604030504040204" pitchFamily="34" charset="0"/>
                        </a:rPr>
                        <a:t>County</a:t>
                      </a:r>
                    </a:p>
                  </a:txBody>
                  <a:tcPr marL="7037" marR="7037" marT="70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sv-SE" sz="1050" b="1" i="0" u="none" strike="noStrike" dirty="0">
                          <a:solidFill>
                            <a:srgbClr val="000000"/>
                          </a:solidFill>
                          <a:effectLst/>
                          <a:latin typeface="Tahoma" panose="020B0604030504040204" pitchFamily="34" charset="0"/>
                        </a:rPr>
                        <a:t>2010</a:t>
                      </a:r>
                    </a:p>
                  </a:txBody>
                  <a:tcPr marL="7037" marR="7037" marT="70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b"/>
                      <a:r>
                        <a:rPr lang="sv-SE" sz="1050" b="1" i="0" u="none" strike="noStrike">
                          <a:solidFill>
                            <a:srgbClr val="000000"/>
                          </a:solidFill>
                          <a:effectLst/>
                          <a:latin typeface="Tahoma" panose="020B0604030504040204" pitchFamily="34" charset="0"/>
                        </a:rPr>
                        <a:t>2011</a:t>
                      </a:r>
                    </a:p>
                  </a:txBody>
                  <a:tcPr marL="7037" marR="7037" marT="70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b"/>
                      <a:r>
                        <a:rPr lang="sv-SE" sz="1050" b="1" i="0" u="none" strike="noStrike">
                          <a:solidFill>
                            <a:srgbClr val="000000"/>
                          </a:solidFill>
                          <a:effectLst/>
                          <a:latin typeface="Tahoma" panose="020B0604030504040204" pitchFamily="34" charset="0"/>
                        </a:rPr>
                        <a:t>2012</a:t>
                      </a:r>
                    </a:p>
                  </a:txBody>
                  <a:tcPr marL="7037" marR="7037" marT="70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b"/>
                      <a:r>
                        <a:rPr lang="sv-SE" sz="1050" b="1" i="0" u="none" strike="noStrike">
                          <a:solidFill>
                            <a:srgbClr val="000000"/>
                          </a:solidFill>
                          <a:effectLst/>
                          <a:latin typeface="Tahoma" panose="020B0604030504040204" pitchFamily="34" charset="0"/>
                        </a:rPr>
                        <a:t>2013</a:t>
                      </a:r>
                    </a:p>
                  </a:txBody>
                  <a:tcPr marL="7037" marR="7037" marT="70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b"/>
                      <a:r>
                        <a:rPr lang="sv-SE" sz="1050" b="1" i="0" u="none" strike="noStrike" dirty="0">
                          <a:solidFill>
                            <a:srgbClr val="000000"/>
                          </a:solidFill>
                          <a:effectLst/>
                          <a:latin typeface="Tahoma" panose="020B0604030504040204" pitchFamily="34" charset="0"/>
                        </a:rPr>
                        <a:t>2014</a:t>
                      </a:r>
                    </a:p>
                  </a:txBody>
                  <a:tcPr marL="7037" marR="7037" marT="70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tr>
              <a:tr h="198643">
                <a:tc>
                  <a:txBody>
                    <a:bodyPr/>
                    <a:lstStyle/>
                    <a:p>
                      <a:pPr algn="l" fontAlgn="b"/>
                      <a:r>
                        <a:rPr lang="sv-SE" sz="1050" b="0" i="0" u="none" strike="noStrike">
                          <a:solidFill>
                            <a:srgbClr val="000000"/>
                          </a:solidFill>
                          <a:effectLst/>
                          <a:latin typeface="Tahoma" panose="020B0604030504040204" pitchFamily="34" charset="0"/>
                        </a:rPr>
                        <a:t> </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50" b="0" i="0" u="none" strike="noStrike">
                          <a:solidFill>
                            <a:srgbClr val="000000"/>
                          </a:solidFill>
                          <a:effectLst/>
                          <a:latin typeface="Tahoma" panose="020B0604030504040204" pitchFamily="34" charset="0"/>
                        </a:rPr>
                        <a:t>No</a:t>
                      </a:r>
                    </a:p>
                  </a:txBody>
                  <a:tcPr marL="7037" marR="7037" marT="703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50" b="0" i="0" u="none" strike="noStrike" dirty="0" err="1">
                          <a:solidFill>
                            <a:srgbClr val="000000"/>
                          </a:solidFill>
                          <a:effectLst/>
                          <a:latin typeface="Tahoma" panose="020B0604030504040204" pitchFamily="34" charset="0"/>
                        </a:rPr>
                        <a:t>Inc</a:t>
                      </a:r>
                      <a:r>
                        <a:rPr lang="sv-SE" sz="1050" b="0" i="0" u="none" strike="noStrike" dirty="0">
                          <a:solidFill>
                            <a:srgbClr val="000000"/>
                          </a:solidFill>
                          <a:effectLst/>
                          <a:latin typeface="Tahoma" panose="020B0604030504040204" pitchFamily="34" charset="0"/>
                        </a:rPr>
                        <a:t>*</a:t>
                      </a:r>
                    </a:p>
                  </a:txBody>
                  <a:tcPr marL="7037" marR="7037" marT="703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50" b="0" i="0" u="none" strike="noStrike" dirty="0">
                          <a:solidFill>
                            <a:srgbClr val="000000"/>
                          </a:solidFill>
                          <a:effectLst/>
                          <a:latin typeface="Tahoma" panose="020B0604030504040204" pitchFamily="34" charset="0"/>
                        </a:rPr>
                        <a:t>No</a:t>
                      </a:r>
                    </a:p>
                  </a:txBody>
                  <a:tcPr marL="7037" marR="7037" marT="703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50" b="0" i="0" u="none" strike="noStrike">
                          <a:solidFill>
                            <a:srgbClr val="000000"/>
                          </a:solidFill>
                          <a:effectLst/>
                          <a:latin typeface="Tahoma" panose="020B0604030504040204" pitchFamily="34" charset="0"/>
                        </a:rPr>
                        <a:t>Inc*</a:t>
                      </a:r>
                    </a:p>
                  </a:txBody>
                  <a:tcPr marL="7037" marR="7037" marT="703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050" b="0" i="0" u="none" strike="noStrike">
                          <a:solidFill>
                            <a:srgbClr val="000000"/>
                          </a:solidFill>
                          <a:effectLst/>
                          <a:latin typeface="Tahoma" panose="020B0604030504040204" pitchFamily="34" charset="0"/>
                        </a:rPr>
                        <a:t>No</a:t>
                      </a:r>
                    </a:p>
                  </a:txBody>
                  <a:tcPr marL="7037" marR="7037" marT="7037"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50" b="0" i="0" u="none" strike="noStrike">
                          <a:solidFill>
                            <a:srgbClr val="000000"/>
                          </a:solidFill>
                          <a:effectLst/>
                          <a:latin typeface="Tahoma" panose="020B0604030504040204" pitchFamily="34" charset="0"/>
                        </a:rPr>
                        <a:t>Inc*</a:t>
                      </a:r>
                    </a:p>
                  </a:txBody>
                  <a:tcPr marL="7037" marR="7037" marT="703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50" b="0" i="0" u="none" strike="noStrike">
                          <a:solidFill>
                            <a:srgbClr val="000000"/>
                          </a:solidFill>
                          <a:effectLst/>
                          <a:latin typeface="Tahoma" panose="020B0604030504040204" pitchFamily="34" charset="0"/>
                        </a:rPr>
                        <a:t>No</a:t>
                      </a:r>
                    </a:p>
                  </a:txBody>
                  <a:tcPr marL="7037" marR="7037" marT="703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50" b="0" i="0" u="none" strike="noStrike">
                          <a:solidFill>
                            <a:srgbClr val="000000"/>
                          </a:solidFill>
                          <a:effectLst/>
                          <a:latin typeface="Tahoma" panose="020B0604030504040204" pitchFamily="34" charset="0"/>
                        </a:rPr>
                        <a:t>Inc*</a:t>
                      </a:r>
                    </a:p>
                  </a:txBody>
                  <a:tcPr marL="7037" marR="7037" marT="703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50" b="0" i="0" u="none" strike="noStrike">
                          <a:solidFill>
                            <a:srgbClr val="000000"/>
                          </a:solidFill>
                          <a:effectLst/>
                          <a:latin typeface="Tahoma" panose="020B0604030504040204" pitchFamily="34" charset="0"/>
                        </a:rPr>
                        <a:t>No</a:t>
                      </a:r>
                    </a:p>
                  </a:txBody>
                  <a:tcPr marL="7037" marR="7037" marT="7037"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050" b="0" i="0" u="none" strike="noStrike" dirty="0" err="1">
                          <a:solidFill>
                            <a:srgbClr val="000000"/>
                          </a:solidFill>
                          <a:effectLst/>
                          <a:latin typeface="Tahoma" panose="020B0604030504040204" pitchFamily="34" charset="0"/>
                        </a:rPr>
                        <a:t>Inc</a:t>
                      </a:r>
                      <a:r>
                        <a:rPr lang="sv-SE" sz="1050" b="0" i="0" u="none" strike="noStrike" dirty="0">
                          <a:solidFill>
                            <a:srgbClr val="000000"/>
                          </a:solidFill>
                          <a:effectLst/>
                          <a:latin typeface="Tahoma" panose="020B0604030504040204" pitchFamily="34" charset="0"/>
                        </a:rPr>
                        <a:t>*</a:t>
                      </a:r>
                    </a:p>
                  </a:txBody>
                  <a:tcPr marL="7037" marR="7037" marT="70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643">
                <a:tc>
                  <a:txBody>
                    <a:bodyPr/>
                    <a:lstStyle/>
                    <a:p>
                      <a:pPr algn="l" rtl="0" fontAlgn="b"/>
                      <a:r>
                        <a:rPr lang="sv-SE" sz="1050" b="0" i="0" u="none" strike="noStrike">
                          <a:solidFill>
                            <a:srgbClr val="000000"/>
                          </a:solidFill>
                          <a:effectLst/>
                          <a:latin typeface="Tahoma" panose="020B0604030504040204" pitchFamily="34" charset="0"/>
                        </a:rPr>
                        <a:t>Blekinge</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50" b="0" i="0" u="none" strike="noStrike">
                          <a:solidFill>
                            <a:srgbClr val="000000"/>
                          </a:solidFill>
                          <a:effectLst/>
                          <a:latin typeface="Tahoma" panose="020B0604030504040204" pitchFamily="34" charset="0"/>
                        </a:rPr>
                        <a:t>8</a:t>
                      </a:r>
                    </a:p>
                  </a:txBody>
                  <a:tcPr marL="7037" marR="7037" marT="70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5.2</a:t>
                      </a:r>
                    </a:p>
                  </a:txBody>
                  <a:tcPr marL="7037" marR="7037" marT="70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50" b="0" i="0" u="none" strike="noStrike" dirty="0">
                          <a:solidFill>
                            <a:srgbClr val="000000"/>
                          </a:solidFill>
                          <a:effectLst/>
                          <a:latin typeface="Tahoma" panose="020B0604030504040204" pitchFamily="34" charset="0"/>
                        </a:rPr>
                        <a:t>17</a:t>
                      </a:r>
                    </a:p>
                  </a:txBody>
                  <a:tcPr marL="7037" marR="7037" marT="70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11.1</a:t>
                      </a:r>
                    </a:p>
                  </a:txBody>
                  <a:tcPr marL="7037" marR="7037" marT="70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50" b="0" i="0" u="none" strike="noStrike" dirty="0">
                          <a:solidFill>
                            <a:srgbClr val="000000"/>
                          </a:solidFill>
                          <a:effectLst/>
                          <a:latin typeface="Tahoma" panose="020B0604030504040204" pitchFamily="34" charset="0"/>
                        </a:rPr>
                        <a:t>24</a:t>
                      </a:r>
                    </a:p>
                  </a:txBody>
                  <a:tcPr marL="7037" marR="7037" marT="70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15.8</a:t>
                      </a:r>
                    </a:p>
                  </a:txBody>
                  <a:tcPr marL="7037" marR="7037" marT="70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50" b="0" i="0" u="none" strike="noStrike" dirty="0">
                          <a:solidFill>
                            <a:srgbClr val="000000"/>
                          </a:solidFill>
                          <a:effectLst/>
                          <a:latin typeface="Tahoma" panose="020B0604030504040204" pitchFamily="34" charset="0"/>
                        </a:rPr>
                        <a:t>32</a:t>
                      </a:r>
                    </a:p>
                  </a:txBody>
                  <a:tcPr marL="7037" marR="7037" marT="70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20.9</a:t>
                      </a:r>
                    </a:p>
                  </a:txBody>
                  <a:tcPr marL="7037" marR="7037" marT="70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sv-SE" sz="1050" b="0" i="0" u="none" strike="noStrike" dirty="0">
                          <a:solidFill>
                            <a:srgbClr val="000000"/>
                          </a:solidFill>
                          <a:effectLst/>
                          <a:latin typeface="Tahoma" panose="020B0604030504040204" pitchFamily="34" charset="0"/>
                        </a:rPr>
                        <a:t>37</a:t>
                      </a:r>
                    </a:p>
                  </a:txBody>
                  <a:tcPr marL="7037" marR="7037" marT="703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24.0</a:t>
                      </a:r>
                    </a:p>
                  </a:txBody>
                  <a:tcPr marL="7037" marR="7037" marT="7037"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Dalarna</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27</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9.7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13.7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33</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11.9</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35</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12.6</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61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21.9</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Gotland</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8.7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9</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15.7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11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19.2</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15</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26.2</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17</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29.7</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Gävleborg</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26</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9.4</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36</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13.0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35</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18.3</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17.9</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Halland</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13.4</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16.9</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47</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15.5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18.9</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55</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17.7</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Jämtland</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22.1</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19</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15.0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33</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26.1</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42.7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40.2</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Jönköping</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16.0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61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18.1</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82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24.2</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126</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36.9</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118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34.3</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Kalmar</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72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30.8</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45</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19.3</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72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30.8</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82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35.1</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140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59.4</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Kronoberg</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23</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21.7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21.5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28.9</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89</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47.1</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Norrbotten</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8.4</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8.0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39</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15.6</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73</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29.2</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Skåne</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313</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25.2</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369</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29.5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384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30.4</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394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30.9</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488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37.9</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Stockholm</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412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20.0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502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24.0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589</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27.7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623</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28.8</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685</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31.2</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Södermanland</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11.1</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11.6</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18.0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66</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23.5</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Uppsala</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12.2</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dirty="0">
                          <a:solidFill>
                            <a:srgbClr val="000000"/>
                          </a:solidFill>
                          <a:effectLst/>
                          <a:latin typeface="Tahoma" panose="020B0604030504040204" pitchFamily="34" charset="0"/>
                        </a:rPr>
                        <a:t>42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12.4</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80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23.4</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76</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22.0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98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28.1</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Värmland</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10.2</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17.6</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14.6</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80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29.2</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66</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24.0</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Västerbotten</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39</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15.0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8.0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8.1</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13.0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15.2</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Västernorrland</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12.4</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9.9</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35</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14.5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16.5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56</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23.0</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Västmanland</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11.0</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12.1</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19.3</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68</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26.0</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Västra Götaland</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264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16.7</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347</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21.8</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360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22.5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439</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27.2</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463</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28.4</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Örebro</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14.3</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15.6</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55</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19.4</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50</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17.5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106</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36.8</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Östergötland</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47</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10.9</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71</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16.5</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62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14.3</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72</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16.4</a:t>
                      </a:r>
                    </a:p>
                  </a:txBody>
                  <a:tcPr marL="7037" marR="7037" marT="703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sv-SE" sz="1050" b="0" i="0" u="none" strike="noStrike">
                          <a:solidFill>
                            <a:srgbClr val="000000"/>
                          </a:solidFill>
                          <a:effectLst/>
                          <a:latin typeface="Tahoma" panose="020B0604030504040204" pitchFamily="34" charset="0"/>
                        </a:rPr>
                        <a:t>94</a:t>
                      </a:r>
                    </a:p>
                  </a:txBody>
                  <a:tcPr marL="7037" marR="7037" marT="7037" marB="0" anchor="ctr">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21.3</a:t>
                      </a:r>
                    </a:p>
                  </a:txBody>
                  <a:tcPr marL="7037" marR="7037" marT="7037" marB="0" anchor="ctr">
                    <a:lnL>
                      <a:noFill/>
                    </a:lnL>
                    <a:lnR w="12700" cap="flat" cmpd="sng" algn="ctr">
                      <a:solidFill>
                        <a:srgbClr val="000000"/>
                      </a:solidFill>
                      <a:prstDash val="solid"/>
                      <a:round/>
                      <a:headEnd type="none" w="med" len="med"/>
                      <a:tailEnd type="none" w="med" len="med"/>
                    </a:lnR>
                    <a:lnT>
                      <a:noFill/>
                    </a:lnT>
                    <a:lnB>
                      <a:noFill/>
                    </a:lnB>
                  </a:tcPr>
                </a:tc>
              </a:tr>
              <a:tr h="198643">
                <a:tc>
                  <a:txBody>
                    <a:bodyPr/>
                    <a:lstStyle/>
                    <a:p>
                      <a:pPr algn="l" rtl="0" fontAlgn="b"/>
                      <a:r>
                        <a:rPr lang="sv-SE" sz="1050" b="0" i="0" u="none" strike="noStrike">
                          <a:solidFill>
                            <a:srgbClr val="000000"/>
                          </a:solidFill>
                          <a:effectLst/>
                          <a:latin typeface="Tahoma" panose="020B0604030504040204" pitchFamily="34" charset="0"/>
                        </a:rPr>
                        <a:t>Total</a:t>
                      </a:r>
                    </a:p>
                  </a:txBody>
                  <a:tcPr marL="7037" marR="7037" marT="70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50" b="0" i="0" u="none" strike="noStrike">
                          <a:solidFill>
                            <a:srgbClr val="000000"/>
                          </a:solidFill>
                          <a:effectLst/>
                          <a:latin typeface="Tahoma" panose="020B0604030504040204" pitchFamily="34" charset="0"/>
                        </a:rPr>
                        <a:t>1580</a:t>
                      </a:r>
                    </a:p>
                  </a:txBody>
                  <a:tcPr marL="7037" marR="7037" marT="703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16.8</a:t>
                      </a:r>
                    </a:p>
                  </a:txBody>
                  <a:tcPr marL="7037" marR="7037" marT="703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50" b="0" i="0" u="none" strike="noStrike">
                          <a:solidFill>
                            <a:srgbClr val="000000"/>
                          </a:solidFill>
                          <a:effectLst/>
                          <a:latin typeface="Tahoma" panose="020B0604030504040204" pitchFamily="34" charset="0"/>
                        </a:rPr>
                        <a:t>1884</a:t>
                      </a:r>
                    </a:p>
                  </a:txBody>
                  <a:tcPr marL="7037" marR="7037" marT="703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19.9</a:t>
                      </a:r>
                    </a:p>
                  </a:txBody>
                  <a:tcPr marL="7037" marR="7037" marT="703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50" b="0" i="0" u="none" strike="noStrike">
                          <a:solidFill>
                            <a:srgbClr val="000000"/>
                          </a:solidFill>
                          <a:effectLst/>
                          <a:latin typeface="Tahoma" panose="020B0604030504040204" pitchFamily="34" charset="0"/>
                        </a:rPr>
                        <a:t>2097</a:t>
                      </a:r>
                    </a:p>
                  </a:txBody>
                  <a:tcPr marL="7037" marR="7037" marT="703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21.9</a:t>
                      </a:r>
                    </a:p>
                  </a:txBody>
                  <a:tcPr marL="7037" marR="7037" marT="703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50" b="0" i="0" u="none" strike="noStrike">
                          <a:solidFill>
                            <a:srgbClr val="000000"/>
                          </a:solidFill>
                          <a:effectLst/>
                          <a:latin typeface="Tahoma" panose="020B0604030504040204" pitchFamily="34" charset="0"/>
                        </a:rPr>
                        <a:t>2454</a:t>
                      </a:r>
                    </a:p>
                  </a:txBody>
                  <a:tcPr marL="7037" marR="7037" marT="703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sv-SE" sz="1050" b="0" i="0" u="none" strike="noStrike">
                          <a:solidFill>
                            <a:srgbClr val="000000"/>
                          </a:solidFill>
                          <a:effectLst/>
                          <a:latin typeface="Tahoma" panose="020B0604030504040204" pitchFamily="34" charset="0"/>
                        </a:rPr>
                        <a:t>25.4</a:t>
                      </a:r>
                    </a:p>
                  </a:txBody>
                  <a:tcPr marL="7037" marR="7037" marT="703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sv-SE" sz="1050" b="0" i="0" u="none" strike="noStrike">
                          <a:solidFill>
                            <a:srgbClr val="000000"/>
                          </a:solidFill>
                          <a:effectLst/>
                          <a:latin typeface="Tahoma" panose="020B0604030504040204" pitchFamily="34" charset="0"/>
                        </a:rPr>
                        <a:t>2921</a:t>
                      </a:r>
                    </a:p>
                  </a:txBody>
                  <a:tcPr marL="7037" marR="7037" marT="703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sv-SE" sz="1050" b="0" i="0" u="none" strike="noStrike" dirty="0">
                          <a:solidFill>
                            <a:srgbClr val="000000"/>
                          </a:solidFill>
                          <a:effectLst/>
                          <a:latin typeface="Tahoma" panose="020B0604030504040204" pitchFamily="34" charset="0"/>
                        </a:rPr>
                        <a:t>30.0</a:t>
                      </a:r>
                    </a:p>
                  </a:txBody>
                  <a:tcPr marL="7037" marR="7037" marT="703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8643">
                <a:tc>
                  <a:txBody>
                    <a:bodyPr/>
                    <a:lstStyle/>
                    <a:p>
                      <a:pPr algn="l" fontAlgn="b"/>
                      <a:r>
                        <a:rPr lang="sv-SE" sz="700" b="0" i="0" u="none" strike="noStrike">
                          <a:solidFill>
                            <a:srgbClr val="000000"/>
                          </a:solidFill>
                          <a:effectLst/>
                          <a:latin typeface="Tahoma" panose="020B0604030504040204" pitchFamily="34" charset="0"/>
                        </a:rPr>
                        <a:t> </a:t>
                      </a:r>
                    </a:p>
                  </a:txBody>
                  <a:tcPr marL="7037" marR="7037" marT="70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700" b="0" i="0" u="none" strike="noStrike">
                        <a:solidFill>
                          <a:srgbClr val="000000"/>
                        </a:solidFill>
                        <a:effectLst/>
                        <a:latin typeface="Tahoma" panose="020B0604030504040204" pitchFamily="34" charset="0"/>
                      </a:endParaRPr>
                    </a:p>
                  </a:txBody>
                  <a:tcPr marL="7037" marR="7037" marT="70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700" b="0" i="0" u="none" strike="noStrike">
                        <a:solidFill>
                          <a:srgbClr val="000000"/>
                        </a:solidFill>
                        <a:effectLst/>
                        <a:latin typeface="Tahoma" panose="020B0604030504040204" pitchFamily="34" charset="0"/>
                      </a:endParaRPr>
                    </a:p>
                  </a:txBody>
                  <a:tcPr marL="7037" marR="7037" marT="70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700" b="0" i="0" u="none" strike="noStrike">
                        <a:solidFill>
                          <a:srgbClr val="000000"/>
                        </a:solidFill>
                        <a:effectLst/>
                        <a:latin typeface="Tahoma" panose="020B0604030504040204" pitchFamily="34" charset="0"/>
                      </a:endParaRPr>
                    </a:p>
                  </a:txBody>
                  <a:tcPr marL="7037" marR="7037" marT="70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700" b="0" i="0" u="none" strike="noStrike">
                        <a:solidFill>
                          <a:srgbClr val="000000"/>
                        </a:solidFill>
                        <a:effectLst/>
                        <a:latin typeface="Tahoma" panose="020B0604030504040204" pitchFamily="34" charset="0"/>
                      </a:endParaRPr>
                    </a:p>
                  </a:txBody>
                  <a:tcPr marL="7037" marR="7037" marT="70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700" b="0" i="0" u="none" strike="noStrike">
                        <a:solidFill>
                          <a:srgbClr val="000000"/>
                        </a:solidFill>
                        <a:effectLst/>
                        <a:latin typeface="Tahoma" panose="020B0604030504040204" pitchFamily="34" charset="0"/>
                      </a:endParaRPr>
                    </a:p>
                  </a:txBody>
                  <a:tcPr marL="7037" marR="7037" marT="70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700" b="0" i="0" u="none" strike="noStrike">
                        <a:solidFill>
                          <a:srgbClr val="000000"/>
                        </a:solidFill>
                        <a:effectLst/>
                        <a:latin typeface="Tahoma" panose="020B0604030504040204" pitchFamily="34" charset="0"/>
                      </a:endParaRPr>
                    </a:p>
                  </a:txBody>
                  <a:tcPr marL="7037" marR="7037" marT="70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700" b="0" i="0" u="none" strike="noStrike">
                        <a:solidFill>
                          <a:srgbClr val="000000"/>
                        </a:solidFill>
                        <a:effectLst/>
                        <a:latin typeface="Tahoma" panose="020B0604030504040204" pitchFamily="34" charset="0"/>
                      </a:endParaRPr>
                    </a:p>
                  </a:txBody>
                  <a:tcPr marL="7037" marR="7037" marT="70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700" b="0" i="0" u="none" strike="noStrike">
                        <a:solidFill>
                          <a:srgbClr val="000000"/>
                        </a:solidFill>
                        <a:effectLst/>
                        <a:latin typeface="Tahoma" panose="020B0604030504040204" pitchFamily="34" charset="0"/>
                      </a:endParaRPr>
                    </a:p>
                  </a:txBody>
                  <a:tcPr marL="7037" marR="7037" marT="70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700" b="0" i="0" u="none" strike="noStrike">
                        <a:solidFill>
                          <a:srgbClr val="000000"/>
                        </a:solidFill>
                        <a:effectLst/>
                        <a:latin typeface="Tahoma" panose="020B0604030504040204" pitchFamily="34" charset="0"/>
                      </a:endParaRPr>
                    </a:p>
                  </a:txBody>
                  <a:tcPr marL="7037" marR="7037" marT="70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700" b="0" i="0" u="none" strike="noStrike">
                          <a:solidFill>
                            <a:srgbClr val="000000"/>
                          </a:solidFill>
                          <a:effectLst/>
                          <a:latin typeface="Tahoma" panose="020B0604030504040204" pitchFamily="34" charset="0"/>
                        </a:rPr>
                        <a:t> </a:t>
                      </a:r>
                    </a:p>
                  </a:txBody>
                  <a:tcPr marL="7037" marR="7037" marT="70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8574">
                <a:tc gridSpan="4">
                  <a:txBody>
                    <a:bodyPr/>
                    <a:lstStyle/>
                    <a:p>
                      <a:pPr algn="l" rtl="0" fontAlgn="b"/>
                      <a:r>
                        <a:rPr lang="en-US" sz="1000" b="0" i="0" u="none" strike="noStrike" dirty="0">
                          <a:solidFill>
                            <a:srgbClr val="000000"/>
                          </a:solidFill>
                          <a:effectLst/>
                          <a:latin typeface="Tahoma" panose="020B0604030504040204" pitchFamily="34" charset="0"/>
                        </a:rPr>
                        <a:t>*=Incidence (cases per 100 000 inhabitants)</a:t>
                      </a:r>
                    </a:p>
                  </a:txBody>
                  <a:tcPr marL="7037" marR="7037" marT="70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fontAlgn="b"/>
                      <a:r>
                        <a:rPr lang="sv-SE" sz="700" b="0" i="0" u="none" strike="noStrike">
                          <a:solidFill>
                            <a:srgbClr val="000000"/>
                          </a:solidFill>
                          <a:effectLst/>
                          <a:latin typeface="Tahoma" panose="020B0604030504040204" pitchFamily="34" charset="0"/>
                        </a:rPr>
                        <a:t> </a:t>
                      </a:r>
                    </a:p>
                  </a:txBody>
                  <a:tcPr marL="7037" marR="7037" marT="70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700" b="0" i="0" u="none" strike="noStrike">
                          <a:solidFill>
                            <a:srgbClr val="000000"/>
                          </a:solidFill>
                          <a:effectLst/>
                          <a:latin typeface="Tahoma" panose="020B0604030504040204" pitchFamily="34" charset="0"/>
                        </a:rPr>
                        <a:t> </a:t>
                      </a:r>
                    </a:p>
                  </a:txBody>
                  <a:tcPr marL="7037" marR="7037" marT="70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700" b="0" i="0" u="none" strike="noStrike">
                          <a:solidFill>
                            <a:srgbClr val="000000"/>
                          </a:solidFill>
                          <a:effectLst/>
                          <a:latin typeface="Tahoma" panose="020B0604030504040204" pitchFamily="34" charset="0"/>
                        </a:rPr>
                        <a:t> </a:t>
                      </a:r>
                    </a:p>
                  </a:txBody>
                  <a:tcPr marL="7037" marR="7037" marT="70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700" b="0" i="0" u="none" strike="noStrike">
                          <a:solidFill>
                            <a:srgbClr val="000000"/>
                          </a:solidFill>
                          <a:effectLst/>
                          <a:latin typeface="Tahoma" panose="020B0604030504040204" pitchFamily="34" charset="0"/>
                        </a:rPr>
                        <a:t> </a:t>
                      </a:r>
                    </a:p>
                  </a:txBody>
                  <a:tcPr marL="7037" marR="7037" marT="703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sv-SE" sz="800" b="0" i="0" u="none" strike="noStrike" dirty="0">
                          <a:solidFill>
                            <a:srgbClr val="000000"/>
                          </a:solidFill>
                          <a:effectLst/>
                          <a:latin typeface="Tahoma" panose="020B0604030504040204" pitchFamily="34" charset="0"/>
                        </a:rPr>
                        <a:t>Källa: Folkhälsomyndigheten 2015</a:t>
                      </a:r>
                    </a:p>
                  </a:txBody>
                  <a:tcPr marL="7037" marR="7037" marT="70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994224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58</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dirty="0"/>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2.8.</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793750189"/>
              </p:ext>
            </p:extLst>
          </p:nvPr>
        </p:nvGraphicFramePr>
        <p:xfrm>
          <a:off x="1079409" y="548680"/>
          <a:ext cx="6804959"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1911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59</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15027"/>
            <a:ext cx="2925980" cy="407934"/>
          </a:xfrm>
        </p:spPr>
        <p:txBody>
          <a:bodyPr/>
          <a:lstStyle/>
          <a:p>
            <a:r>
              <a:rPr lang="sv-SE" sz="1200" dirty="0" smtClean="0">
                <a:latin typeface="Calibri" panose="020F0502020204030204" pitchFamily="34" charset="0"/>
              </a:rPr>
              <a:t>Figure 2.9.</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708990724"/>
              </p:ext>
            </p:extLst>
          </p:nvPr>
        </p:nvGraphicFramePr>
        <p:xfrm>
          <a:off x="1012459" y="332656"/>
          <a:ext cx="7087933"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34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05502"/>
            <a:ext cx="2925980" cy="407934"/>
          </a:xfrm>
        </p:spPr>
        <p:txBody>
          <a:bodyPr/>
          <a:lstStyle/>
          <a:p>
            <a:r>
              <a:rPr lang="sv-SE" sz="1200" dirty="0" smtClean="0">
                <a:latin typeface="Calibri" panose="020F0502020204030204" pitchFamily="34" charset="0"/>
              </a:rPr>
              <a:t>Figure 1.3. </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393200456"/>
              </p:ext>
            </p:extLst>
          </p:nvPr>
        </p:nvGraphicFramePr>
        <p:xfrm>
          <a:off x="852592" y="428778"/>
          <a:ext cx="7416824"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1893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60</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2.10.</a:t>
            </a:r>
            <a:endParaRPr lang="sv-SE" sz="1200" dirty="0">
              <a:latin typeface="Calibri" panose="020F050202020403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2504010167"/>
              </p:ext>
            </p:extLst>
          </p:nvPr>
        </p:nvGraphicFramePr>
        <p:xfrm>
          <a:off x="1001421" y="476672"/>
          <a:ext cx="7416824"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491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61</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2.11. A</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22833916"/>
              </p:ext>
            </p:extLst>
          </p:nvPr>
        </p:nvGraphicFramePr>
        <p:xfrm>
          <a:off x="827584" y="548680"/>
          <a:ext cx="7416824"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0331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62</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07118" y="6016168"/>
            <a:ext cx="2925980" cy="407934"/>
          </a:xfrm>
        </p:spPr>
        <p:txBody>
          <a:bodyPr/>
          <a:lstStyle/>
          <a:p>
            <a:r>
              <a:rPr lang="sv-SE" sz="1200" dirty="0" smtClean="0">
                <a:latin typeface="Calibri" panose="020F0502020204030204" pitchFamily="34" charset="0"/>
              </a:rPr>
              <a:t>Figure 2.12, A.</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072403385"/>
              </p:ext>
            </p:extLst>
          </p:nvPr>
        </p:nvGraphicFramePr>
        <p:xfrm>
          <a:off x="827584" y="548680"/>
          <a:ext cx="7309015"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0898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63</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07118" y="6016168"/>
            <a:ext cx="2925980" cy="407934"/>
          </a:xfrm>
        </p:spPr>
        <p:txBody>
          <a:bodyPr/>
          <a:lstStyle/>
          <a:p>
            <a:r>
              <a:rPr lang="sv-SE" sz="1200" dirty="0" smtClean="0">
                <a:latin typeface="Calibri" panose="020F0502020204030204" pitchFamily="34" charset="0"/>
              </a:rPr>
              <a:t>Figure 2.12, B.</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439462848"/>
              </p:ext>
            </p:extLst>
          </p:nvPr>
        </p:nvGraphicFramePr>
        <p:xfrm>
          <a:off x="827584" y="548680"/>
          <a:ext cx="7344816"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36091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64</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Table 2.5.</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984492484"/>
              </p:ext>
            </p:extLst>
          </p:nvPr>
        </p:nvGraphicFramePr>
        <p:xfrm>
          <a:off x="682110" y="1052736"/>
          <a:ext cx="7480299" cy="3086100"/>
        </p:xfrm>
        <a:graphic>
          <a:graphicData uri="http://schemas.openxmlformats.org/drawingml/2006/table">
            <a:tbl>
              <a:tblPr/>
              <a:tblGrid>
                <a:gridCol w="812455"/>
                <a:gridCol w="812455"/>
                <a:gridCol w="812455"/>
                <a:gridCol w="812455"/>
                <a:gridCol w="812455"/>
                <a:gridCol w="901317"/>
                <a:gridCol w="812455"/>
                <a:gridCol w="799761"/>
                <a:gridCol w="904491"/>
              </a:tblGrid>
              <a:tr h="200025">
                <a:tc>
                  <a:txBody>
                    <a:bodyPr/>
                    <a:lstStyle/>
                    <a:p>
                      <a:pPr algn="ctr" rtl="0" fontAlgn="ctr"/>
                      <a:r>
                        <a:rPr lang="sv-SE" sz="1000" b="1" i="0" u="none" strike="noStrike" dirty="0">
                          <a:solidFill>
                            <a:srgbClr val="000000"/>
                          </a:solidFill>
                          <a:effectLst/>
                          <a:latin typeface="Tahoma" panose="020B0604030504040204" pitchFamily="34" charset="0"/>
                        </a:rPr>
                        <a:t>2010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sv-SE" sz="1000" b="1" i="0" u="none" strike="noStrike">
                          <a:solidFill>
                            <a:srgbClr val="000000"/>
                          </a:solidFill>
                          <a:effectLst/>
                          <a:latin typeface="Tahoma" panose="020B0604030504040204" pitchFamily="34" charset="0"/>
                        </a:rPr>
                        <a:t>2011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sv-SE" sz="1000" b="1" i="0" u="none" strike="noStrike">
                          <a:solidFill>
                            <a:srgbClr val="000000"/>
                          </a:solidFill>
                          <a:effectLst/>
                          <a:latin typeface="Tahoma" panose="020B0604030504040204" pitchFamily="34" charset="0"/>
                        </a:rPr>
                        <a:t>2012</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3">
                  <a:txBody>
                    <a:bodyPr/>
                    <a:lstStyle/>
                    <a:p>
                      <a:pPr algn="ctr" rtl="0" fontAlgn="ctr"/>
                      <a:r>
                        <a:rPr lang="sv-SE" sz="1000" b="1" i="0" u="none" strike="noStrike">
                          <a:solidFill>
                            <a:srgbClr val="000000"/>
                          </a:solidFill>
                          <a:effectLst/>
                          <a:latin typeface="Tahoma" panose="020B0604030504040204" pitchFamily="34" charset="0"/>
                        </a:rPr>
                        <a:t>2013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gridSpan="3">
                  <a:txBody>
                    <a:bodyPr/>
                    <a:lstStyle/>
                    <a:p>
                      <a:pPr algn="ctr" rtl="0" fontAlgn="b"/>
                      <a:r>
                        <a:rPr lang="sv-SE" sz="1000" b="1" i="0" u="none" strike="noStrike">
                          <a:solidFill>
                            <a:srgbClr val="000000"/>
                          </a:solidFill>
                          <a:effectLst/>
                          <a:latin typeface="Tahoma" panose="020B0604030504040204" pitchFamily="34" charset="0"/>
                        </a:rPr>
                        <a:t>2014</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r h="190500">
                <a:tc>
                  <a:txBody>
                    <a:bodyPr/>
                    <a:lstStyle/>
                    <a:p>
                      <a:pPr algn="ctr" rtl="0" fontAlgn="t"/>
                      <a:r>
                        <a:rPr lang="sv-SE" sz="1000" b="1" i="1" u="none" strike="noStrike">
                          <a:solidFill>
                            <a:srgbClr val="000000"/>
                          </a:solidFill>
                          <a:effectLst/>
                          <a:latin typeface="Tahoma" panose="020B0604030504040204" pitchFamily="34" charset="0"/>
                        </a:rPr>
                        <a:t>spa</a:t>
                      </a:r>
                      <a:r>
                        <a:rPr lang="sv-SE" sz="1000" b="1" i="0" u="none" strike="noStrike">
                          <a:solidFill>
                            <a:srgbClr val="000000"/>
                          </a:solidFill>
                          <a:effectLst/>
                          <a:latin typeface="Tahoma" panose="020B0604030504040204" pitchFamily="34" charset="0"/>
                        </a:rPr>
                        <a:t>-type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000" b="1" i="1" u="none" strike="noStrike">
                          <a:solidFill>
                            <a:srgbClr val="000000"/>
                          </a:solidFill>
                          <a:effectLst/>
                          <a:latin typeface="Tahoma" panose="020B0604030504040204" pitchFamily="34" charset="0"/>
                        </a:rPr>
                        <a:t>spa</a:t>
                      </a:r>
                      <a:r>
                        <a:rPr lang="sv-SE" sz="1000" b="1" i="0" u="none" strike="noStrike">
                          <a:solidFill>
                            <a:srgbClr val="000000"/>
                          </a:solidFill>
                          <a:effectLst/>
                          <a:latin typeface="Tahoma" panose="020B0604030504040204" pitchFamily="34" charset="0"/>
                        </a:rPr>
                        <a:t>-type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000" b="1" i="1" u="none" strike="noStrike">
                          <a:solidFill>
                            <a:srgbClr val="000000"/>
                          </a:solidFill>
                          <a:effectLst/>
                          <a:latin typeface="Tahoma" panose="020B0604030504040204" pitchFamily="34" charset="0"/>
                        </a:rPr>
                        <a:t>spa</a:t>
                      </a:r>
                      <a:r>
                        <a:rPr lang="sv-SE" sz="1000" b="1" i="0" u="none" strike="noStrike">
                          <a:solidFill>
                            <a:srgbClr val="000000"/>
                          </a:solidFill>
                          <a:effectLst/>
                          <a:latin typeface="Tahoma" panose="020B0604030504040204" pitchFamily="34" charset="0"/>
                        </a:rPr>
                        <a:t>-type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000" b="1" i="1" u="none" strike="noStrike">
                          <a:solidFill>
                            <a:srgbClr val="000000"/>
                          </a:solidFill>
                          <a:effectLst/>
                          <a:latin typeface="Tahoma" panose="020B0604030504040204" pitchFamily="34" charset="0"/>
                        </a:rPr>
                        <a:t>spa</a:t>
                      </a:r>
                      <a:r>
                        <a:rPr lang="sv-SE" sz="1000" b="1" i="0" u="none" strike="noStrike">
                          <a:solidFill>
                            <a:srgbClr val="000000"/>
                          </a:solidFill>
                          <a:effectLst/>
                          <a:latin typeface="Tahoma" panose="020B0604030504040204" pitchFamily="34" charset="0"/>
                        </a:rPr>
                        <a:t>-type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000" b="1" i="0" u="none" strike="noStrike">
                          <a:solidFill>
                            <a:srgbClr val="000000"/>
                          </a:solidFill>
                          <a:effectLst/>
                          <a:latin typeface="Tahoma" panose="020B0604030504040204" pitchFamily="34" charset="0"/>
                        </a:rPr>
                        <a:t>No.</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sv-SE" sz="1000" b="1" i="0" u="none" strike="noStrike">
                          <a:solidFill>
                            <a:srgbClr val="000000"/>
                          </a:solidFill>
                          <a:effectLst/>
                          <a:latin typeface="Tahoma" panose="020B0604030504040204" pitchFamily="34" charset="0"/>
                        </a:rPr>
                        <a:t>PVL-pos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000" b="1" i="1" u="none" strike="noStrike">
                          <a:solidFill>
                            <a:srgbClr val="000000"/>
                          </a:solidFill>
                          <a:effectLst/>
                          <a:latin typeface="Tahoma" panose="020B0604030504040204" pitchFamily="34" charset="0"/>
                        </a:rPr>
                        <a:t>spa</a:t>
                      </a:r>
                      <a:r>
                        <a:rPr lang="sv-SE" sz="1000" b="1" i="0" u="none" strike="noStrike">
                          <a:solidFill>
                            <a:srgbClr val="000000"/>
                          </a:solidFill>
                          <a:effectLst/>
                          <a:latin typeface="Tahoma" panose="020B0604030504040204" pitchFamily="34" charset="0"/>
                        </a:rPr>
                        <a:t>-type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000" b="1" i="0" u="none" strike="noStrike">
                          <a:solidFill>
                            <a:srgbClr val="000000"/>
                          </a:solidFill>
                          <a:effectLst/>
                          <a:latin typeface="Tahoma" panose="020B0604030504040204" pitchFamily="34" charset="0"/>
                        </a:rPr>
                        <a:t>No.</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000" b="1" i="0" u="none" strike="noStrike">
                          <a:solidFill>
                            <a:srgbClr val="000000"/>
                          </a:solidFill>
                          <a:effectLst/>
                          <a:latin typeface="Tahoma" panose="020B0604030504040204" pitchFamily="34" charset="0"/>
                        </a:rPr>
                        <a:t>PVL-pos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t008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t008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t002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t008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176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88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t223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232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t002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t002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t008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t002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166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29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t008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81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t044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t019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t019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t223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139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t044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178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94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t019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t044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t223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t044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121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93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t002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172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t223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t223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t044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t127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104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t127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38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t437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t127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t127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t019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93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94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t304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120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t127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t437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t437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t304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59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t019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116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91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t032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t690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t015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t437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47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77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t690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71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72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t015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t015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t304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t690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46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46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t437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69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62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0025">
                <a:tc>
                  <a:txBody>
                    <a:bodyPr/>
                    <a:lstStyle/>
                    <a:p>
                      <a:pPr algn="ctr" rtl="0" fontAlgn="b"/>
                      <a:r>
                        <a:rPr lang="sv-SE" sz="1000" b="0" i="0" u="none" strike="noStrike">
                          <a:solidFill>
                            <a:srgbClr val="000000"/>
                          </a:solidFill>
                          <a:effectLst/>
                          <a:latin typeface="Tahoma" panose="020B0604030504040204" pitchFamily="34" charset="0"/>
                        </a:rPr>
                        <a:t>t021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t790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t690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t386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t386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51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04800">
                <a:tc>
                  <a:txBody>
                    <a:bodyPr/>
                    <a:lstStyle/>
                    <a:p>
                      <a:pPr algn="ctr" rtl="0"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t688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DEBF7"/>
                    </a:solidFill>
                  </a:tcPr>
                </a:tc>
                <a:tc>
                  <a:txBody>
                    <a:bodyPr/>
                    <a:lstStyle/>
                    <a:p>
                      <a:pPr algn="ctr" rtl="0"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90500">
                <a:tc>
                  <a:txBody>
                    <a:bodyPr/>
                    <a:lstStyle/>
                    <a:p>
                      <a:pPr algn="l" fontAlgn="b"/>
                      <a:r>
                        <a:rPr lang="sv-SE" sz="10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200025">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r" fontAlgn="b"/>
                      <a:r>
                        <a:rPr lang="sv-SE" sz="1100" b="0" i="0" u="none" strike="noStrike" dirty="0">
                          <a:solidFill>
                            <a:srgbClr val="000000"/>
                          </a:solidFill>
                          <a:effectLst/>
                          <a:latin typeface="Calibri" panose="020F0502020204030204" pitchFamily="34" charset="0"/>
                        </a:rPr>
                        <a:t>Källa: </a:t>
                      </a:r>
                      <a:r>
                        <a:rPr lang="sv-SE" sz="1100" b="0" i="0" u="none" strike="noStrike" dirty="0" smtClean="0">
                          <a:solidFill>
                            <a:srgbClr val="000000"/>
                          </a:solidFill>
                          <a:effectLst/>
                          <a:latin typeface="Calibri" panose="020F0502020204030204" pitchFamily="34" charset="0"/>
                        </a:rPr>
                        <a:t>Folkhälsomyndigheten 2015</a:t>
                      </a:r>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81926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65</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01160" y="6005502"/>
            <a:ext cx="2925980" cy="407934"/>
          </a:xfrm>
        </p:spPr>
        <p:txBody>
          <a:bodyPr/>
          <a:lstStyle/>
          <a:p>
            <a:r>
              <a:rPr lang="sv-SE" sz="1200" dirty="0" smtClean="0">
                <a:latin typeface="Calibri" panose="020F0502020204030204" pitchFamily="34" charset="0"/>
              </a:rPr>
              <a:t>Table 2.6.</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1038965027"/>
              </p:ext>
            </p:extLst>
          </p:nvPr>
        </p:nvGraphicFramePr>
        <p:xfrm>
          <a:off x="665342" y="836712"/>
          <a:ext cx="7560840" cy="4152893"/>
        </p:xfrm>
        <a:graphic>
          <a:graphicData uri="http://schemas.openxmlformats.org/drawingml/2006/table">
            <a:tbl>
              <a:tblPr/>
              <a:tblGrid>
                <a:gridCol w="1260140"/>
                <a:gridCol w="1260140"/>
                <a:gridCol w="1260140"/>
                <a:gridCol w="1260140"/>
                <a:gridCol w="1260140"/>
                <a:gridCol w="1260140"/>
              </a:tblGrid>
              <a:tr h="281325">
                <a:tc gridSpan="3">
                  <a:txBody>
                    <a:bodyPr/>
                    <a:lstStyle/>
                    <a:p>
                      <a:pPr algn="ctr" rtl="0" fontAlgn="ctr"/>
                      <a:r>
                        <a:rPr lang="sv-SE" sz="1100" b="1" i="0" u="none" strike="noStrike">
                          <a:solidFill>
                            <a:srgbClr val="000000"/>
                          </a:solidFill>
                          <a:effectLst/>
                          <a:latin typeface="Tahoma" panose="020B0604030504040204" pitchFamily="34" charset="0"/>
                        </a:rPr>
                        <a:t>Domestic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gridSpan="3">
                  <a:txBody>
                    <a:bodyPr/>
                    <a:lstStyle/>
                    <a:p>
                      <a:pPr algn="ctr" rtl="0" fontAlgn="ctr"/>
                      <a:r>
                        <a:rPr lang="sv-SE" sz="1100" b="1" i="0" u="none" strike="noStrike">
                          <a:solidFill>
                            <a:srgbClr val="000000"/>
                          </a:solidFill>
                          <a:effectLst/>
                          <a:latin typeface="Tahoma" panose="020B0604030504040204" pitchFamily="34" charset="0"/>
                        </a:rPr>
                        <a:t>Imported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r h="509064">
                <a:tc>
                  <a:txBody>
                    <a:bodyPr/>
                    <a:lstStyle/>
                    <a:p>
                      <a:pPr algn="ctr" rtl="0" fontAlgn="t"/>
                      <a:r>
                        <a:rPr lang="sv-SE" sz="1100" b="1" i="1" u="none" strike="noStrike">
                          <a:solidFill>
                            <a:srgbClr val="000000"/>
                          </a:solidFill>
                          <a:effectLst/>
                          <a:latin typeface="Tahoma" panose="020B0604030504040204" pitchFamily="34" charset="0"/>
                        </a:rPr>
                        <a:t>spa</a:t>
                      </a:r>
                      <a:r>
                        <a:rPr lang="sv-SE" sz="1100" b="1" i="0" u="none" strike="noStrike">
                          <a:solidFill>
                            <a:srgbClr val="000000"/>
                          </a:solidFill>
                          <a:effectLst/>
                          <a:latin typeface="Tahoma" panose="020B0604030504040204" pitchFamily="34" charset="0"/>
                        </a:rPr>
                        <a:t>-type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100" b="1" i="0" u="none" strike="noStrike">
                          <a:solidFill>
                            <a:srgbClr val="000000"/>
                          </a:solidFill>
                          <a:effectLst/>
                          <a:latin typeface="Tahoma" panose="020B0604030504040204" pitchFamily="34" charset="0"/>
                        </a:rPr>
                        <a:t>No.</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100" b="1" i="0" u="none" strike="noStrike">
                          <a:solidFill>
                            <a:srgbClr val="000000"/>
                          </a:solidFill>
                          <a:effectLst/>
                          <a:latin typeface="Tahoma" panose="020B0604030504040204" pitchFamily="34" charset="0"/>
                        </a:rPr>
                        <a:t>PVL-pos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100" b="1" i="1" u="none" strike="noStrike">
                          <a:solidFill>
                            <a:srgbClr val="000000"/>
                          </a:solidFill>
                          <a:effectLst/>
                          <a:latin typeface="Tahoma" panose="020B0604030504040204" pitchFamily="34" charset="0"/>
                        </a:rPr>
                        <a:t>spa</a:t>
                      </a:r>
                      <a:r>
                        <a:rPr lang="sv-SE" sz="1100" b="1" i="0" u="none" strike="noStrike">
                          <a:solidFill>
                            <a:srgbClr val="000000"/>
                          </a:solidFill>
                          <a:effectLst/>
                          <a:latin typeface="Tahoma" panose="020B0604030504040204" pitchFamily="34" charset="0"/>
                        </a:rPr>
                        <a:t>-type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100" b="1" i="0" u="none" strike="noStrike">
                          <a:solidFill>
                            <a:srgbClr val="000000"/>
                          </a:solidFill>
                          <a:effectLst/>
                          <a:latin typeface="Tahoma" panose="020B0604030504040204" pitchFamily="34" charset="0"/>
                        </a:rPr>
                        <a:t>No.</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sv-SE" sz="1100" b="1" i="0" u="none" strike="noStrike">
                          <a:solidFill>
                            <a:srgbClr val="000000"/>
                          </a:solidFill>
                          <a:effectLst/>
                          <a:latin typeface="Tahoma" panose="020B0604030504040204" pitchFamily="34" charset="0"/>
                        </a:rPr>
                        <a:t>PVL-pos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325">
                <a:tc>
                  <a:txBody>
                    <a:bodyPr/>
                    <a:lstStyle/>
                    <a:p>
                      <a:pPr algn="ctr" rtl="0" fontAlgn="b"/>
                      <a:r>
                        <a:rPr lang="sv-SE" sz="1100" b="0" i="0" u="none" strike="noStrike">
                          <a:solidFill>
                            <a:srgbClr val="000000"/>
                          </a:solidFill>
                          <a:effectLst/>
                          <a:latin typeface="Tahoma" panose="020B0604030504040204" pitchFamily="34" charset="0"/>
                        </a:rPr>
                        <a:t>t223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109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t223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118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81325">
                <a:tc>
                  <a:txBody>
                    <a:bodyPr/>
                    <a:lstStyle/>
                    <a:p>
                      <a:pPr algn="ctr" rtl="0" fontAlgn="b"/>
                      <a:r>
                        <a:rPr lang="sv-SE" sz="1100" b="0" i="0" u="none" strike="noStrike">
                          <a:solidFill>
                            <a:srgbClr val="000000"/>
                          </a:solidFill>
                          <a:effectLst/>
                          <a:latin typeface="Tahoma" panose="020B0604030504040204" pitchFamily="34" charset="0"/>
                        </a:rPr>
                        <a:t>t002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106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t008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80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81325">
                <a:tc>
                  <a:txBody>
                    <a:bodyPr/>
                    <a:lstStyle/>
                    <a:p>
                      <a:pPr algn="ctr" rtl="0" fontAlgn="b"/>
                      <a:r>
                        <a:rPr lang="sv-SE" sz="1100" b="0" i="0" u="none" strike="noStrike">
                          <a:solidFill>
                            <a:srgbClr val="000000"/>
                          </a:solidFill>
                          <a:effectLst/>
                          <a:latin typeface="Tahoma" panose="020B0604030504040204" pitchFamily="34" charset="0"/>
                        </a:rPr>
                        <a:t>t008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100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82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t044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79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81325">
                <a:tc>
                  <a:txBody>
                    <a:bodyPr/>
                    <a:lstStyle/>
                    <a:p>
                      <a:pPr algn="ctr" rtl="0" fontAlgn="b"/>
                      <a:r>
                        <a:rPr lang="sv-SE" sz="1100" b="0" i="0" u="none" strike="noStrike">
                          <a:solidFill>
                            <a:srgbClr val="000000"/>
                          </a:solidFill>
                          <a:effectLst/>
                          <a:latin typeface="Tahoma" panose="020B0604030504040204" pitchFamily="34" charset="0"/>
                        </a:rPr>
                        <a:t>t044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96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97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t019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71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81325">
                <a:tc>
                  <a:txBody>
                    <a:bodyPr/>
                    <a:lstStyle/>
                    <a:p>
                      <a:pPr algn="ctr" rtl="0" fontAlgn="b"/>
                      <a:r>
                        <a:rPr lang="sv-SE" sz="1100" b="0" i="0" u="none" strike="noStrike">
                          <a:solidFill>
                            <a:srgbClr val="000000"/>
                          </a:solidFill>
                          <a:effectLst/>
                          <a:latin typeface="Tahoma" panose="020B0604030504040204" pitchFamily="34" charset="0"/>
                        </a:rPr>
                        <a:t>t304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64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t127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65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43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81325">
                <a:tc>
                  <a:txBody>
                    <a:bodyPr/>
                    <a:lstStyle/>
                    <a:p>
                      <a:pPr algn="ctr" rtl="0" fontAlgn="b"/>
                      <a:r>
                        <a:rPr lang="sv-SE" sz="1100" b="0" i="0" u="none" strike="noStrike">
                          <a:solidFill>
                            <a:srgbClr val="000000"/>
                          </a:solidFill>
                          <a:effectLst/>
                          <a:latin typeface="Tahoma" panose="020B0604030504040204" pitchFamily="34" charset="0"/>
                        </a:rPr>
                        <a:t>t127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59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34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t002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64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31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81325">
                <a:tc>
                  <a:txBody>
                    <a:bodyPr/>
                    <a:lstStyle/>
                    <a:p>
                      <a:pPr algn="ctr" rtl="0" fontAlgn="b"/>
                      <a:r>
                        <a:rPr lang="sv-SE" sz="1100" b="0" i="0" u="none" strike="noStrike">
                          <a:solidFill>
                            <a:srgbClr val="000000"/>
                          </a:solidFill>
                          <a:effectLst/>
                          <a:latin typeface="Tahoma" panose="020B0604030504040204" pitchFamily="34" charset="0"/>
                        </a:rPr>
                        <a:t>t019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44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95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t304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52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10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81325">
                <a:tc>
                  <a:txBody>
                    <a:bodyPr/>
                    <a:lstStyle/>
                    <a:p>
                      <a:pPr algn="ctr" rtl="0" fontAlgn="b"/>
                      <a:r>
                        <a:rPr lang="sv-SE" sz="1100" b="0" i="0" u="none" strike="noStrike">
                          <a:solidFill>
                            <a:srgbClr val="000000"/>
                          </a:solidFill>
                          <a:effectLst/>
                          <a:latin typeface="Tahoma" panose="020B0604030504040204" pitchFamily="34" charset="0"/>
                        </a:rPr>
                        <a:t>t690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38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87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t437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36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61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81325">
                <a:tc>
                  <a:txBody>
                    <a:bodyPr/>
                    <a:lstStyle/>
                    <a:p>
                      <a:pPr algn="ctr" rtl="0" fontAlgn="b"/>
                      <a:r>
                        <a:rPr lang="sv-SE" sz="1100" b="0" i="0" u="none" strike="noStrike">
                          <a:solidFill>
                            <a:srgbClr val="000000"/>
                          </a:solidFill>
                          <a:effectLst/>
                          <a:latin typeface="Tahoma" panose="020B0604030504040204" pitchFamily="34" charset="0"/>
                        </a:rPr>
                        <a:t>t267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t386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81325">
                <a:tc>
                  <a:txBody>
                    <a:bodyPr/>
                    <a:lstStyle/>
                    <a:p>
                      <a:pPr algn="ctr" rtl="0" fontAlgn="b"/>
                      <a:r>
                        <a:rPr lang="sv-SE" sz="1100" b="0" i="0" u="none" strike="noStrike">
                          <a:solidFill>
                            <a:srgbClr val="000000"/>
                          </a:solidFill>
                          <a:effectLst/>
                          <a:latin typeface="Tahoma" panose="020B0604030504040204" pitchFamily="34" charset="0"/>
                        </a:rPr>
                        <a:t>t790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32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Tahoma" panose="020B0604030504040204" pitchFamily="34" charset="0"/>
                        </a:rPr>
                        <a:t>t690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b"/>
                      <a:r>
                        <a:rPr lang="sv-SE" sz="1100" b="0" i="0" u="none" strike="noStrike">
                          <a:solidFill>
                            <a:srgbClr val="000000"/>
                          </a:solidFill>
                          <a:effectLst/>
                          <a:latin typeface="Tahoma" panose="020B0604030504040204" pitchFamily="34" charset="0"/>
                        </a:rPr>
                        <a:t>30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sv-SE" sz="1100" b="0" i="0" u="none" strike="noStrike">
                          <a:solidFill>
                            <a:srgbClr val="000000"/>
                          </a:solidFill>
                          <a:effectLst/>
                          <a:latin typeface="Tahoma" panose="020B0604030504040204" pitchFamily="34" charset="0"/>
                        </a:rPr>
                        <a:t>50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r>
              <a:tr h="267929">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281325">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r" fontAlgn="b"/>
                      <a:r>
                        <a:rPr lang="sv-SE" sz="1100" b="0" i="0" u="none" strike="noStrike" dirty="0">
                          <a:solidFill>
                            <a:srgbClr val="000000"/>
                          </a:solidFill>
                          <a:effectLst/>
                          <a:latin typeface="Calibri" panose="020F0502020204030204" pitchFamily="34" charset="0"/>
                        </a:rPr>
                        <a:t>Källa: Folkhälsomyndigheten 2015</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124970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66</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2.14.</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369999246"/>
              </p:ext>
            </p:extLst>
          </p:nvPr>
        </p:nvGraphicFramePr>
        <p:xfrm>
          <a:off x="1012459" y="404664"/>
          <a:ext cx="7128792" cy="5014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7132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67</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4552"/>
            <a:ext cx="2925980" cy="407934"/>
          </a:xfrm>
        </p:spPr>
        <p:txBody>
          <a:bodyPr/>
          <a:lstStyle/>
          <a:p>
            <a:r>
              <a:rPr lang="sv-SE" sz="1200" dirty="0" smtClean="0">
                <a:latin typeface="Calibri" panose="020F0502020204030204" pitchFamily="34" charset="0"/>
              </a:rPr>
              <a:t>Table 2.9.</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1572550744"/>
              </p:ext>
            </p:extLst>
          </p:nvPr>
        </p:nvGraphicFramePr>
        <p:xfrm>
          <a:off x="878884" y="980728"/>
          <a:ext cx="7941587" cy="4146988"/>
        </p:xfrm>
        <a:graphic>
          <a:graphicData uri="http://schemas.openxmlformats.org/drawingml/2006/table">
            <a:tbl>
              <a:tblPr/>
              <a:tblGrid>
                <a:gridCol w="1556609"/>
                <a:gridCol w="691826"/>
                <a:gridCol w="691826"/>
                <a:gridCol w="691826"/>
                <a:gridCol w="691826"/>
                <a:gridCol w="691826"/>
                <a:gridCol w="691826"/>
                <a:gridCol w="691826"/>
                <a:gridCol w="691826"/>
                <a:gridCol w="850370"/>
              </a:tblGrid>
              <a:tr h="307727">
                <a:tc>
                  <a:txBody>
                    <a:bodyPr/>
                    <a:lstStyle/>
                    <a:p>
                      <a:pPr algn="l" fontAlgn="b"/>
                      <a:r>
                        <a:rPr lang="sv-SE"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93073">
                <a:tc>
                  <a:txBody>
                    <a:bodyPr/>
                    <a:lstStyle/>
                    <a:p>
                      <a:pPr algn="l" rtl="0" fontAlgn="ctr"/>
                      <a:r>
                        <a:rPr lang="sv-SE" sz="1000" b="1" i="0" u="none" strike="noStrike">
                          <a:solidFill>
                            <a:srgbClr val="000000"/>
                          </a:solidFill>
                          <a:effectLst/>
                          <a:latin typeface="Tahoma" panose="020B0604030504040204" pitchFamily="34" charset="0"/>
                        </a:rPr>
                        <a:t>Species and R-gene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2006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2007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2008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2009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2010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2011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2012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2013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2014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727">
                <a:tc>
                  <a:txBody>
                    <a:bodyPr/>
                    <a:lstStyle/>
                    <a:p>
                      <a:pPr algn="l" rtl="0" fontAlgn="ctr"/>
                      <a:r>
                        <a:rPr lang="sv-SE" sz="1000" b="0" i="1" u="none" strike="noStrike">
                          <a:solidFill>
                            <a:srgbClr val="000000"/>
                          </a:solidFill>
                          <a:effectLst/>
                          <a:latin typeface="Tahoma" panose="020B0604030504040204" pitchFamily="34" charset="0"/>
                        </a:rPr>
                        <a:t>E. faecium vanA</a:t>
                      </a:r>
                      <a:r>
                        <a:rPr lang="sv-SE" sz="1000" b="0" i="0" u="none" strike="noStrike">
                          <a:solidFill>
                            <a:srgbClr val="000000"/>
                          </a:solidFill>
                          <a:effectLst/>
                          <a:latin typeface="Tahom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12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96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61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63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39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97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93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dirty="0">
                          <a:solidFill>
                            <a:srgbClr val="000000"/>
                          </a:solidFill>
                          <a:effectLst/>
                          <a:latin typeface="Tahoma" panose="020B0604030504040204" pitchFamily="34" charset="0"/>
                        </a:rPr>
                        <a:t>110**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r>
              <a:tr h="307727">
                <a:tc>
                  <a:txBody>
                    <a:bodyPr/>
                    <a:lstStyle/>
                    <a:p>
                      <a:pPr algn="l" rtl="0" fontAlgn="ctr"/>
                      <a:r>
                        <a:rPr lang="sv-SE" sz="1000" b="0" i="1" u="none" strike="noStrike">
                          <a:solidFill>
                            <a:srgbClr val="000000"/>
                          </a:solidFill>
                          <a:effectLst/>
                          <a:latin typeface="Tahoma" panose="020B0604030504040204" pitchFamily="34" charset="0"/>
                        </a:rPr>
                        <a:t>E. faecium vanB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38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505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326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135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70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26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126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dirty="0">
                          <a:solidFill>
                            <a:srgbClr val="000000"/>
                          </a:solidFill>
                          <a:effectLst/>
                          <a:latin typeface="Tahoma" panose="020B0604030504040204" pitchFamily="34" charset="0"/>
                        </a:rPr>
                        <a:t>281**</a:t>
                      </a:r>
                      <a:r>
                        <a:rPr lang="sv-SE" sz="1000" b="0" i="0" u="none" strike="noStrike" baseline="30000" dirty="0">
                          <a:solidFill>
                            <a:srgbClr val="000000"/>
                          </a:solidFill>
                          <a:effectLst/>
                          <a:latin typeface="Tahoma" panose="020B0604030504040204" pitchFamily="34" charset="0"/>
                        </a:rPr>
                        <a:t>,</a:t>
                      </a:r>
                      <a:r>
                        <a:rPr lang="sv-SE" sz="1000" b="0" i="0" u="none" strike="noStrike" dirty="0">
                          <a:solidFill>
                            <a:srgbClr val="000000"/>
                          </a:solidFill>
                          <a:effectLst/>
                          <a:latin typeface="Tahoma" panose="020B0604030504040204" pitchFamily="34" charset="0"/>
                        </a:rPr>
                        <a: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r>
              <a:tr h="307727">
                <a:tc>
                  <a:txBody>
                    <a:bodyPr/>
                    <a:lstStyle/>
                    <a:p>
                      <a:pPr algn="l" rtl="0" fontAlgn="ctr"/>
                      <a:r>
                        <a:rPr lang="sv-SE" sz="1000" b="0" i="1" u="none" strike="noStrike">
                          <a:solidFill>
                            <a:srgbClr val="000000"/>
                          </a:solidFill>
                          <a:effectLst/>
                          <a:latin typeface="Tahoma" panose="020B0604030504040204" pitchFamily="34" charset="0"/>
                        </a:rPr>
                        <a:t>E. faecalis vanA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r>
              <a:tr h="468918">
                <a:tc>
                  <a:txBody>
                    <a:bodyPr/>
                    <a:lstStyle/>
                    <a:p>
                      <a:pPr algn="l" rtl="0" fontAlgn="ctr"/>
                      <a:r>
                        <a:rPr lang="sv-SE" sz="1000" b="0" i="1" u="none" strike="noStrike" dirty="0">
                          <a:solidFill>
                            <a:srgbClr val="000000"/>
                          </a:solidFill>
                          <a:effectLst/>
                          <a:latin typeface="Tahoma" panose="020B0604030504040204" pitchFamily="34" charset="0"/>
                        </a:rPr>
                        <a:t>E. </a:t>
                      </a:r>
                      <a:r>
                        <a:rPr lang="sv-SE" sz="1000" b="0" i="1" u="none" strike="noStrike" dirty="0" err="1">
                          <a:solidFill>
                            <a:srgbClr val="000000"/>
                          </a:solidFill>
                          <a:effectLst/>
                          <a:latin typeface="Tahoma" panose="020B0604030504040204" pitchFamily="34" charset="0"/>
                        </a:rPr>
                        <a:t>faecalis</a:t>
                      </a:r>
                      <a:r>
                        <a:rPr lang="sv-SE" sz="1000" b="0" i="1" u="none" strike="noStrike" dirty="0">
                          <a:solidFill>
                            <a:srgbClr val="000000"/>
                          </a:solidFill>
                          <a:effectLst/>
                          <a:latin typeface="Tahoma" panose="020B0604030504040204" pitchFamily="34" charset="0"/>
                        </a:rPr>
                        <a:t> </a:t>
                      </a:r>
                      <a:r>
                        <a:rPr lang="sv-SE" sz="1000" b="0" i="1" u="none" strike="noStrike" dirty="0" err="1">
                          <a:solidFill>
                            <a:srgbClr val="000000"/>
                          </a:solidFill>
                          <a:effectLst/>
                          <a:latin typeface="Tahoma" panose="020B0604030504040204" pitchFamily="34" charset="0"/>
                        </a:rPr>
                        <a:t>vanB</a:t>
                      </a:r>
                      <a:r>
                        <a:rPr lang="sv-SE" sz="1000" b="0" i="1" u="none" strike="noStrike" dirty="0">
                          <a:solidFill>
                            <a:srgbClr val="000000"/>
                          </a:solidFill>
                          <a:effectLst/>
                          <a:latin typeface="Tahom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fontAlgn="b"/>
                      <a:r>
                        <a:rPr lang="sv-SE"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fontAlgn="b"/>
                      <a:r>
                        <a:rPr lang="sv-SE"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fontAlgn="b"/>
                      <a:r>
                        <a:rPr lang="sv-SE" sz="18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r>
              <a:tr h="307727">
                <a:tc>
                  <a:txBody>
                    <a:bodyPr/>
                    <a:lstStyle/>
                    <a:p>
                      <a:pPr algn="l" rtl="0" fontAlgn="ctr"/>
                      <a:r>
                        <a:rPr lang="sv-SE" sz="1000" b="0" i="0" u="none" strike="noStrike">
                          <a:solidFill>
                            <a:srgbClr val="000000"/>
                          </a:solidFill>
                          <a:effectLst/>
                          <a:latin typeface="Tahoma" panose="020B0604030504040204" pitchFamily="34" charset="0"/>
                        </a:rPr>
                        <a:t>Not specified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12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0" i="0" u="none" strike="noStrike">
                          <a:solidFill>
                            <a:srgbClr val="000000"/>
                          </a:solidFill>
                          <a:effectLst/>
                          <a:latin typeface="Tahoma" panose="020B0604030504040204" pitchFamily="34" charset="0"/>
                        </a:rPr>
                        <a:t>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0" i="0" u="none" strike="noStrike">
                          <a:solidFill>
                            <a:srgbClr val="000000"/>
                          </a:solidFill>
                          <a:effectLst/>
                          <a:latin typeface="Tahoma" panose="020B0604030504040204" pitchFamily="34" charset="0"/>
                        </a:rPr>
                        <a:t>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r>
              <a:tr h="307727">
                <a:tc>
                  <a:txBody>
                    <a:bodyPr/>
                    <a:lstStyle/>
                    <a:p>
                      <a:pPr algn="l" rtl="0" fontAlgn="ctr"/>
                      <a:r>
                        <a:rPr lang="sv-SE" sz="1000" b="1" i="0" u="none" strike="noStrike">
                          <a:solidFill>
                            <a:srgbClr val="000000"/>
                          </a:solidFill>
                          <a:effectLst/>
                          <a:latin typeface="Tahoma" panose="020B0604030504040204" pitchFamily="34" charset="0"/>
                        </a:rPr>
                        <a:t>Total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1" i="0" u="none" strike="noStrike">
                          <a:solidFill>
                            <a:srgbClr val="000000"/>
                          </a:solidFill>
                          <a:effectLst/>
                          <a:latin typeface="Tahoma" panose="020B0604030504040204" pitchFamily="34" charset="0"/>
                        </a:rPr>
                        <a:t>53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617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1" i="0" u="none" strike="noStrike">
                          <a:solidFill>
                            <a:srgbClr val="000000"/>
                          </a:solidFill>
                          <a:effectLst/>
                          <a:latin typeface="Tahoma" panose="020B0604030504040204" pitchFamily="34" charset="0"/>
                        </a:rPr>
                        <a:t>402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214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1" i="0" u="none" strike="noStrike">
                          <a:solidFill>
                            <a:srgbClr val="000000"/>
                          </a:solidFill>
                          <a:effectLst/>
                          <a:latin typeface="Tahoma" panose="020B0604030504040204" pitchFamily="34" charset="0"/>
                        </a:rPr>
                        <a:t>122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152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algn="ctr" rtl="0" fontAlgn="b"/>
                      <a:r>
                        <a:rPr lang="sv-SE" sz="1000" b="1" i="0" u="none" strike="noStrike">
                          <a:solidFill>
                            <a:srgbClr val="000000"/>
                          </a:solidFill>
                          <a:effectLst/>
                          <a:latin typeface="Tahoma" panose="020B0604030504040204" pitchFamily="34" charset="0"/>
                        </a:rPr>
                        <a:t>227*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
                      <a:r>
                        <a:rPr lang="sv-SE" sz="1000" b="1" i="0" u="none" strike="noStrike">
                          <a:solidFill>
                            <a:srgbClr val="000000"/>
                          </a:solidFill>
                          <a:effectLst/>
                          <a:latin typeface="Tahoma" panose="020B0604030504040204" pitchFamily="34" charset="0"/>
                        </a:rPr>
                        <a:t>402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r>
              <a:tr h="293073">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r>
              <a:tr h="293073">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sv-SE"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644762">
                <a:tc gridSpan="10">
                  <a:txBody>
                    <a:bodyPr/>
                    <a:lstStyle/>
                    <a:p>
                      <a:pPr algn="l" fontAlgn="ctr"/>
                      <a:r>
                        <a:rPr lang="en-US" sz="1000" b="0" i="0" u="none" strike="noStrike" dirty="0">
                          <a:solidFill>
                            <a:srgbClr val="000000"/>
                          </a:solidFill>
                          <a:effectLst/>
                          <a:latin typeface="Tahoma" panose="020B0604030504040204" pitchFamily="34" charset="0"/>
                        </a:rPr>
                        <a:t>*In one case in 2013 a strain of </a:t>
                      </a:r>
                      <a:r>
                        <a:rPr lang="en-US" sz="1000" b="0" i="1" u="none" strike="noStrike" dirty="0">
                          <a:solidFill>
                            <a:srgbClr val="000000"/>
                          </a:solidFill>
                          <a:effectLst/>
                          <a:latin typeface="Tahoma" panose="020B0604030504040204" pitchFamily="34" charset="0"/>
                        </a:rPr>
                        <a:t>E. </a:t>
                      </a:r>
                      <a:r>
                        <a:rPr lang="en-US" sz="1000" b="0" i="1" u="none" strike="noStrike" dirty="0" err="1">
                          <a:solidFill>
                            <a:srgbClr val="000000"/>
                          </a:solidFill>
                          <a:effectLst/>
                          <a:latin typeface="Tahoma" panose="020B0604030504040204" pitchFamily="34" charset="0"/>
                        </a:rPr>
                        <a:t>faecium</a:t>
                      </a:r>
                      <a:r>
                        <a:rPr lang="en-US" sz="1000" b="0" i="0" u="none" strike="noStrike" dirty="0">
                          <a:solidFill>
                            <a:srgbClr val="000000"/>
                          </a:solidFill>
                          <a:effectLst/>
                          <a:latin typeface="Tahoma" panose="020B0604030504040204" pitchFamily="34" charset="0"/>
                        </a:rPr>
                        <a:t> with both </a:t>
                      </a:r>
                      <a:r>
                        <a:rPr lang="en-US" sz="1000" b="0" i="1" u="none" strike="noStrike" dirty="0" err="1">
                          <a:solidFill>
                            <a:srgbClr val="000000"/>
                          </a:solidFill>
                          <a:effectLst/>
                          <a:latin typeface="Tahoma" panose="020B0604030504040204" pitchFamily="34" charset="0"/>
                        </a:rPr>
                        <a:t>vanA</a:t>
                      </a:r>
                      <a:r>
                        <a:rPr lang="en-US" sz="1000" b="0" i="0" u="none" strike="noStrike" dirty="0">
                          <a:solidFill>
                            <a:srgbClr val="000000"/>
                          </a:solidFill>
                          <a:effectLst/>
                          <a:latin typeface="Tahoma" panose="020B0604030504040204" pitchFamily="34" charset="0"/>
                        </a:rPr>
                        <a:t> and </a:t>
                      </a:r>
                      <a:r>
                        <a:rPr lang="en-US" sz="1000" b="0" i="1" u="none" strike="noStrike" dirty="0" err="1">
                          <a:solidFill>
                            <a:srgbClr val="000000"/>
                          </a:solidFill>
                          <a:effectLst/>
                          <a:latin typeface="Tahoma" panose="020B0604030504040204" pitchFamily="34" charset="0"/>
                        </a:rPr>
                        <a:t>vanB</a:t>
                      </a:r>
                      <a:r>
                        <a:rPr lang="en-US" sz="1000" b="0" i="1" u="none" strike="noStrike" dirty="0">
                          <a:solidFill>
                            <a:srgbClr val="000000"/>
                          </a:solidFill>
                          <a:effectLst/>
                          <a:latin typeface="Tahoma" panose="020B0604030504040204" pitchFamily="34" charset="0"/>
                        </a:rPr>
                        <a:t> </a:t>
                      </a:r>
                      <a:r>
                        <a:rPr lang="en-US" sz="1000" b="0" i="0" u="none" strike="noStrike" dirty="0">
                          <a:solidFill>
                            <a:srgbClr val="000000"/>
                          </a:solidFill>
                          <a:effectLst/>
                          <a:latin typeface="Tahoma" panose="020B0604030504040204" pitchFamily="34" charset="0"/>
                        </a:rPr>
                        <a:t>gene was detected.</a:t>
                      </a:r>
                      <a:br>
                        <a:rPr lang="en-US" sz="1000" b="0" i="0" u="none" strike="noStrike" dirty="0">
                          <a:solidFill>
                            <a:srgbClr val="000000"/>
                          </a:solidFill>
                          <a:effectLst/>
                          <a:latin typeface="Tahoma" panose="020B0604030504040204" pitchFamily="34" charset="0"/>
                        </a:rPr>
                      </a:br>
                      <a:r>
                        <a:rPr lang="en-US" sz="1000" b="0" i="0" u="none" strike="noStrike" dirty="0">
                          <a:solidFill>
                            <a:srgbClr val="000000"/>
                          </a:solidFill>
                          <a:effectLst/>
                          <a:latin typeface="Tahoma" panose="020B0604030504040204" pitchFamily="34" charset="0"/>
                        </a:rPr>
                        <a:t> **In two cases in 2014 a strain of </a:t>
                      </a:r>
                      <a:r>
                        <a:rPr lang="en-US" sz="1000" b="0" i="1" u="none" strike="noStrike" dirty="0">
                          <a:solidFill>
                            <a:srgbClr val="000000"/>
                          </a:solidFill>
                          <a:effectLst/>
                          <a:latin typeface="Tahoma" panose="020B0604030504040204" pitchFamily="34" charset="0"/>
                        </a:rPr>
                        <a:t>E. </a:t>
                      </a:r>
                      <a:r>
                        <a:rPr lang="en-US" sz="1000" b="0" i="1" u="none" strike="noStrike" dirty="0" err="1">
                          <a:solidFill>
                            <a:srgbClr val="000000"/>
                          </a:solidFill>
                          <a:effectLst/>
                          <a:latin typeface="Tahoma" panose="020B0604030504040204" pitchFamily="34" charset="0"/>
                        </a:rPr>
                        <a:t>faecium</a:t>
                      </a:r>
                      <a:r>
                        <a:rPr lang="en-US" sz="1000" b="0" i="0" u="none" strike="noStrike" dirty="0">
                          <a:solidFill>
                            <a:srgbClr val="000000"/>
                          </a:solidFill>
                          <a:effectLst/>
                          <a:latin typeface="Tahoma" panose="020B0604030504040204" pitchFamily="34" charset="0"/>
                        </a:rPr>
                        <a:t> with both </a:t>
                      </a:r>
                      <a:r>
                        <a:rPr lang="en-US" sz="1000" b="0" i="1" u="none" strike="noStrike" dirty="0" err="1">
                          <a:solidFill>
                            <a:srgbClr val="000000"/>
                          </a:solidFill>
                          <a:effectLst/>
                          <a:latin typeface="Tahoma" panose="020B0604030504040204" pitchFamily="34" charset="0"/>
                        </a:rPr>
                        <a:t>vanA</a:t>
                      </a:r>
                      <a:r>
                        <a:rPr lang="en-US" sz="1000" b="0" i="0" u="none" strike="noStrike" dirty="0">
                          <a:solidFill>
                            <a:srgbClr val="000000"/>
                          </a:solidFill>
                          <a:effectLst/>
                          <a:latin typeface="Tahoma" panose="020B0604030504040204" pitchFamily="34" charset="0"/>
                        </a:rPr>
                        <a:t> and </a:t>
                      </a:r>
                      <a:r>
                        <a:rPr lang="en-US" sz="1000" b="0" i="1" u="none" strike="noStrike" dirty="0" err="1">
                          <a:solidFill>
                            <a:srgbClr val="000000"/>
                          </a:solidFill>
                          <a:effectLst/>
                          <a:latin typeface="Tahoma" panose="020B0604030504040204" pitchFamily="34" charset="0"/>
                        </a:rPr>
                        <a:t>vanB</a:t>
                      </a:r>
                      <a:r>
                        <a:rPr lang="en-US" sz="1000" b="0" i="0" u="none" strike="noStrike" dirty="0">
                          <a:solidFill>
                            <a:srgbClr val="000000"/>
                          </a:solidFill>
                          <a:effectLst/>
                          <a:latin typeface="Tahoma" panose="020B0604030504040204" pitchFamily="34" charset="0"/>
                        </a:rPr>
                        <a:t> gene was detected.</a:t>
                      </a:r>
                      <a:br>
                        <a:rPr lang="en-US" sz="1000" b="0" i="0" u="none" strike="noStrike" dirty="0">
                          <a:solidFill>
                            <a:srgbClr val="000000"/>
                          </a:solidFill>
                          <a:effectLst/>
                          <a:latin typeface="Tahoma" panose="020B0604030504040204" pitchFamily="34" charset="0"/>
                        </a:rPr>
                      </a:br>
                      <a:r>
                        <a:rPr lang="en-US" sz="1000" b="0" i="0" u="none" strike="noStrike" dirty="0">
                          <a:solidFill>
                            <a:srgbClr val="000000"/>
                          </a:solidFill>
                          <a:effectLst/>
                          <a:latin typeface="Tahoma" panose="020B0604030504040204" pitchFamily="34" charset="0"/>
                        </a:rPr>
                        <a:t> ***In one case in 2014 both </a:t>
                      </a:r>
                      <a:r>
                        <a:rPr lang="en-US" sz="1000" b="0" i="1" u="none" strike="noStrike" dirty="0">
                          <a:solidFill>
                            <a:srgbClr val="000000"/>
                          </a:solidFill>
                          <a:effectLst/>
                          <a:latin typeface="Tahoma" panose="020B0604030504040204" pitchFamily="34" charset="0"/>
                        </a:rPr>
                        <a:t>E. </a:t>
                      </a:r>
                      <a:r>
                        <a:rPr lang="en-US" sz="1000" b="0" i="1" u="none" strike="noStrike" dirty="0" err="1">
                          <a:solidFill>
                            <a:srgbClr val="000000"/>
                          </a:solidFill>
                          <a:effectLst/>
                          <a:latin typeface="Tahoma" panose="020B0604030504040204" pitchFamily="34" charset="0"/>
                        </a:rPr>
                        <a:t>faecium</a:t>
                      </a:r>
                      <a:r>
                        <a:rPr lang="en-US" sz="1000" b="0" i="0" u="none" strike="noStrike" dirty="0">
                          <a:solidFill>
                            <a:srgbClr val="000000"/>
                          </a:solidFill>
                          <a:effectLst/>
                          <a:latin typeface="Tahoma" panose="020B0604030504040204" pitchFamily="34" charset="0"/>
                        </a:rPr>
                        <a:t> </a:t>
                      </a:r>
                      <a:r>
                        <a:rPr lang="en-US" sz="1000" b="0" i="1" u="none" strike="noStrike" dirty="0" err="1">
                          <a:solidFill>
                            <a:srgbClr val="000000"/>
                          </a:solidFill>
                          <a:effectLst/>
                          <a:latin typeface="Tahoma" panose="020B0604030504040204" pitchFamily="34" charset="0"/>
                        </a:rPr>
                        <a:t>vanB</a:t>
                      </a:r>
                      <a:r>
                        <a:rPr lang="en-US" sz="1000" b="0" i="0" u="none" strike="noStrike" dirty="0">
                          <a:solidFill>
                            <a:srgbClr val="000000"/>
                          </a:solidFill>
                          <a:effectLst/>
                          <a:latin typeface="Tahoma" panose="020B0604030504040204" pitchFamily="34" charset="0"/>
                        </a:rPr>
                        <a:t> and E. </a:t>
                      </a:r>
                      <a:r>
                        <a:rPr lang="en-US" sz="1000" b="0" i="1" u="none" strike="noStrike" dirty="0" err="1">
                          <a:solidFill>
                            <a:srgbClr val="000000"/>
                          </a:solidFill>
                          <a:effectLst/>
                          <a:latin typeface="Tahoma" panose="020B0604030504040204" pitchFamily="34" charset="0"/>
                        </a:rPr>
                        <a:t>faecalis</a:t>
                      </a:r>
                      <a:r>
                        <a:rPr lang="en-US" sz="1000" b="0" i="1" u="none" strike="noStrike" dirty="0">
                          <a:solidFill>
                            <a:srgbClr val="000000"/>
                          </a:solidFill>
                          <a:effectLst/>
                          <a:latin typeface="Tahoma" panose="020B0604030504040204" pitchFamily="34" charset="0"/>
                        </a:rPr>
                        <a:t> </a:t>
                      </a:r>
                      <a:r>
                        <a:rPr lang="en-US" sz="1000" b="0" i="1" u="none" strike="noStrike" dirty="0" err="1">
                          <a:solidFill>
                            <a:srgbClr val="000000"/>
                          </a:solidFill>
                          <a:effectLst/>
                          <a:latin typeface="Tahoma" panose="020B0604030504040204" pitchFamily="34" charset="0"/>
                        </a:rPr>
                        <a:t>vanB</a:t>
                      </a:r>
                      <a:r>
                        <a:rPr lang="en-US" sz="1000" b="0" i="0" u="none" strike="noStrike" dirty="0">
                          <a:solidFill>
                            <a:srgbClr val="000000"/>
                          </a:solidFill>
                          <a:effectLst/>
                          <a:latin typeface="Tahoma" panose="020B0604030504040204" pitchFamily="34" charset="0"/>
                        </a:rPr>
                        <a:t> could be isolated.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307727">
                <a:tc>
                  <a:txBody>
                    <a:bodyPr/>
                    <a:lstStyle/>
                    <a:p>
                      <a:pPr algn="l" fontAlgn="b"/>
                      <a:r>
                        <a:rPr lang="sv-S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sv-SE" sz="1100" b="0" i="0" u="none" strike="noStrike" dirty="0">
                          <a:solidFill>
                            <a:srgbClr val="000000"/>
                          </a:solidFill>
                          <a:effectLst/>
                          <a:latin typeface="Calibri" panose="020F0502020204030204" pitchFamily="34" charset="0"/>
                        </a:rPr>
                        <a:t>Källa: Folkhälsomyndigheten 2015</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564374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68</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Table 3.1.</a:t>
            </a:r>
            <a:endParaRPr lang="sv-SE" sz="1200" dirty="0">
              <a:latin typeface="Calibri" panose="020F0502020204030204" pitchFamily="34" charset="0"/>
            </a:endParaRPr>
          </a:p>
        </p:txBody>
      </p:sp>
      <p:graphicFrame>
        <p:nvGraphicFramePr>
          <p:cNvPr id="8" name="Tabell 7"/>
          <p:cNvGraphicFramePr>
            <a:graphicFrameLocks noGrp="1"/>
          </p:cNvGraphicFramePr>
          <p:nvPr>
            <p:extLst>
              <p:ext uri="{D42A27DB-BD31-4B8C-83A1-F6EECF244321}">
                <p14:modId xmlns:p14="http://schemas.microsoft.com/office/powerpoint/2010/main" val="1338898043"/>
              </p:ext>
            </p:extLst>
          </p:nvPr>
        </p:nvGraphicFramePr>
        <p:xfrm>
          <a:off x="611560" y="980728"/>
          <a:ext cx="8064897" cy="3888430"/>
        </p:xfrm>
        <a:graphic>
          <a:graphicData uri="http://schemas.openxmlformats.org/drawingml/2006/table">
            <a:tbl>
              <a:tblPr/>
              <a:tblGrid>
                <a:gridCol w="1696649"/>
                <a:gridCol w="557803"/>
                <a:gridCol w="848325"/>
                <a:gridCol w="557803"/>
                <a:gridCol w="871567"/>
                <a:gridCol w="557803"/>
                <a:gridCol w="2974947"/>
              </a:tblGrid>
              <a:tr h="859771">
                <a:tc>
                  <a:txBody>
                    <a:bodyPr/>
                    <a:lstStyle/>
                    <a:p>
                      <a:pPr algn="l" fontAlgn="t"/>
                      <a:r>
                        <a:rPr lang="sv-SE" sz="1100" b="1" i="1" u="none" strike="noStrike">
                          <a:solidFill>
                            <a:srgbClr val="000000"/>
                          </a:solidFill>
                          <a:effectLst/>
                          <a:latin typeface="Tahoma" panose="020B0604030504040204" pitchFamily="34" charset="0"/>
                        </a:rPr>
                        <a:t>Salmonella </a:t>
                      </a:r>
                      <a:r>
                        <a:rPr lang="sv-SE" sz="1100" b="1" i="0" u="none" strike="noStrike">
                          <a:solidFill>
                            <a:srgbClr val="000000"/>
                          </a:solidFill>
                          <a:effectLst/>
                          <a:latin typeface="Tahoma" panose="020B0604030504040204" pitchFamily="34" charset="0"/>
                        </a:rPr>
                        <a:t>serovar</a:t>
                      </a:r>
                      <a:endParaRPr lang="sv-SE" sz="1100" b="1" i="1" u="none" strike="noStrike">
                        <a:solidFill>
                          <a:srgbClr val="000000"/>
                        </a:solidFill>
                        <a:effectLst/>
                        <a:latin typeface="Tahoma" panose="020B0604030504040204" pitchFamily="34" charset="0"/>
                      </a:endParaRPr>
                    </a:p>
                  </a:txBody>
                  <a:tcPr marL="8372" marR="8372" marT="837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100" b="1" i="0" u="none" strike="noStrike">
                          <a:solidFill>
                            <a:srgbClr val="000000"/>
                          </a:solidFill>
                          <a:effectLst/>
                          <a:latin typeface="Tahoma" panose="020B0604030504040204" pitchFamily="34" charset="0"/>
                        </a:rPr>
                        <a:t>No of </a:t>
                      </a:r>
                      <a:br>
                        <a:rPr lang="sv-SE" sz="1100" b="1" i="0" u="none" strike="noStrike">
                          <a:solidFill>
                            <a:srgbClr val="000000"/>
                          </a:solidFill>
                          <a:effectLst/>
                          <a:latin typeface="Tahoma" panose="020B0604030504040204" pitchFamily="34" charset="0"/>
                        </a:rPr>
                      </a:br>
                      <a:r>
                        <a:rPr lang="sv-SE" sz="1100" b="1" i="0" u="none" strike="noStrike">
                          <a:solidFill>
                            <a:srgbClr val="000000"/>
                          </a:solidFill>
                          <a:effectLst/>
                          <a:latin typeface="Tahoma" panose="020B0604030504040204" pitchFamily="34" charset="0"/>
                        </a:rPr>
                        <a:t>isolates</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Tahoma" panose="020B0604030504040204" pitchFamily="34" charset="0"/>
                        </a:rPr>
                        <a:t>No of isolates </a:t>
                      </a:r>
                      <a:br>
                        <a:rPr lang="en-US" sz="1100" b="1" i="0" u="none" strike="noStrike">
                          <a:solidFill>
                            <a:srgbClr val="000000"/>
                          </a:solidFill>
                          <a:effectLst/>
                          <a:latin typeface="Tahoma" panose="020B0604030504040204" pitchFamily="34" charset="0"/>
                        </a:rPr>
                      </a:br>
                      <a:r>
                        <a:rPr lang="en-US" sz="1100" b="1" i="0" u="none" strike="noStrike">
                          <a:solidFill>
                            <a:srgbClr val="000000"/>
                          </a:solidFill>
                          <a:effectLst/>
                          <a:latin typeface="Tahoma" panose="020B0604030504040204" pitchFamily="34" charset="0"/>
                        </a:rPr>
                        <a:t>tested for Cip</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100" b="1" i="0" u="none" strike="noStrike">
                          <a:solidFill>
                            <a:srgbClr val="000000"/>
                          </a:solidFill>
                          <a:effectLst/>
                          <a:latin typeface="Tahoma" panose="020B0604030504040204" pitchFamily="34" charset="0"/>
                        </a:rPr>
                        <a:t>No of </a:t>
                      </a:r>
                      <a:br>
                        <a:rPr lang="sv-SE" sz="1100" b="1" i="0" u="none" strike="noStrike">
                          <a:solidFill>
                            <a:srgbClr val="000000"/>
                          </a:solidFill>
                          <a:effectLst/>
                          <a:latin typeface="Tahoma" panose="020B0604030504040204" pitchFamily="34" charset="0"/>
                        </a:rPr>
                      </a:br>
                      <a:r>
                        <a:rPr lang="sv-SE" sz="1100" b="1" i="0" u="none" strike="noStrike">
                          <a:solidFill>
                            <a:srgbClr val="000000"/>
                          </a:solidFill>
                          <a:effectLst/>
                          <a:latin typeface="Tahoma" panose="020B0604030504040204" pitchFamily="34" charset="0"/>
                        </a:rPr>
                        <a:t>Cip-R</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Tahoma" panose="020B0604030504040204" pitchFamily="34" charset="0"/>
                        </a:rPr>
                        <a:t>No of isolates </a:t>
                      </a:r>
                      <a:br>
                        <a:rPr lang="en-US" sz="1100" b="1" i="0" u="none" strike="noStrike">
                          <a:solidFill>
                            <a:srgbClr val="000000"/>
                          </a:solidFill>
                          <a:effectLst/>
                          <a:latin typeface="Tahoma" panose="020B0604030504040204" pitchFamily="34" charset="0"/>
                        </a:rPr>
                      </a:br>
                      <a:r>
                        <a:rPr lang="en-US" sz="1100" b="1" i="0" u="none" strike="noStrike">
                          <a:solidFill>
                            <a:srgbClr val="000000"/>
                          </a:solidFill>
                          <a:effectLst/>
                          <a:latin typeface="Tahoma" panose="020B0604030504040204" pitchFamily="34" charset="0"/>
                        </a:rPr>
                        <a:t>tested for Tsu</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100" b="1" i="0" u="none" strike="noStrike">
                          <a:solidFill>
                            <a:srgbClr val="000000"/>
                          </a:solidFill>
                          <a:effectLst/>
                          <a:latin typeface="Tahoma" panose="020B0604030504040204" pitchFamily="34" charset="0"/>
                        </a:rPr>
                        <a:t>No of </a:t>
                      </a:r>
                      <a:br>
                        <a:rPr lang="sv-SE" sz="1100" b="1" i="0" u="none" strike="noStrike">
                          <a:solidFill>
                            <a:srgbClr val="000000"/>
                          </a:solidFill>
                          <a:effectLst/>
                          <a:latin typeface="Tahoma" panose="020B0604030504040204" pitchFamily="34" charset="0"/>
                        </a:rPr>
                      </a:br>
                      <a:r>
                        <a:rPr lang="sv-SE" sz="1100" b="1" i="0" u="none" strike="noStrike">
                          <a:solidFill>
                            <a:srgbClr val="000000"/>
                          </a:solidFill>
                          <a:effectLst/>
                          <a:latin typeface="Tahoma" panose="020B0604030504040204" pitchFamily="34" charset="0"/>
                        </a:rPr>
                        <a:t>Tsu-R</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100" b="1" i="0" u="none" strike="noStrike">
                          <a:solidFill>
                            <a:srgbClr val="000000"/>
                          </a:solidFill>
                          <a:effectLst/>
                          <a:latin typeface="Tahoma" panose="020B0604030504040204" pitchFamily="34" charset="0"/>
                        </a:rPr>
                        <a:t>Countries reported (no)</a:t>
                      </a:r>
                    </a:p>
                  </a:txBody>
                  <a:tcPr marL="8372" marR="8372" marT="837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94">
                <a:tc>
                  <a:txBody>
                    <a:bodyPr/>
                    <a:lstStyle/>
                    <a:p>
                      <a:pPr algn="l" fontAlgn="b"/>
                      <a:r>
                        <a:rPr lang="sv-SE" sz="1100" b="0" i="1" u="none" strike="noStrike">
                          <a:solidFill>
                            <a:srgbClr val="000000"/>
                          </a:solidFill>
                          <a:effectLst/>
                          <a:latin typeface="Tahoma" panose="020B0604030504040204" pitchFamily="34" charset="0"/>
                        </a:rPr>
                        <a:t>S. </a:t>
                      </a:r>
                      <a:r>
                        <a:rPr lang="sv-SE" sz="1100" b="0" i="0" u="none" strike="noStrike">
                          <a:solidFill>
                            <a:srgbClr val="000000"/>
                          </a:solidFill>
                          <a:effectLst/>
                          <a:latin typeface="Tahoma" panose="020B0604030504040204" pitchFamily="34" charset="0"/>
                        </a:rPr>
                        <a:t>Typhi</a:t>
                      </a:r>
                      <a:endParaRPr lang="sv-SE" sz="1100" b="0" i="1" u="none" strike="noStrike">
                        <a:solidFill>
                          <a:srgbClr val="000000"/>
                        </a:solidFill>
                        <a:effectLst/>
                        <a:latin typeface="Tahoma" panose="020B060403050404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14</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13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9</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14</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b"/>
                      <a:r>
                        <a:rPr lang="sv-SE" sz="1100" b="0" i="0" u="none" strike="noStrike">
                          <a:solidFill>
                            <a:srgbClr val="000000"/>
                          </a:solidFill>
                          <a:effectLst/>
                          <a:latin typeface="Tahoma" panose="020B0604030504040204" pitchFamily="34" charset="0"/>
                        </a:rPr>
                        <a:t>India (3), Nepal (1),Thailand (1), Zambia (1)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94">
                <a:tc>
                  <a:txBody>
                    <a:bodyPr/>
                    <a:lstStyle/>
                    <a:p>
                      <a:pPr algn="l" fontAlgn="b"/>
                      <a:r>
                        <a:rPr lang="sv-SE" sz="1100" b="0" i="1" u="none" strike="noStrike">
                          <a:solidFill>
                            <a:srgbClr val="000000"/>
                          </a:solidFill>
                          <a:effectLst/>
                          <a:latin typeface="Tahoma" panose="020B0604030504040204" pitchFamily="34" charset="0"/>
                        </a:rPr>
                        <a:t>S.</a:t>
                      </a:r>
                      <a:r>
                        <a:rPr lang="sv-SE" sz="1100" b="0" i="0" u="none" strike="noStrike">
                          <a:solidFill>
                            <a:srgbClr val="000000"/>
                          </a:solidFill>
                          <a:effectLst/>
                          <a:latin typeface="Tahoma" panose="020B0604030504040204" pitchFamily="34" charset="0"/>
                        </a:rPr>
                        <a:t> Enteritidis</a:t>
                      </a: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8</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8</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8</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94">
                <a:tc>
                  <a:txBody>
                    <a:bodyPr/>
                    <a:lstStyle/>
                    <a:p>
                      <a:pPr algn="l" fontAlgn="b"/>
                      <a:r>
                        <a:rPr lang="sv-SE" sz="1100" b="0" i="1" u="none" strike="noStrike">
                          <a:solidFill>
                            <a:srgbClr val="000000"/>
                          </a:solidFill>
                          <a:effectLst/>
                          <a:latin typeface="Tahoma" panose="020B0604030504040204" pitchFamily="34" charset="0"/>
                        </a:rPr>
                        <a:t>S. </a:t>
                      </a:r>
                      <a:r>
                        <a:rPr lang="sv-SE" sz="1100" b="0" i="0" u="none" strike="noStrike">
                          <a:solidFill>
                            <a:srgbClr val="000000"/>
                          </a:solidFill>
                          <a:effectLst/>
                          <a:latin typeface="Tahoma" panose="020B0604030504040204" pitchFamily="34" charset="0"/>
                        </a:rPr>
                        <a:t>Panama</a:t>
                      </a:r>
                      <a:endParaRPr lang="sv-SE" sz="1100" b="0" i="1" u="none" strike="noStrike">
                        <a:solidFill>
                          <a:srgbClr val="000000"/>
                        </a:solidFill>
                        <a:effectLst/>
                        <a:latin typeface="Tahoma" panose="020B060403050404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b"/>
                      <a:r>
                        <a:rPr lang="sv-SE" sz="1100" b="0" i="0" u="none" strike="noStrike">
                          <a:solidFill>
                            <a:srgbClr val="000000"/>
                          </a:solidFill>
                          <a:effectLst/>
                          <a:latin typeface="Tahoma" panose="020B0604030504040204" pitchFamily="34" charset="0"/>
                        </a:rPr>
                        <a:t>Thailand</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94">
                <a:tc>
                  <a:txBody>
                    <a:bodyPr/>
                    <a:lstStyle/>
                    <a:p>
                      <a:pPr algn="l" fontAlgn="b"/>
                      <a:r>
                        <a:rPr lang="sv-SE" sz="1100" b="0" i="1" u="none" strike="noStrike">
                          <a:solidFill>
                            <a:srgbClr val="000000"/>
                          </a:solidFill>
                          <a:effectLst/>
                          <a:latin typeface="Tahoma" panose="020B0604030504040204" pitchFamily="34" charset="0"/>
                        </a:rPr>
                        <a:t>S. </a:t>
                      </a:r>
                      <a:r>
                        <a:rPr lang="sv-SE" sz="1100" b="0" i="0" u="none" strike="noStrike">
                          <a:solidFill>
                            <a:srgbClr val="000000"/>
                          </a:solidFill>
                          <a:effectLst/>
                          <a:latin typeface="Tahoma" panose="020B0604030504040204" pitchFamily="34" charset="0"/>
                        </a:rPr>
                        <a:t>Serogroup C</a:t>
                      </a:r>
                      <a:endParaRPr lang="sv-SE" sz="1100" b="0" i="1" u="none" strike="noStrike">
                        <a:solidFill>
                          <a:srgbClr val="000000"/>
                        </a:solidFill>
                        <a:effectLst/>
                        <a:latin typeface="Tahoma" panose="020B060403050404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b"/>
                      <a:r>
                        <a:rPr lang="sv-SE" sz="1100" b="0" i="0" u="none" strike="noStrike">
                          <a:solidFill>
                            <a:srgbClr val="000000"/>
                          </a:solidFill>
                          <a:effectLst/>
                          <a:latin typeface="Tahoma" panose="020B0604030504040204" pitchFamily="34" charset="0"/>
                        </a:rPr>
                        <a:t>Ghana</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94">
                <a:tc>
                  <a:txBody>
                    <a:bodyPr/>
                    <a:lstStyle/>
                    <a:p>
                      <a:pPr algn="l" fontAlgn="b"/>
                      <a:r>
                        <a:rPr lang="sv-SE" sz="1100" b="0" i="1" u="none" strike="noStrike">
                          <a:solidFill>
                            <a:srgbClr val="000000"/>
                          </a:solidFill>
                          <a:effectLst/>
                          <a:latin typeface="Tahoma" panose="020B0604030504040204" pitchFamily="34" charset="0"/>
                        </a:rPr>
                        <a:t>S. </a:t>
                      </a:r>
                      <a:r>
                        <a:rPr lang="sv-SE" sz="1100" b="0" i="0" u="none" strike="noStrike">
                          <a:solidFill>
                            <a:srgbClr val="000000"/>
                          </a:solidFill>
                          <a:effectLst/>
                          <a:latin typeface="Tahoma" panose="020B0604030504040204" pitchFamily="34" charset="0"/>
                        </a:rPr>
                        <a:t>Serogroup D</a:t>
                      </a:r>
                      <a:endParaRPr lang="sv-SE" sz="1100" b="0" i="1" u="none" strike="noStrike">
                        <a:solidFill>
                          <a:srgbClr val="000000"/>
                        </a:solidFill>
                        <a:effectLst/>
                        <a:latin typeface="Tahoma" panose="020B060403050404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1</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1</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b"/>
                      <a:r>
                        <a:rPr lang="sv-SE" sz="1100" b="0" i="0" u="none" strike="noStrike">
                          <a:solidFill>
                            <a:srgbClr val="000000"/>
                          </a:solidFill>
                          <a:effectLst/>
                          <a:latin typeface="Tahoma" panose="020B0604030504040204" pitchFamily="34" charset="0"/>
                        </a:rPr>
                        <a:t>Unspecified travel</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94">
                <a:tc>
                  <a:txBody>
                    <a:bodyPr/>
                    <a:lstStyle/>
                    <a:p>
                      <a:pPr algn="l" fontAlgn="b"/>
                      <a:r>
                        <a:rPr lang="sv-SE" sz="1100" b="0" i="1" u="none" strike="noStrike">
                          <a:solidFill>
                            <a:srgbClr val="000000"/>
                          </a:solidFill>
                          <a:effectLst/>
                          <a:latin typeface="Tahoma" panose="020B0604030504040204" pitchFamily="34" charset="0"/>
                        </a:rPr>
                        <a:t>S. </a:t>
                      </a:r>
                      <a:r>
                        <a:rPr lang="sv-SE" sz="1100" b="0" i="0" u="none" strike="noStrike">
                          <a:solidFill>
                            <a:srgbClr val="000000"/>
                          </a:solidFill>
                          <a:effectLst/>
                          <a:latin typeface="Tahoma" panose="020B0604030504040204" pitchFamily="34" charset="0"/>
                        </a:rPr>
                        <a:t>Typhimurium</a:t>
                      </a:r>
                      <a:endParaRPr lang="sv-SE" sz="1100" b="0" i="1" u="none" strike="noStrike">
                        <a:solidFill>
                          <a:srgbClr val="000000"/>
                        </a:solidFill>
                        <a:effectLst/>
                        <a:latin typeface="Tahoma" panose="020B060403050404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3</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94">
                <a:tc>
                  <a:txBody>
                    <a:bodyPr/>
                    <a:lstStyle/>
                    <a:p>
                      <a:pPr algn="l" fontAlgn="b"/>
                      <a:r>
                        <a:rPr lang="sv-SE" sz="1100" b="0" i="1" u="none" strike="noStrike">
                          <a:solidFill>
                            <a:srgbClr val="000000"/>
                          </a:solidFill>
                          <a:effectLst/>
                          <a:latin typeface="Tahoma" panose="020B0604030504040204" pitchFamily="34" charset="0"/>
                        </a:rPr>
                        <a:t>S. </a:t>
                      </a:r>
                      <a:r>
                        <a:rPr lang="sv-SE" sz="1100" b="0" i="0" u="none" strike="noStrike">
                          <a:solidFill>
                            <a:srgbClr val="000000"/>
                          </a:solidFill>
                          <a:effectLst/>
                          <a:latin typeface="Tahoma" panose="020B0604030504040204" pitchFamily="34" charset="0"/>
                        </a:rPr>
                        <a:t>Heidelberg</a:t>
                      </a:r>
                      <a:endParaRPr lang="sv-SE" sz="1100" b="0" i="1" u="none" strike="noStrike">
                        <a:solidFill>
                          <a:srgbClr val="000000"/>
                        </a:solidFill>
                        <a:effectLst/>
                        <a:latin typeface="Tahoma" panose="020B060403050404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94">
                <a:tc>
                  <a:txBody>
                    <a:bodyPr/>
                    <a:lstStyle/>
                    <a:p>
                      <a:pPr algn="l" fontAlgn="b"/>
                      <a:r>
                        <a:rPr lang="sv-SE" sz="1100" b="0" i="1" u="none" strike="noStrike">
                          <a:solidFill>
                            <a:srgbClr val="000000"/>
                          </a:solidFill>
                          <a:effectLst/>
                          <a:latin typeface="Tahoma" panose="020B0604030504040204" pitchFamily="34" charset="0"/>
                        </a:rPr>
                        <a:t>S. </a:t>
                      </a:r>
                      <a:r>
                        <a:rPr lang="sv-SE" sz="1100" b="0" i="0" u="none" strike="noStrike">
                          <a:solidFill>
                            <a:srgbClr val="000000"/>
                          </a:solidFill>
                          <a:effectLst/>
                          <a:latin typeface="Tahoma" panose="020B0604030504040204" pitchFamily="34" charset="0"/>
                        </a:rPr>
                        <a:t>Stanley</a:t>
                      </a:r>
                      <a:endParaRPr lang="sv-SE" sz="1100" b="0" i="1" u="none" strike="noStrike">
                        <a:solidFill>
                          <a:srgbClr val="000000"/>
                        </a:solidFill>
                        <a:effectLst/>
                        <a:latin typeface="Tahoma" panose="020B0604030504040204" pitchFamily="34" charset="0"/>
                      </a:endParaRP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479">
                <a:tc>
                  <a:txBody>
                    <a:bodyPr/>
                    <a:lstStyle/>
                    <a:p>
                      <a:pPr algn="l" fontAlgn="t"/>
                      <a:r>
                        <a:rPr lang="sv-SE" sz="1100" b="0" i="1" u="none" strike="noStrike">
                          <a:solidFill>
                            <a:srgbClr val="000000"/>
                          </a:solidFill>
                          <a:effectLst/>
                          <a:latin typeface="Tahoma" panose="020B0604030504040204" pitchFamily="34" charset="0"/>
                        </a:rPr>
                        <a:t>S. </a:t>
                      </a:r>
                      <a:r>
                        <a:rPr lang="sv-SE" sz="1100" b="0" i="0" u="none" strike="noStrike">
                          <a:solidFill>
                            <a:srgbClr val="000000"/>
                          </a:solidFill>
                          <a:effectLst/>
                          <a:latin typeface="Tahoma" panose="020B0604030504040204" pitchFamily="34" charset="0"/>
                        </a:rPr>
                        <a:t>other serovars</a:t>
                      </a:r>
                    </a:p>
                  </a:txBody>
                  <a:tcPr marL="8372" marR="8372" marT="837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100" b="0" i="0" u="none" strike="noStrike">
                          <a:solidFill>
                            <a:srgbClr val="000000"/>
                          </a:solidFill>
                          <a:effectLst/>
                          <a:latin typeface="Tahoma" panose="020B0604030504040204" pitchFamily="34" charset="0"/>
                        </a:rPr>
                        <a:t>23</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t"/>
                      <a:r>
                        <a:rPr lang="sv-SE" sz="1100" b="0" i="0" u="none" strike="noStrike">
                          <a:solidFill>
                            <a:srgbClr val="000000"/>
                          </a:solidFill>
                          <a:effectLst/>
                          <a:latin typeface="Tahoma" panose="020B0604030504040204" pitchFamily="34" charset="0"/>
                        </a:rPr>
                        <a:t>20</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100" b="0" i="0" u="none" strike="noStrike">
                          <a:solidFill>
                            <a:srgbClr val="000000"/>
                          </a:solidFill>
                          <a:effectLst/>
                          <a:latin typeface="Tahoma" panose="020B0604030504040204" pitchFamily="34" charset="0"/>
                        </a:rPr>
                        <a:t>5</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t"/>
                      <a:r>
                        <a:rPr lang="sv-SE" sz="1100" b="0" i="0" u="none" strike="noStrike">
                          <a:solidFill>
                            <a:srgbClr val="000000"/>
                          </a:solidFill>
                          <a:effectLst/>
                          <a:latin typeface="Tahoma" panose="020B0604030504040204" pitchFamily="34" charset="0"/>
                        </a:rPr>
                        <a:t>22</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v-SE" sz="1100" b="0" i="0" u="none" strike="noStrike">
                          <a:solidFill>
                            <a:srgbClr val="000000"/>
                          </a:solidFill>
                          <a:effectLst/>
                          <a:latin typeface="Tahoma" panose="020B0604030504040204" pitchFamily="34" charset="0"/>
                        </a:rPr>
                        <a:t>6</a:t>
                      </a:r>
                    </a:p>
                  </a:txBody>
                  <a:tcPr marL="8372" marR="8372" marT="83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t"/>
                      <a:r>
                        <a:rPr lang="sv-SE" sz="1100" b="0" i="0" u="none" strike="noStrike">
                          <a:solidFill>
                            <a:srgbClr val="000000"/>
                          </a:solidFill>
                          <a:effectLst/>
                          <a:latin typeface="Tahoma" panose="020B0604030504040204" pitchFamily="34" charset="0"/>
                        </a:rPr>
                        <a:t>Africa (1), Bali (1), India (1), Kenya (1), </a:t>
                      </a:r>
                      <a:br>
                        <a:rPr lang="sv-SE" sz="1100" b="0" i="0" u="none" strike="noStrike">
                          <a:solidFill>
                            <a:srgbClr val="000000"/>
                          </a:solidFill>
                          <a:effectLst/>
                          <a:latin typeface="Tahoma" panose="020B0604030504040204" pitchFamily="34" charset="0"/>
                        </a:rPr>
                      </a:br>
                      <a:r>
                        <a:rPr lang="sv-SE" sz="1100" b="0" i="0" u="none" strike="noStrike">
                          <a:solidFill>
                            <a:srgbClr val="000000"/>
                          </a:solidFill>
                          <a:effectLst/>
                          <a:latin typeface="Tahoma" panose="020B0604030504040204" pitchFamily="34" charset="0"/>
                        </a:rPr>
                        <a:t>Marocko (1), Sri Lanka (1), Thailand (3), Turkey (1)</a:t>
                      </a:r>
                    </a:p>
                  </a:txBody>
                  <a:tcPr marL="8372" marR="8372" marT="837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94">
                <a:tc>
                  <a:txBody>
                    <a:bodyPr/>
                    <a:lstStyle/>
                    <a:p>
                      <a:pPr algn="l" fontAlgn="b"/>
                      <a:r>
                        <a:rPr lang="sv-SE" sz="1100" b="0" i="0" u="none" strike="noStrike">
                          <a:solidFill>
                            <a:srgbClr val="000000"/>
                          </a:solidFill>
                          <a:effectLst/>
                          <a:latin typeface="Tahoma" panose="020B0604030504040204" pitchFamily="34" charset="0"/>
                        </a:rPr>
                        <a:t>Total</a:t>
                      </a:r>
                    </a:p>
                  </a:txBody>
                  <a:tcPr marL="8372" marR="8372" marT="83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61</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54</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20</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1100" b="0" i="0" u="none" strike="noStrike">
                          <a:solidFill>
                            <a:srgbClr val="000000"/>
                          </a:solidFill>
                          <a:effectLst/>
                          <a:latin typeface="Tahoma" panose="020B0604030504040204" pitchFamily="34" charset="0"/>
                        </a:rPr>
                        <a:t>60</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Tahoma" panose="020B0604030504040204" pitchFamily="34" charset="0"/>
                        </a:rPr>
                        <a:t>12</a:t>
                      </a:r>
                    </a:p>
                  </a:txBody>
                  <a:tcPr marL="8372" marR="8372" marT="83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l" fontAlgn="b"/>
                      <a:r>
                        <a:rPr lang="sv-SE" sz="1100" b="0" i="0" u="none" strike="noStrike">
                          <a:solidFill>
                            <a:srgbClr val="000000"/>
                          </a:solidFill>
                          <a:effectLst/>
                          <a:latin typeface="Tahoma" panose="020B0604030504040204" pitchFamily="34" charset="0"/>
                        </a:rPr>
                        <a:t> </a:t>
                      </a:r>
                    </a:p>
                  </a:txBody>
                  <a:tcPr marL="8372" marR="8372" marT="83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296">
                <a:tc>
                  <a:txBody>
                    <a:bodyPr/>
                    <a:lstStyle/>
                    <a:p>
                      <a:pPr algn="l" fontAlgn="b"/>
                      <a:r>
                        <a:rPr lang="sv-SE" sz="900" b="0" i="0" u="none" strike="noStrike">
                          <a:solidFill>
                            <a:srgbClr val="000000"/>
                          </a:solidFill>
                          <a:effectLst/>
                          <a:latin typeface="Tahoma" panose="020B0604030504040204" pitchFamily="34" charset="0"/>
                        </a:rPr>
                        <a:t> </a:t>
                      </a:r>
                    </a:p>
                  </a:txBody>
                  <a:tcPr marL="8372" marR="8372" marT="837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372" marR="8372" marT="83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372" marR="8372" marT="83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372" marR="8372" marT="83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372" marR="8372" marT="83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372" marR="8372" marT="83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372" marR="8372" marT="837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0838">
                <a:tc>
                  <a:txBody>
                    <a:bodyPr/>
                    <a:lstStyle/>
                    <a:p>
                      <a:pPr algn="l" fontAlgn="b"/>
                      <a:r>
                        <a:rPr lang="sv-SE" sz="900" b="0" i="0" u="none" strike="noStrike">
                          <a:solidFill>
                            <a:srgbClr val="000000"/>
                          </a:solidFill>
                          <a:effectLst/>
                          <a:latin typeface="Tahoma" panose="020B0604030504040204" pitchFamily="34" charset="0"/>
                        </a:rPr>
                        <a:t> </a:t>
                      </a:r>
                    </a:p>
                  </a:txBody>
                  <a:tcPr marL="8372" marR="8372" marT="837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372" marR="8372" marT="837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372" marR="8372" marT="837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372" marR="8372" marT="837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372" marR="8372" marT="837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372" marR="8372" marT="837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sv-SE" sz="900" b="0" i="0" u="none" strike="noStrike" dirty="0">
                          <a:solidFill>
                            <a:srgbClr val="000000"/>
                          </a:solidFill>
                          <a:effectLst/>
                          <a:latin typeface="Tahoma" panose="020B0604030504040204" pitchFamily="34" charset="0"/>
                        </a:rPr>
                        <a:t>Källa: Folkhälsomyndigheten</a:t>
                      </a:r>
                    </a:p>
                  </a:txBody>
                  <a:tcPr marL="8372" marR="8372" marT="837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764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69</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4.1.</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61308515"/>
              </p:ext>
            </p:extLst>
          </p:nvPr>
        </p:nvGraphicFramePr>
        <p:xfrm>
          <a:off x="1020446" y="620688"/>
          <a:ext cx="7216844" cy="4822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79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en-US" sz="1200" dirty="0">
                <a:latin typeface="Calibri" panose="020F0502020204030204" pitchFamily="34" charset="0"/>
              </a:rPr>
              <a:t>Figure 1.4. </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60670171"/>
              </p:ext>
            </p:extLst>
          </p:nvPr>
        </p:nvGraphicFramePr>
        <p:xfrm>
          <a:off x="251520" y="404664"/>
          <a:ext cx="8640960"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081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70</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Table 4.1.</a:t>
            </a:r>
            <a:endParaRPr lang="sv-SE" sz="1200" dirty="0">
              <a:latin typeface="Calibri" panose="020F0502020204030204" pitchFamily="34" charset="0"/>
            </a:endParaRPr>
          </a:p>
        </p:txBody>
      </p:sp>
      <p:graphicFrame>
        <p:nvGraphicFramePr>
          <p:cNvPr id="6" name="Tabell 5"/>
          <p:cNvGraphicFramePr>
            <a:graphicFrameLocks noGrp="1"/>
          </p:cNvGraphicFramePr>
          <p:nvPr>
            <p:extLst>
              <p:ext uri="{D42A27DB-BD31-4B8C-83A1-F6EECF244321}">
                <p14:modId xmlns:p14="http://schemas.microsoft.com/office/powerpoint/2010/main" val="3691903026"/>
              </p:ext>
            </p:extLst>
          </p:nvPr>
        </p:nvGraphicFramePr>
        <p:xfrm>
          <a:off x="395536" y="83960"/>
          <a:ext cx="8208910" cy="5762259"/>
        </p:xfrm>
        <a:graphic>
          <a:graphicData uri="http://schemas.openxmlformats.org/drawingml/2006/table">
            <a:tbl>
              <a:tblPr/>
              <a:tblGrid>
                <a:gridCol w="1308891"/>
                <a:gridCol w="1040929"/>
                <a:gridCol w="332376"/>
                <a:gridCol w="340106"/>
                <a:gridCol w="340106"/>
                <a:gridCol w="340106"/>
                <a:gridCol w="270538"/>
                <a:gridCol w="363295"/>
                <a:gridCol w="270538"/>
                <a:gridCol w="332376"/>
                <a:gridCol w="270538"/>
                <a:gridCol w="332376"/>
                <a:gridCol w="270538"/>
                <a:gridCol w="332376"/>
                <a:gridCol w="309186"/>
                <a:gridCol w="340106"/>
                <a:gridCol w="406419"/>
                <a:gridCol w="503105"/>
                <a:gridCol w="505005"/>
              </a:tblGrid>
              <a:tr h="147603">
                <a:tc rowSpan="2">
                  <a:txBody>
                    <a:bodyPr/>
                    <a:lstStyle/>
                    <a:p>
                      <a:pPr algn="l" fontAlgn="b"/>
                      <a:r>
                        <a:rPr lang="sv-SE" sz="900" b="1" i="0" u="none" strike="noStrike" dirty="0">
                          <a:solidFill>
                            <a:srgbClr val="000000"/>
                          </a:solidFill>
                          <a:effectLst/>
                          <a:latin typeface="Tahoma" panose="020B0604030504040204" pitchFamily="34" charset="0"/>
                        </a:rPr>
                        <a:t>Species</a:t>
                      </a:r>
                    </a:p>
                  </a:txBody>
                  <a:tcPr marL="5678" marR="5678" marT="56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b"/>
                      <a:r>
                        <a:rPr lang="sv-SE" sz="900" b="1" i="0" u="none" strike="noStrike" dirty="0">
                          <a:solidFill>
                            <a:srgbClr val="000000"/>
                          </a:solidFill>
                          <a:effectLst/>
                          <a:latin typeface="Tahoma" panose="020B0604030504040204" pitchFamily="34" charset="0"/>
                        </a:rPr>
                        <a:t>Antibiotic</a:t>
                      </a:r>
                    </a:p>
                  </a:txBody>
                  <a:tcPr marL="5678" marR="5678" marT="567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sv-SE" sz="900" b="1" i="0" u="none" strike="noStrike">
                          <a:solidFill>
                            <a:srgbClr val="000000"/>
                          </a:solidFill>
                          <a:effectLst/>
                          <a:latin typeface="Tahoma" panose="020B0604030504040204" pitchFamily="34" charset="0"/>
                        </a:rPr>
                        <a:t>2007</a:t>
                      </a:r>
                    </a:p>
                  </a:txBody>
                  <a:tcPr marL="5678" marR="5678" marT="567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2008</a:t>
                      </a:r>
                    </a:p>
                  </a:txBody>
                  <a:tcPr marL="5678" marR="5678" marT="567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2009</a:t>
                      </a:r>
                    </a:p>
                  </a:txBody>
                  <a:tcPr marL="5678" marR="5678" marT="567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2010</a:t>
                      </a:r>
                    </a:p>
                  </a:txBody>
                  <a:tcPr marL="5678" marR="5678" marT="567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2011</a:t>
                      </a:r>
                    </a:p>
                  </a:txBody>
                  <a:tcPr marL="5678" marR="5678" marT="567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2012</a:t>
                      </a:r>
                    </a:p>
                  </a:txBody>
                  <a:tcPr marL="5678" marR="5678" marT="567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2013</a:t>
                      </a:r>
                    </a:p>
                  </a:txBody>
                  <a:tcPr marL="5678" marR="5678" marT="5678"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a:txBody>
                    <a:bodyPr/>
                    <a:lstStyle/>
                    <a:p>
                      <a:pPr algn="ctr" fontAlgn="b"/>
                      <a:r>
                        <a:rPr lang="sv-SE" sz="900" b="1" i="0" u="none" strike="noStrike">
                          <a:solidFill>
                            <a:srgbClr val="000000"/>
                          </a:solidFill>
                          <a:effectLst/>
                          <a:latin typeface="Tahoma" panose="020B0604030504040204" pitchFamily="34" charset="0"/>
                        </a:rPr>
                        <a:t>2014</a:t>
                      </a:r>
                    </a:p>
                  </a:txBody>
                  <a:tcPr marL="5678" marR="5678" marT="56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7603">
                <a:tc vMerge="1">
                  <a:txBody>
                    <a:bodyPr/>
                    <a:lstStyle/>
                    <a:p>
                      <a:endParaRPr lang="sv-SE"/>
                    </a:p>
                  </a:txBody>
                  <a:tcPr/>
                </a:tc>
                <a:tc vMerge="1">
                  <a:txBody>
                    <a:bodyPr/>
                    <a:lstStyle/>
                    <a:p>
                      <a:endParaRPr lang="sv-SE"/>
                    </a:p>
                  </a:txBody>
                  <a:tcPr/>
                </a:tc>
                <a:tc>
                  <a:txBody>
                    <a:bodyPr/>
                    <a:lstStyle/>
                    <a:p>
                      <a:pPr algn="ctr" fontAlgn="b"/>
                      <a:r>
                        <a:rPr lang="sv-SE" sz="900" b="1" i="0" u="none" strike="noStrike">
                          <a:solidFill>
                            <a:srgbClr val="000000"/>
                          </a:solidFill>
                          <a:effectLst/>
                          <a:latin typeface="Tahoma" panose="020B0604030504040204" pitchFamily="34" charset="0"/>
                        </a:rPr>
                        <a:t>n</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 tested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dirty="0">
                          <a:solidFill>
                            <a:srgbClr val="000000"/>
                          </a:solidFill>
                          <a:effectLst/>
                          <a:latin typeface="Tahoma" panose="020B0604030504040204" pitchFamily="34" charset="0"/>
                        </a:rPr>
                        <a:t>% R* </a:t>
                      </a:r>
                    </a:p>
                  </a:txBody>
                  <a:tcPr marL="5678" marR="5678" marT="567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603">
                <a:tc>
                  <a:txBody>
                    <a:bodyPr/>
                    <a:lstStyle/>
                    <a:p>
                      <a:pPr algn="l" fontAlgn="b"/>
                      <a:r>
                        <a:rPr lang="sv-SE" sz="900" b="0" i="1" u="none" strike="noStrike">
                          <a:solidFill>
                            <a:srgbClr val="000000"/>
                          </a:solidFill>
                          <a:effectLst/>
                          <a:latin typeface="Tahoma" panose="020B0604030504040204" pitchFamily="34" charset="0"/>
                        </a:rPr>
                        <a:t>Escherichia coli </a:t>
                      </a:r>
                    </a:p>
                  </a:txBody>
                  <a:tcPr marL="5678" marR="5678" marT="567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dirty="0">
                          <a:solidFill>
                            <a:srgbClr val="000000"/>
                          </a:solidFill>
                          <a:effectLst/>
                          <a:latin typeface="Tahoma" panose="020B0604030504040204" pitchFamily="34" charset="0"/>
                        </a:rPr>
                        <a:t>total no </a:t>
                      </a:r>
                      <a:r>
                        <a:rPr lang="sv-SE" sz="900" b="0" i="0" u="none" strike="noStrike" dirty="0" err="1">
                          <a:solidFill>
                            <a:srgbClr val="000000"/>
                          </a:solidFill>
                          <a:effectLst/>
                          <a:latin typeface="Tahoma" panose="020B0604030504040204" pitchFamily="34" charset="0"/>
                        </a:rPr>
                        <a:t>of</a:t>
                      </a:r>
                      <a:r>
                        <a:rPr lang="sv-SE" sz="900" b="0" i="0" u="none" strike="noStrike" dirty="0">
                          <a:solidFill>
                            <a:srgbClr val="000000"/>
                          </a:solidFill>
                          <a:effectLst/>
                          <a:latin typeface="Tahoma" panose="020B0604030504040204" pitchFamily="34" charset="0"/>
                        </a:rPr>
                        <a:t> </a:t>
                      </a:r>
                      <a:r>
                        <a:rPr lang="sv-SE" sz="900" b="0" i="0" u="none" strike="noStrike" dirty="0" err="1">
                          <a:solidFill>
                            <a:srgbClr val="000000"/>
                          </a:solidFill>
                          <a:effectLst/>
                          <a:latin typeface="Tahoma" panose="020B0604030504040204" pitchFamily="34" charset="0"/>
                        </a:rPr>
                        <a:t>isolates</a:t>
                      </a:r>
                      <a:endParaRPr lang="sv-SE" sz="900" b="0" i="0" u="none" strike="noStrike" dirty="0">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dirty="0">
                          <a:solidFill>
                            <a:srgbClr val="000000"/>
                          </a:solidFill>
                          <a:effectLst/>
                          <a:latin typeface="Tahoma" panose="020B0604030504040204" pitchFamily="34" charset="0"/>
                        </a:rPr>
                        <a:t>3745</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1" i="0" u="none" strike="noStrike" dirty="0">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dirty="0">
                          <a:solidFill>
                            <a:srgbClr val="000000"/>
                          </a:solidFill>
                          <a:effectLst/>
                          <a:latin typeface="Tahoma" panose="020B0604030504040204" pitchFamily="34" charset="0"/>
                        </a:rPr>
                        <a:t>4028</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1"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4423</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1" i="0" u="none" strike="noStrike" dirty="0">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dirty="0">
                          <a:solidFill>
                            <a:srgbClr val="000000"/>
                          </a:solidFill>
                          <a:effectLst/>
                          <a:latin typeface="Tahoma" panose="020B0604030504040204" pitchFamily="34" charset="0"/>
                        </a:rPr>
                        <a:t>4991</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1"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5066</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1" i="0" u="none" strike="noStrike" dirty="0">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dirty="0">
                          <a:solidFill>
                            <a:srgbClr val="000000"/>
                          </a:solidFill>
                          <a:effectLst/>
                          <a:latin typeface="Tahoma" panose="020B0604030504040204" pitchFamily="34" charset="0"/>
                        </a:rPr>
                        <a:t>5336</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1"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6323</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1" i="0" u="none" strike="noStrike" dirty="0">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6586</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1"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1"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603">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Ctx</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2.3</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2.3</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2.9</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3.2</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4.4</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4.9</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dirty="0">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6576</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5.4</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Imp/Mer</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dirty="0">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6321</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0.0</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Gen/Tob</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2.2</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dirty="0">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2.3</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3.3</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4.5</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5.1</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5.5</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4.5</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6577</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6.3</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Fluoroquinolones</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13.3</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14.4</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dirty="0">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13.7</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14.0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10.4</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9.9</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9.9</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5170</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11.7</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Ptz**</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dirty="0">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dirty="0">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dirty="0">
                          <a:solidFill>
                            <a:srgbClr val="000000"/>
                          </a:solidFill>
                          <a:effectLst/>
                          <a:latin typeface="Tahoma" panose="020B0604030504040204" pitchFamily="34" charset="0"/>
                        </a:rPr>
                        <a:t>6285</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2.3</a:t>
                      </a:r>
                    </a:p>
                  </a:txBody>
                  <a:tcPr marL="5678" marR="5678" marT="567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603">
                <a:tc>
                  <a:txBody>
                    <a:bodyPr/>
                    <a:lstStyle/>
                    <a:p>
                      <a:pPr algn="l" fontAlgn="b"/>
                      <a:r>
                        <a:rPr lang="sv-SE" sz="900" b="0" i="1" u="none" strike="noStrike">
                          <a:solidFill>
                            <a:srgbClr val="000000"/>
                          </a:solidFill>
                          <a:effectLst/>
                          <a:latin typeface="Tahoma" panose="020B0604030504040204" pitchFamily="34" charset="0"/>
                        </a:rPr>
                        <a:t>Klebsiella pneumoniae</a:t>
                      </a:r>
                    </a:p>
                  </a:txBody>
                  <a:tcPr marL="5678" marR="5678" marT="567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total no of isolates</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649</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826</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755</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908</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934</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933</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1028</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1009</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603">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Ctx</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1.4</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2.3</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1.8</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dirty="0">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2.3</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dirty="0">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2.2</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dirty="0">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2.6</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3.1</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951</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4.0</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Imp/Mer</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dirty="0">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984</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0.2</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Gen/Tob</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1.1</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1.1</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2.1</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2.1</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dirty="0">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2.0</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1008</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3.2</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Fluoroquinolones</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10.8</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12.9</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12.2</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8.5</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5.0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4.6</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dirty="0">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4.4</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766</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5.1</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Ptz**</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dirty="0">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dirty="0">
                          <a:solidFill>
                            <a:srgbClr val="000000"/>
                          </a:solidFill>
                          <a:effectLst/>
                          <a:latin typeface="Tahoma" panose="020B0604030504040204" pitchFamily="34" charset="0"/>
                        </a:rPr>
                        <a:t>964</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9.3</a:t>
                      </a:r>
                    </a:p>
                  </a:txBody>
                  <a:tcPr marL="5678" marR="5678" marT="567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603">
                <a:tc>
                  <a:txBody>
                    <a:bodyPr/>
                    <a:lstStyle/>
                    <a:p>
                      <a:pPr algn="l" fontAlgn="b"/>
                      <a:r>
                        <a:rPr lang="sv-SE" sz="900" b="0" i="1" u="none" strike="noStrike">
                          <a:solidFill>
                            <a:srgbClr val="000000"/>
                          </a:solidFill>
                          <a:effectLst/>
                          <a:latin typeface="Tahoma" panose="020B0604030504040204" pitchFamily="34" charset="0"/>
                        </a:rPr>
                        <a:t>Pseudomonas aeruginosa</a:t>
                      </a:r>
                    </a:p>
                  </a:txBody>
                  <a:tcPr marL="5678" marR="5678" marT="567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total no of isolates</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335</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309</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326</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337</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402</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350</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428</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432</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603">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Caz</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4.5</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5.2</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6.9</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5.9</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5.2</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6.5</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dirty="0">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437</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5.5</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Imp/Mer</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7.1</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7.7</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6.7</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7.2</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6.9</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6.3</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dirty="0">
                          <a:solidFill>
                            <a:srgbClr val="000000"/>
                          </a:solidFill>
                          <a:effectLst/>
                          <a:latin typeface="Tahoma" panose="020B0604030504040204" pitchFamily="34" charset="0"/>
                        </a:rPr>
                        <a:t>432</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7.6</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Gen/Tob</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1.0</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1.4</a:t>
                      </a:r>
                    </a:p>
                  </a:txBody>
                  <a:tcPr marL="5678" marR="5678" marT="5678" marB="0" anchor="b">
                    <a:lnL>
                      <a:noFill/>
                    </a:lnL>
                    <a:lnR>
                      <a:noFill/>
                    </a:lnR>
                    <a:lnT>
                      <a:noFill/>
                    </a:lnT>
                    <a:lnB>
                      <a:noFill/>
                    </a:lnB>
                    <a:solidFill>
                      <a:srgbClr val="DCE6F1"/>
                    </a:solidFill>
                  </a:tcPr>
                </a:tc>
                <a:tc>
                  <a:txBody>
                    <a:bodyPr/>
                    <a:lstStyle/>
                    <a:p>
                      <a:pPr algn="ctr" fontAlgn="ctr"/>
                      <a:endParaRPr lang="sv-SE" sz="900" b="0" i="0" u="none" strike="noStrike">
                        <a:solidFill>
                          <a:srgbClr val="000000"/>
                        </a:solidFill>
                        <a:effectLst/>
                        <a:latin typeface="Tahoma" panose="020B0604030504040204" pitchFamily="34" charset="0"/>
                      </a:endParaRPr>
                    </a:p>
                  </a:txBody>
                  <a:tcPr marL="5678" marR="5678" marT="5678" marB="0" anchor="ctr">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2.3</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dirty="0">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445</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1.8</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Fluoroquinolones</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10.4</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7.6</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10.1</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10.1</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7.0</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9.1</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7.9</a:t>
                      </a:r>
                    </a:p>
                  </a:txBody>
                  <a:tcPr marL="5678" marR="5678" marT="5678" marB="0" anchor="b">
                    <a:lnL>
                      <a:noFill/>
                    </a:lnL>
                    <a:lnR>
                      <a:noFill/>
                    </a:lnR>
                    <a:lnT>
                      <a:noFill/>
                    </a:lnT>
                    <a:lnB>
                      <a:noFill/>
                    </a:lnB>
                    <a:solidFill>
                      <a:srgbClr val="DCE6F1"/>
                    </a:solidFill>
                  </a:tcPr>
                </a:tc>
                <a:tc>
                  <a:txBody>
                    <a:bodyPr/>
                    <a:lstStyle/>
                    <a:p>
                      <a:pPr algn="ctr" fontAlgn="b"/>
                      <a:endParaRPr lang="sv-SE" sz="900" b="0" i="0" u="none" strike="noStrike" dirty="0">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345</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7.5</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Ptz**</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442</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5.0</a:t>
                      </a:r>
                    </a:p>
                  </a:txBody>
                  <a:tcPr marL="5678" marR="5678" marT="567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603">
                <a:tc>
                  <a:txBody>
                    <a:bodyPr/>
                    <a:lstStyle/>
                    <a:p>
                      <a:pPr algn="l" fontAlgn="b"/>
                      <a:r>
                        <a:rPr lang="sv-SE" sz="900" b="0" i="1" u="none" strike="noStrike">
                          <a:solidFill>
                            <a:srgbClr val="000000"/>
                          </a:solidFill>
                          <a:effectLst/>
                          <a:latin typeface="Tahoma" panose="020B0604030504040204" pitchFamily="34" charset="0"/>
                        </a:rPr>
                        <a:t>Staphylococcus aureus</a:t>
                      </a:r>
                    </a:p>
                  </a:txBody>
                  <a:tcPr marL="5678" marR="5678" marT="567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total no of isolates</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2163</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2409</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2457</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2856</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3143</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3268</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3209</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3519</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603">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Oxa/Fox</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0.5</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0.7</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0.5</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0.8</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0.7</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1.2</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3511</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0.9</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Van</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1026</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0.0</a:t>
                      </a:r>
                    </a:p>
                  </a:txBody>
                  <a:tcPr marL="5678" marR="5678" marT="567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603">
                <a:tc>
                  <a:txBody>
                    <a:bodyPr/>
                    <a:lstStyle/>
                    <a:p>
                      <a:pPr algn="l" fontAlgn="b"/>
                      <a:r>
                        <a:rPr lang="sv-SE" sz="900" b="0" i="1" u="none" strike="noStrike">
                          <a:solidFill>
                            <a:srgbClr val="000000"/>
                          </a:solidFill>
                          <a:effectLst/>
                          <a:latin typeface="Tahoma" panose="020B0604030504040204" pitchFamily="34" charset="0"/>
                        </a:rPr>
                        <a:t>Streptococcus pneumoniae</a:t>
                      </a:r>
                    </a:p>
                  </a:txBody>
                  <a:tcPr marL="5678" marR="5678" marT="567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total no of isolates</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1028</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1213</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1060</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960</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1019</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992</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dirty="0">
                          <a:solidFill>
                            <a:srgbClr val="000000"/>
                          </a:solidFill>
                          <a:effectLst/>
                          <a:latin typeface="Tahoma" panose="020B0604030504040204" pitchFamily="34" charset="0"/>
                        </a:rPr>
                        <a:t>861</a:t>
                      </a:r>
                    </a:p>
                  </a:txBody>
                  <a:tcPr marL="5678" marR="5678" marT="567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797</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603">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Pen (I+R)</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3.3</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3.8</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3.5</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5.0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6.6</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797</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6.3</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Ery</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5.2</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5.2</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3.9</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3.9</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4.5</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5.1</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 </a:t>
                      </a:r>
                    </a:p>
                  </a:txBody>
                  <a:tcPr marL="5678" marR="5678" marT="567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5.8</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dirty="0">
                          <a:solidFill>
                            <a:srgbClr val="000000"/>
                          </a:solidFill>
                          <a:effectLst/>
                          <a:latin typeface="Tahoma" panose="020B0604030504040204" pitchFamily="34" charset="0"/>
                        </a:rPr>
                        <a:t>793</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6.2</a:t>
                      </a:r>
                    </a:p>
                  </a:txBody>
                  <a:tcPr marL="5678" marR="5678" marT="567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603">
                <a:tc>
                  <a:txBody>
                    <a:bodyPr/>
                    <a:lstStyle/>
                    <a:p>
                      <a:pPr algn="l" fontAlgn="b"/>
                      <a:r>
                        <a:rPr lang="sv-SE" sz="900" b="0" i="1" u="none" strike="noStrike">
                          <a:solidFill>
                            <a:srgbClr val="000000"/>
                          </a:solidFill>
                          <a:effectLst/>
                          <a:latin typeface="Tahoma" panose="020B0604030504040204" pitchFamily="34" charset="0"/>
                        </a:rPr>
                        <a:t>Enterococcus faecalis</a:t>
                      </a:r>
                    </a:p>
                  </a:txBody>
                  <a:tcPr marL="5678" marR="5678" marT="567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total no of isolates</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651</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720</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718</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776</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824</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779</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851</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912</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603">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Van</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894</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0.0</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1"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Gen (HLAR)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16.1</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20.1</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18.6</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15.2</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16.6</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14.1</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13.3</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673</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15.6</a:t>
                      </a:r>
                    </a:p>
                  </a:txBody>
                  <a:tcPr marL="5678" marR="5678" marT="567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603">
                <a:tc>
                  <a:txBody>
                    <a:bodyPr/>
                    <a:lstStyle/>
                    <a:p>
                      <a:pPr algn="l" fontAlgn="b"/>
                      <a:r>
                        <a:rPr lang="sv-SE" sz="900" b="0" i="1" u="none" strike="noStrike">
                          <a:solidFill>
                            <a:srgbClr val="000000"/>
                          </a:solidFill>
                          <a:effectLst/>
                          <a:latin typeface="Tahoma" panose="020B0604030504040204" pitchFamily="34" charset="0"/>
                        </a:rPr>
                        <a:t>Enterococcus faecium</a:t>
                      </a:r>
                    </a:p>
                  </a:txBody>
                  <a:tcPr marL="5678" marR="5678" marT="567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total no of isolates</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279</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333</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311</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339</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406</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391</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431</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457</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603">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Van</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1.5</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0.5</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0.3</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1.4</a:t>
                      </a:r>
                    </a:p>
                  </a:txBody>
                  <a:tcPr marL="5678" marR="5678" marT="5678" marB="0" anchor="b">
                    <a:lnL>
                      <a:noFill/>
                    </a:lnL>
                    <a:lnR>
                      <a:noFill/>
                    </a:lnR>
                    <a:lnT>
                      <a:noFill/>
                    </a:lnT>
                    <a:lnB>
                      <a:noFill/>
                    </a:lnB>
                    <a:solidFill>
                      <a:srgbClr val="DCE6F1"/>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456</a:t>
                      </a:r>
                    </a:p>
                  </a:txBody>
                  <a:tcPr marL="5678" marR="5678" marT="5678" marB="0" anchor="b">
                    <a:lnL>
                      <a:noFill/>
                    </a:lnL>
                    <a:lnR>
                      <a:noFill/>
                    </a:lnR>
                    <a:lnT>
                      <a:noFill/>
                    </a:lnT>
                    <a:lnB>
                      <a:noFill/>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0.7</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Gen (HLAR)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14.4</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24.8</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24.1</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21.8</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22.0</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18.4</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20.4</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351</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22.5</a:t>
                      </a:r>
                    </a:p>
                  </a:txBody>
                  <a:tcPr marL="5678" marR="5678" marT="567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603">
                <a:tc>
                  <a:txBody>
                    <a:bodyPr/>
                    <a:lstStyle/>
                    <a:p>
                      <a:pPr algn="l" fontAlgn="b"/>
                      <a:r>
                        <a:rPr lang="sv-SE" sz="900" b="0" i="1" u="none" strike="noStrike">
                          <a:solidFill>
                            <a:srgbClr val="000000"/>
                          </a:solidFill>
                          <a:effectLst/>
                          <a:latin typeface="Tahoma" panose="020B0604030504040204" pitchFamily="34" charset="0"/>
                        </a:rPr>
                        <a:t>Acinetobacter species***</a:t>
                      </a:r>
                    </a:p>
                  </a:txBody>
                  <a:tcPr marL="5678" marR="5678" marT="567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total no of isolates</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59</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603">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Imp/Mer</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59</a:t>
                      </a:r>
                    </a:p>
                  </a:txBody>
                  <a:tcPr marL="5678" marR="5678" marT="5678" marB="0" anchor="b">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sv-SE" sz="900" b="0" i="0" u="none" strike="noStrike" dirty="0">
                          <a:solidFill>
                            <a:srgbClr val="000000"/>
                          </a:solidFill>
                          <a:effectLst/>
                          <a:latin typeface="Tahoma" panose="020B0604030504040204" pitchFamily="34" charset="0"/>
                        </a:rPr>
                        <a:t>3.4</a:t>
                      </a:r>
                    </a:p>
                  </a:txBody>
                  <a:tcPr marL="5678" marR="5678" marT="567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47603">
                <a:tc>
                  <a:txBody>
                    <a:bodyPr/>
                    <a:lstStyle/>
                    <a:p>
                      <a:pPr algn="l" fontAlgn="b"/>
                      <a:r>
                        <a:rPr lang="sv-SE" sz="800" b="0" i="0" u="none" strike="noStrike" dirty="0">
                          <a:solidFill>
                            <a:srgbClr val="000000"/>
                          </a:solidFill>
                          <a:effectLst/>
                          <a:latin typeface="Tahoma" panose="020B0604030504040204" pitchFamily="34" charset="0"/>
                        </a:rPr>
                        <a:t> </a:t>
                      </a:r>
                    </a:p>
                  </a:txBody>
                  <a:tcPr marL="5678" marR="5678" marT="567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5678" marR="5678" marT="567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7603">
                <a:tc gridSpan="4">
                  <a:txBody>
                    <a:bodyPr/>
                    <a:lstStyle/>
                    <a:p>
                      <a:pPr algn="l" fontAlgn="b"/>
                      <a:r>
                        <a:rPr lang="en-US" sz="800" b="0" i="0" u="none" strike="noStrike" dirty="0">
                          <a:solidFill>
                            <a:srgbClr val="000000"/>
                          </a:solidFill>
                          <a:effectLst/>
                          <a:latin typeface="Tahoma" panose="020B0604030504040204" pitchFamily="34" charset="0"/>
                        </a:rPr>
                        <a:t>*From 2014 the resistance is expressed as % of isolates tested</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l"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l"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600" b="0"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147603">
                <a:tc gridSpan="2">
                  <a:txBody>
                    <a:bodyPr/>
                    <a:lstStyle/>
                    <a:p>
                      <a:pPr algn="l" fontAlgn="b"/>
                      <a:r>
                        <a:rPr lang="en-US" sz="800" b="0" i="0" u="none" strike="noStrike" dirty="0">
                          <a:solidFill>
                            <a:srgbClr val="000000"/>
                          </a:solidFill>
                          <a:effectLst/>
                          <a:latin typeface="Tahoma" panose="020B0604030504040204" pitchFamily="34" charset="0"/>
                        </a:rPr>
                        <a:t>**</a:t>
                      </a:r>
                      <a:r>
                        <a:rPr lang="en-US" sz="800" b="0" i="0" u="none" strike="noStrike" dirty="0" err="1">
                          <a:solidFill>
                            <a:srgbClr val="000000"/>
                          </a:solidFill>
                          <a:effectLst/>
                          <a:latin typeface="Tahoma" panose="020B0604030504040204" pitchFamily="34" charset="0"/>
                        </a:rPr>
                        <a:t>Ptz</a:t>
                      </a:r>
                      <a:r>
                        <a:rPr lang="en-US" sz="800" b="0" i="0" u="none" strike="noStrike" dirty="0">
                          <a:solidFill>
                            <a:srgbClr val="000000"/>
                          </a:solidFill>
                          <a:effectLst/>
                          <a:latin typeface="Tahoma" panose="020B0604030504040204" pitchFamily="34" charset="0"/>
                        </a:rPr>
                        <a:t> was included from 2014</a:t>
                      </a:r>
                    </a:p>
                  </a:txBody>
                  <a:tcPr marL="5678" marR="5678" marT="5678"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sv-SE"/>
                    </a:p>
                  </a:txBody>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l"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l" fontAlgn="b"/>
                      <a:endParaRPr lang="sv-SE" sz="6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1000" b="0" i="0" u="none" strike="noStrike" dirty="0">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endParaRPr lang="sv-SE" sz="1000" b="0" i="0" u="none" strike="noStrike">
                        <a:solidFill>
                          <a:srgbClr val="000000"/>
                        </a:solidFill>
                        <a:effectLst/>
                        <a:latin typeface="Tahoma" panose="020B0604030504040204" pitchFamily="34" charset="0"/>
                      </a:endParaRPr>
                    </a:p>
                  </a:txBody>
                  <a:tcPr marL="5678" marR="5678" marT="5678" marB="0" anchor="b">
                    <a:lnL>
                      <a:noFill/>
                    </a:lnL>
                    <a:lnR>
                      <a:noFill/>
                    </a:lnR>
                    <a:lnT>
                      <a:noFill/>
                    </a:lnT>
                    <a:lnB>
                      <a:noFill/>
                    </a:lnB>
                  </a:tcPr>
                </a:tc>
                <a:tc>
                  <a:txBody>
                    <a:bodyPr/>
                    <a:lstStyle/>
                    <a:p>
                      <a:pPr algn="ctr" fontAlgn="b"/>
                      <a:r>
                        <a:rPr lang="sv-SE" sz="1000" b="0" i="0" u="none" strike="noStrike" dirty="0">
                          <a:solidFill>
                            <a:srgbClr val="000000"/>
                          </a:solidFill>
                          <a:effectLst/>
                          <a:latin typeface="Tahoma" panose="020B0604030504040204" pitchFamily="34" charset="0"/>
                        </a:rPr>
                        <a:t> </a:t>
                      </a:r>
                    </a:p>
                  </a:txBody>
                  <a:tcPr marL="5678" marR="5678" marT="5678" marB="0" anchor="b">
                    <a:lnL>
                      <a:noFill/>
                    </a:lnL>
                    <a:lnR w="12700" cap="flat" cmpd="sng" algn="ctr">
                      <a:solidFill>
                        <a:srgbClr val="000000"/>
                      </a:solidFill>
                      <a:prstDash val="solid"/>
                      <a:round/>
                      <a:headEnd type="none" w="med" len="med"/>
                      <a:tailEnd type="none" w="med" len="med"/>
                    </a:lnR>
                    <a:lnT>
                      <a:noFill/>
                    </a:lnT>
                    <a:lnB>
                      <a:noFill/>
                    </a:lnB>
                  </a:tcPr>
                </a:tc>
              </a:tr>
              <a:tr h="72971">
                <a:tc gridSpan="2">
                  <a:txBody>
                    <a:bodyPr/>
                    <a:lstStyle/>
                    <a:p>
                      <a:pPr algn="l" fontAlgn="b"/>
                      <a:r>
                        <a:rPr lang="en-US" sz="800" b="0" i="0" u="none" strike="noStrike" dirty="0">
                          <a:solidFill>
                            <a:srgbClr val="000000"/>
                          </a:solidFill>
                          <a:effectLst/>
                          <a:latin typeface="Tahoma" panose="020B0604030504040204" pitchFamily="34" charset="0"/>
                        </a:rPr>
                        <a:t>***</a:t>
                      </a:r>
                      <a:r>
                        <a:rPr lang="en-US" sz="800" b="0" i="1" u="none" strike="noStrike" dirty="0" err="1">
                          <a:solidFill>
                            <a:srgbClr val="000000"/>
                          </a:solidFill>
                          <a:effectLst/>
                          <a:latin typeface="Tahoma" panose="020B0604030504040204" pitchFamily="34" charset="0"/>
                        </a:rPr>
                        <a:t>Acinetobacter</a:t>
                      </a:r>
                      <a:r>
                        <a:rPr lang="en-US" sz="800" b="0" i="1" u="none" strike="noStrike" dirty="0">
                          <a:solidFill>
                            <a:srgbClr val="000000"/>
                          </a:solidFill>
                          <a:effectLst/>
                          <a:latin typeface="Tahoma" panose="020B0604030504040204" pitchFamily="34" charset="0"/>
                        </a:rPr>
                        <a:t> species </a:t>
                      </a:r>
                      <a:r>
                        <a:rPr lang="en-US" sz="800" b="0" i="0" u="none" strike="noStrike" dirty="0">
                          <a:solidFill>
                            <a:srgbClr val="000000"/>
                          </a:solidFill>
                          <a:effectLst/>
                          <a:latin typeface="Tahoma" panose="020B0604030504040204" pitchFamily="34" charset="0"/>
                        </a:rPr>
                        <a:t>was included from 2014</a:t>
                      </a:r>
                    </a:p>
                  </a:txBody>
                  <a:tcPr marL="5678" marR="5678" marT="567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600" b="0" i="0" u="none" strike="noStrike">
                          <a:solidFill>
                            <a:srgbClr val="000000"/>
                          </a:solidFill>
                          <a:effectLst/>
                          <a:latin typeface="Tahoma" panose="020B0604030504040204" pitchFamily="34" charset="0"/>
                        </a:rPr>
                        <a:t> </a:t>
                      </a:r>
                    </a:p>
                  </a:txBody>
                  <a:tcPr marL="5678" marR="5678" marT="5678" marB="0" anchor="b">
                    <a:lnL>
                      <a:noFill/>
                    </a:lnL>
                    <a:lnR>
                      <a:noFill/>
                    </a:lnR>
                    <a:lnT>
                      <a:noFill/>
                    </a:lnT>
                    <a:lnB w="12700" cap="flat" cmpd="sng" algn="ctr">
                      <a:solidFill>
                        <a:srgbClr val="000000"/>
                      </a:solidFill>
                      <a:prstDash val="solid"/>
                      <a:round/>
                      <a:headEnd type="none" w="med" len="med"/>
                      <a:tailEnd type="none" w="med" len="med"/>
                    </a:lnB>
                  </a:tcPr>
                </a:tc>
                <a:tc gridSpan="5">
                  <a:txBody>
                    <a:bodyPr/>
                    <a:lstStyle/>
                    <a:p>
                      <a:pPr algn="r" fontAlgn="b"/>
                      <a:r>
                        <a:rPr lang="sv-SE" sz="1000" b="0" i="0" u="none" strike="noStrike" dirty="0">
                          <a:solidFill>
                            <a:srgbClr val="000000"/>
                          </a:solidFill>
                          <a:effectLst/>
                          <a:latin typeface="Tahoma" panose="020B0604030504040204" pitchFamily="34" charset="0"/>
                        </a:rPr>
                        <a:t>Källa: Folkhälsomyndigheten 2015</a:t>
                      </a:r>
                    </a:p>
                  </a:txBody>
                  <a:tcPr marL="5678" marR="5678" marT="567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2089245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71</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4.2.</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130024030"/>
              </p:ext>
            </p:extLst>
          </p:nvPr>
        </p:nvGraphicFramePr>
        <p:xfrm>
          <a:off x="999883" y="404664"/>
          <a:ext cx="7128792" cy="5092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44802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72</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0685" y="6020013"/>
            <a:ext cx="2925980" cy="407934"/>
          </a:xfrm>
        </p:spPr>
        <p:txBody>
          <a:bodyPr/>
          <a:lstStyle/>
          <a:p>
            <a:r>
              <a:rPr lang="sv-SE" sz="1200" dirty="0" smtClean="0">
                <a:latin typeface="Calibri" panose="020F0502020204030204" pitchFamily="34" charset="0"/>
              </a:rPr>
              <a:t>Table 4.2.</a:t>
            </a:r>
            <a:endParaRPr lang="sv-SE" sz="1200" dirty="0">
              <a:latin typeface="Calibri" panose="020F0502020204030204" pitchFamily="34" charset="0"/>
            </a:endParaRPr>
          </a:p>
        </p:txBody>
      </p:sp>
      <p:graphicFrame>
        <p:nvGraphicFramePr>
          <p:cNvPr id="18" name="Tabell 17"/>
          <p:cNvGraphicFramePr>
            <a:graphicFrameLocks noGrp="1"/>
          </p:cNvGraphicFramePr>
          <p:nvPr>
            <p:extLst>
              <p:ext uri="{D42A27DB-BD31-4B8C-83A1-F6EECF244321}">
                <p14:modId xmlns:p14="http://schemas.microsoft.com/office/powerpoint/2010/main" val="1897401482"/>
              </p:ext>
            </p:extLst>
          </p:nvPr>
        </p:nvGraphicFramePr>
        <p:xfrm>
          <a:off x="323528" y="620688"/>
          <a:ext cx="8568953" cy="4104462"/>
        </p:xfrm>
        <a:graphic>
          <a:graphicData uri="http://schemas.openxmlformats.org/drawingml/2006/table">
            <a:tbl>
              <a:tblPr/>
              <a:tblGrid>
                <a:gridCol w="1448369"/>
                <a:gridCol w="323357"/>
                <a:gridCol w="565874"/>
                <a:gridCol w="350303"/>
                <a:gridCol w="565874"/>
                <a:gridCol w="350303"/>
                <a:gridCol w="565874"/>
                <a:gridCol w="350303"/>
                <a:gridCol w="565874"/>
                <a:gridCol w="350303"/>
                <a:gridCol w="565874"/>
                <a:gridCol w="343567"/>
                <a:gridCol w="565874"/>
                <a:gridCol w="350303"/>
                <a:gridCol w="565874"/>
                <a:gridCol w="404197"/>
                <a:gridCol w="336830"/>
              </a:tblGrid>
              <a:tr h="387296">
                <a:tc>
                  <a:txBody>
                    <a:bodyPr/>
                    <a:lstStyle/>
                    <a:p>
                      <a:pPr algn="l" fontAlgn="b"/>
                      <a:r>
                        <a:rPr lang="sv-SE" sz="900" b="1" i="0" u="none" strike="noStrike" dirty="0">
                          <a:solidFill>
                            <a:srgbClr val="000000"/>
                          </a:solidFill>
                          <a:effectLst/>
                          <a:latin typeface="Tahoma" panose="020B0604030504040204" pitchFamily="34" charset="0"/>
                        </a:rPr>
                        <a:t> </a:t>
                      </a:r>
                    </a:p>
                  </a:txBody>
                  <a:tcPr marL="6090" marR="6090" marT="609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a:txBody>
                    <a:bodyPr/>
                    <a:lstStyle/>
                    <a:p>
                      <a:pPr algn="l" fontAlgn="b"/>
                      <a:r>
                        <a:rPr lang="sv-SE" sz="900" b="1" i="0" u="none" strike="noStrike" dirty="0">
                          <a:solidFill>
                            <a:srgbClr val="000000"/>
                          </a:solidFill>
                          <a:effectLst/>
                          <a:latin typeface="Tahoma" panose="020B0604030504040204" pitchFamily="34" charset="0"/>
                        </a:rPr>
                        <a:t>Antibiotic</a:t>
                      </a:r>
                    </a:p>
                  </a:txBody>
                  <a:tcPr marL="6090" marR="6090" marT="6090" marB="0" vert="vert27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sv-SE" sz="900" b="1" i="0" u="none" strike="noStrike">
                          <a:solidFill>
                            <a:srgbClr val="000000"/>
                          </a:solidFill>
                          <a:effectLst/>
                          <a:latin typeface="Tahoma" panose="020B0604030504040204" pitchFamily="34" charset="0"/>
                        </a:rPr>
                        <a:t>2008  (n=11.115) *</a:t>
                      </a:r>
                    </a:p>
                  </a:txBody>
                  <a:tcPr marL="6090" marR="6090" marT="609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2009  (n=11.416)</a:t>
                      </a:r>
                    </a:p>
                  </a:txBody>
                  <a:tcPr marL="6090" marR="6090" marT="609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2010  (n=12.296)</a:t>
                      </a:r>
                    </a:p>
                  </a:txBody>
                  <a:tcPr marL="6090" marR="6090" marT="609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2011  (n=16.969)</a:t>
                      </a:r>
                    </a:p>
                  </a:txBody>
                  <a:tcPr marL="6090" marR="6090" marT="609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2012  (n=18.117)</a:t>
                      </a:r>
                    </a:p>
                  </a:txBody>
                  <a:tcPr marL="6090" marR="6090" marT="609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2">
                  <a:txBody>
                    <a:bodyPr/>
                    <a:lstStyle/>
                    <a:p>
                      <a:pPr algn="ctr" fontAlgn="b"/>
                      <a:r>
                        <a:rPr lang="sv-SE" sz="900" b="1" i="0" u="none" strike="noStrike">
                          <a:solidFill>
                            <a:srgbClr val="000000"/>
                          </a:solidFill>
                          <a:effectLst/>
                          <a:latin typeface="Tahoma" panose="020B0604030504040204" pitchFamily="34" charset="0"/>
                        </a:rPr>
                        <a:t>2013 (n=18.367)</a:t>
                      </a:r>
                    </a:p>
                  </a:txBody>
                  <a:tcPr marL="6090" marR="6090" marT="609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gridSpan="3">
                  <a:txBody>
                    <a:bodyPr/>
                    <a:lstStyle/>
                    <a:p>
                      <a:pPr algn="ctr" fontAlgn="b"/>
                      <a:r>
                        <a:rPr lang="sv-SE" sz="900" b="1" i="0" u="none" strike="noStrike">
                          <a:solidFill>
                            <a:srgbClr val="000000"/>
                          </a:solidFill>
                          <a:effectLst/>
                          <a:latin typeface="Tahoma" panose="020B0604030504040204" pitchFamily="34" charset="0"/>
                        </a:rPr>
                        <a:t>2014 (n=12.609)</a:t>
                      </a:r>
                    </a:p>
                  </a:txBody>
                  <a:tcPr marL="6090" marR="6090" marT="609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hMerge="1">
                  <a:txBody>
                    <a:bodyPr/>
                    <a:lstStyle/>
                    <a:p>
                      <a:endParaRPr lang="sv-SE"/>
                    </a:p>
                  </a:txBody>
                  <a:tcPr/>
                </a:tc>
              </a:tr>
              <a:tr h="576738">
                <a:tc>
                  <a:txBody>
                    <a:bodyPr/>
                    <a:lstStyle/>
                    <a:p>
                      <a:pPr algn="l" fontAlgn="b"/>
                      <a:r>
                        <a:rPr lang="sv-SE" sz="900" b="1" i="0" u="none" strike="noStrike">
                          <a:solidFill>
                            <a:srgbClr val="000000"/>
                          </a:solidFill>
                          <a:effectLst/>
                          <a:latin typeface="Tahoma" panose="020B0604030504040204" pitchFamily="34" charset="0"/>
                        </a:rPr>
                        <a:t>Species</a:t>
                      </a:r>
                    </a:p>
                  </a:txBody>
                  <a:tcPr marL="6090" marR="6090" marT="609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vMerge="1">
                  <a:txBody>
                    <a:bodyPr/>
                    <a:lstStyle/>
                    <a:p>
                      <a:endParaRPr lang="sv-SE"/>
                    </a:p>
                  </a:txBody>
                  <a:tcPr/>
                </a:tc>
                <a:tc>
                  <a:txBody>
                    <a:bodyPr/>
                    <a:lstStyle/>
                    <a:p>
                      <a:pPr algn="ctr" fontAlgn="b"/>
                      <a:r>
                        <a:rPr lang="sv-SE" sz="900" b="1" i="0" u="none" strike="noStrike">
                          <a:solidFill>
                            <a:srgbClr val="000000"/>
                          </a:solidFill>
                          <a:effectLst/>
                          <a:latin typeface="Tahoma" panose="020B0604030504040204" pitchFamily="34" charset="0"/>
                        </a:rPr>
                        <a:t>n (% of tot)</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 (% of tot)</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 (% of tot)</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 (% of tot)</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 (% of tot)</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 (% of tot)</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 (% of tot)</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n tested</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 R**</a:t>
                      </a:r>
                    </a:p>
                  </a:txBody>
                  <a:tcPr marL="6090" marR="6090" marT="609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7296">
                <a:tc>
                  <a:txBody>
                    <a:bodyPr/>
                    <a:lstStyle/>
                    <a:p>
                      <a:pPr algn="l" fontAlgn="t"/>
                      <a:r>
                        <a:rPr lang="en-US" sz="900" b="0" i="0" u="none" strike="noStrike">
                          <a:solidFill>
                            <a:srgbClr val="000000"/>
                          </a:solidFill>
                          <a:effectLst/>
                          <a:latin typeface="Tahoma" panose="020B0604030504040204" pitchFamily="34" charset="0"/>
                        </a:rPr>
                        <a:t>Streptococcus pyogenes: </a:t>
                      </a:r>
                      <a:br>
                        <a:rPr lang="en-US" sz="900" b="0" i="0" u="none" strike="noStrike">
                          <a:solidFill>
                            <a:srgbClr val="000000"/>
                          </a:solidFill>
                          <a:effectLst/>
                          <a:latin typeface="Tahoma" panose="020B0604030504040204" pitchFamily="34" charset="0"/>
                        </a:rPr>
                      </a:br>
                      <a:r>
                        <a:rPr lang="en-US" sz="900" b="0" i="0" u="none" strike="noStrike">
                          <a:solidFill>
                            <a:srgbClr val="000000"/>
                          </a:solidFill>
                          <a:effectLst/>
                          <a:latin typeface="Tahoma" panose="020B0604030504040204" pitchFamily="34" charset="0"/>
                        </a:rPr>
                        <a:t>n (% of total)</a:t>
                      </a:r>
                    </a:p>
                  </a:txBody>
                  <a:tcPr marL="6090" marR="6090" marT="6090"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196 (1.8)</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134 (1.2)</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l"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118 (1.0)</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188 (1.1)</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l"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257 (1.4)</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297 (1.6)</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149 (1.2)</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sv-SE" sz="900" b="0" i="0" u="none" strike="noStrike">
                          <a:solidFill>
                            <a:srgbClr val="000000"/>
                          </a:solidFill>
                          <a:effectLst/>
                          <a:latin typeface="Tahoma" panose="020B0604030504040204" pitchFamily="34" charset="0"/>
                        </a:rPr>
                        <a:t> </a:t>
                      </a:r>
                    </a:p>
                  </a:txBody>
                  <a:tcPr marL="6090" marR="6090" marT="609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854">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Ery</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0.5</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2.2</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1.7</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3.2</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2.3</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4.0</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149</a:t>
                      </a:r>
                    </a:p>
                  </a:txBody>
                  <a:tcPr marL="6090" marR="6090" marT="6090"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2.0</a:t>
                      </a:r>
                    </a:p>
                  </a:txBody>
                  <a:tcPr marL="6090" marR="6090" marT="6090" marB="0" anchor="b">
                    <a:lnL>
                      <a:noFill/>
                    </a:lnL>
                    <a:lnR w="12700" cap="flat" cmpd="sng" algn="ctr">
                      <a:solidFill>
                        <a:srgbClr val="000000"/>
                      </a:solidFill>
                      <a:prstDash val="solid"/>
                      <a:round/>
                      <a:headEnd type="none" w="med" len="med"/>
                      <a:tailEnd type="none" w="med" len="med"/>
                    </a:lnR>
                    <a:lnT>
                      <a:noFill/>
                    </a:lnT>
                    <a:lnB>
                      <a:noFill/>
                    </a:lnB>
                  </a:tcPr>
                </a:tc>
              </a:tr>
              <a:tr h="197854">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Tet</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14.6</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9.7</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12.7</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13.3</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12.5</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7.7</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141</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7.8</a:t>
                      </a:r>
                    </a:p>
                  </a:txBody>
                  <a:tcPr marL="6090" marR="6090" marT="609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7296">
                <a:tc>
                  <a:txBody>
                    <a:bodyPr/>
                    <a:lstStyle/>
                    <a:p>
                      <a:pPr algn="l" fontAlgn="t"/>
                      <a:r>
                        <a:rPr lang="en-US" sz="900" b="0" i="0" u="none" strike="noStrike">
                          <a:solidFill>
                            <a:srgbClr val="000000"/>
                          </a:solidFill>
                          <a:effectLst/>
                          <a:latin typeface="Tahoma" panose="020B0604030504040204" pitchFamily="34" charset="0"/>
                        </a:rPr>
                        <a:t>Streptococcus agalactiae:</a:t>
                      </a:r>
                      <a:br>
                        <a:rPr lang="en-US" sz="900" b="0" i="0" u="none" strike="noStrike">
                          <a:solidFill>
                            <a:srgbClr val="000000"/>
                          </a:solidFill>
                          <a:effectLst/>
                          <a:latin typeface="Tahoma" panose="020B0604030504040204" pitchFamily="34" charset="0"/>
                        </a:rPr>
                      </a:br>
                      <a:r>
                        <a:rPr lang="en-US" sz="900" b="0" i="0" u="none" strike="noStrike">
                          <a:solidFill>
                            <a:srgbClr val="000000"/>
                          </a:solidFill>
                          <a:effectLst/>
                          <a:latin typeface="Tahoma" panose="020B0604030504040204" pitchFamily="34" charset="0"/>
                        </a:rPr>
                        <a:t>n (% of total)</a:t>
                      </a:r>
                    </a:p>
                  </a:txBody>
                  <a:tcPr marL="6090" marR="6090" marT="6090"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107 (1.0)</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131 (1.1)</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166 (1.4)</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206 (1.2)</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197 (1.1)</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205 (1.1)</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184 (1.5)</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854">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Ery</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6.5</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6.9</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7.8</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6.8</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13.2</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12.7</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184</a:t>
                      </a:r>
                    </a:p>
                  </a:txBody>
                  <a:tcPr marL="6090" marR="6090" marT="6090"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13.6</a:t>
                      </a:r>
                    </a:p>
                  </a:txBody>
                  <a:tcPr marL="6090" marR="6090" marT="6090" marB="0" anchor="b">
                    <a:lnL>
                      <a:noFill/>
                    </a:lnL>
                    <a:lnR w="12700" cap="flat" cmpd="sng" algn="ctr">
                      <a:solidFill>
                        <a:srgbClr val="000000"/>
                      </a:solidFill>
                      <a:prstDash val="solid"/>
                      <a:round/>
                      <a:headEnd type="none" w="med" len="med"/>
                      <a:tailEnd type="none" w="med" len="med"/>
                    </a:lnR>
                    <a:lnT>
                      <a:noFill/>
                    </a:lnT>
                    <a:lnB>
                      <a:noFill/>
                    </a:lnB>
                  </a:tcPr>
                </a:tc>
              </a:tr>
              <a:tr h="197854">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Kli</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6.5</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3.8</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5.4</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5.8</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13.7</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9.3</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158</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10.1</a:t>
                      </a:r>
                    </a:p>
                  </a:txBody>
                  <a:tcPr marL="6090" marR="6090" marT="609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87296">
                <a:tc>
                  <a:txBody>
                    <a:bodyPr/>
                    <a:lstStyle/>
                    <a:p>
                      <a:pPr algn="l" fontAlgn="t"/>
                      <a:r>
                        <a:rPr lang="en-US" sz="900" b="0" i="0" u="none" strike="noStrike">
                          <a:solidFill>
                            <a:srgbClr val="000000"/>
                          </a:solidFill>
                          <a:effectLst/>
                          <a:latin typeface="Tahoma" panose="020B0604030504040204" pitchFamily="34" charset="0"/>
                        </a:rPr>
                        <a:t>Haemophilus influenzae:</a:t>
                      </a:r>
                      <a:br>
                        <a:rPr lang="en-US" sz="900" b="0" i="0" u="none" strike="noStrike">
                          <a:solidFill>
                            <a:srgbClr val="000000"/>
                          </a:solidFill>
                          <a:effectLst/>
                          <a:latin typeface="Tahoma" panose="020B0604030504040204" pitchFamily="34" charset="0"/>
                        </a:rPr>
                      </a:br>
                      <a:r>
                        <a:rPr lang="en-US" sz="900" b="0" i="0" u="none" strike="noStrike">
                          <a:solidFill>
                            <a:srgbClr val="000000"/>
                          </a:solidFill>
                          <a:effectLst/>
                          <a:latin typeface="Tahoma" panose="020B0604030504040204" pitchFamily="34" charset="0"/>
                        </a:rPr>
                        <a:t>n (% of total)</a:t>
                      </a:r>
                    </a:p>
                  </a:txBody>
                  <a:tcPr marL="6090" marR="6090" marT="6090"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63 (0.6)</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49 (0.4)</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75 (0.6)</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76 (0.5)</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103 (0.6)</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87 (0.5)</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6EEFF"/>
                    </a:solidFill>
                  </a:tcPr>
                </a:tc>
                <a:tc>
                  <a:txBody>
                    <a:bodyPr/>
                    <a:lstStyle/>
                    <a:p>
                      <a:pPr algn="ctr" fontAlgn="t"/>
                      <a:r>
                        <a:rPr lang="sv-SE" sz="900" b="0" i="0" u="none" strike="noStrike">
                          <a:solidFill>
                            <a:srgbClr val="000000"/>
                          </a:solidFill>
                          <a:effectLst/>
                          <a:latin typeface="Tahoma" panose="020B0604030504040204" pitchFamily="34" charset="0"/>
                        </a:rPr>
                        <a:t>70 (0.6)</a:t>
                      </a:r>
                    </a:p>
                  </a:txBody>
                  <a:tcPr marL="6090" marR="6090" marT="609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sv-SE" sz="900" b="0" i="0" u="none" strike="noStrike">
                          <a:solidFill>
                            <a:srgbClr val="000000"/>
                          </a:solidFill>
                          <a:effectLst/>
                          <a:latin typeface="Tahoma" panose="020B0604030504040204" pitchFamily="34" charset="0"/>
                        </a:rPr>
                        <a:t> </a:t>
                      </a:r>
                    </a:p>
                  </a:txBody>
                  <a:tcPr marL="6090" marR="6090" marT="609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854">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Amp</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25.4</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20.4</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9.3</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18.4</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20.4</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25</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61</a:t>
                      </a:r>
                    </a:p>
                  </a:txBody>
                  <a:tcPr marL="6090" marR="6090" marT="6090"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14.8</a:t>
                      </a:r>
                    </a:p>
                  </a:txBody>
                  <a:tcPr marL="6090" marR="6090" marT="6090" marB="0" anchor="b">
                    <a:lnL>
                      <a:noFill/>
                    </a:lnL>
                    <a:lnR w="12700" cap="flat" cmpd="sng" algn="ctr">
                      <a:solidFill>
                        <a:srgbClr val="000000"/>
                      </a:solidFill>
                      <a:prstDash val="solid"/>
                      <a:round/>
                      <a:headEnd type="none" w="med" len="med"/>
                      <a:tailEnd type="none" w="med" len="med"/>
                    </a:lnR>
                    <a:lnT>
                      <a:noFill/>
                    </a:lnT>
                    <a:lnB>
                      <a:noFill/>
                    </a:lnB>
                  </a:tcPr>
                </a:tc>
              </a:tr>
              <a:tr h="197854">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Ctx</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nd</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nd</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2.5</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1.9</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0</a:t>
                      </a:r>
                    </a:p>
                  </a:txBody>
                  <a:tcPr marL="6090" marR="6090" marT="6090" marB="0" anchor="b">
                    <a:lnL>
                      <a:noFill/>
                    </a:lnL>
                    <a:lnR w="6350" cap="flat" cmpd="sng" algn="ctr">
                      <a:solidFill>
                        <a:srgbClr val="000000"/>
                      </a:solidFill>
                      <a:prstDash val="solid"/>
                      <a:round/>
                      <a:headEnd type="none" w="med" len="med"/>
                      <a:tailEnd type="none" w="med" len="med"/>
                    </a:lnR>
                    <a:lnT>
                      <a:noFill/>
                    </a:lnT>
                    <a:lnB>
                      <a:noFill/>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58</a:t>
                      </a:r>
                    </a:p>
                  </a:txBody>
                  <a:tcPr marL="6090" marR="6090" marT="6090"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0.0</a:t>
                      </a:r>
                    </a:p>
                  </a:txBody>
                  <a:tcPr marL="6090" marR="6090" marT="6090" marB="0" anchor="b">
                    <a:lnL>
                      <a:noFill/>
                    </a:lnL>
                    <a:lnR w="12700" cap="flat" cmpd="sng" algn="ctr">
                      <a:solidFill>
                        <a:srgbClr val="000000"/>
                      </a:solidFill>
                      <a:prstDash val="solid"/>
                      <a:round/>
                      <a:headEnd type="none" w="med" len="med"/>
                      <a:tailEnd type="none" w="med" len="med"/>
                    </a:lnR>
                    <a:lnT>
                      <a:noFill/>
                    </a:lnT>
                    <a:lnB>
                      <a:noFill/>
                    </a:lnB>
                  </a:tcPr>
                </a:tc>
              </a:tr>
              <a:tr h="197854">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Tsu</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14.3</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14.3</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13.3</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15.8</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22.3</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17.2</a:t>
                      </a:r>
                    </a:p>
                  </a:txBody>
                  <a:tcPr marL="6090" marR="6090" marT="60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EEFF"/>
                    </a:solidFill>
                  </a:tcPr>
                </a:tc>
                <a:tc>
                  <a:txBody>
                    <a:bodyPr/>
                    <a:lstStyle/>
                    <a:p>
                      <a:pPr algn="ctr" fontAlgn="b"/>
                      <a:r>
                        <a:rPr lang="sv-SE" sz="900" b="0" i="0" u="none" strike="noStrike">
                          <a:solidFill>
                            <a:srgbClr val="000000"/>
                          </a:solidFill>
                          <a:effectLst/>
                          <a:latin typeface="Tahoma" panose="020B0604030504040204" pitchFamily="34" charset="0"/>
                        </a:rPr>
                        <a:t> </a:t>
                      </a:r>
                    </a:p>
                  </a:txBody>
                  <a:tcPr marL="6090" marR="6090" marT="60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70</a:t>
                      </a:r>
                    </a:p>
                  </a:txBody>
                  <a:tcPr marL="6090" marR="6090" marT="60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21.4</a:t>
                      </a:r>
                    </a:p>
                  </a:txBody>
                  <a:tcPr marL="6090" marR="6090" marT="609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7854">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7854">
                <a:tc gridSpan="8">
                  <a:txBody>
                    <a:bodyPr/>
                    <a:lstStyle/>
                    <a:p>
                      <a:pPr algn="l" fontAlgn="b"/>
                      <a:r>
                        <a:rPr lang="en-US" sz="900" b="0" i="0" u="none" strike="noStrike">
                          <a:solidFill>
                            <a:srgbClr val="000000"/>
                          </a:solidFill>
                          <a:effectLst/>
                          <a:latin typeface="Tahoma" panose="020B0604030504040204" pitchFamily="34" charset="0"/>
                        </a:rPr>
                        <a:t>* Total number of positive blood isolates from participating laboratories</a:t>
                      </a:r>
                    </a:p>
                  </a:txBody>
                  <a:tcPr marL="6090" marR="6090" marT="609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a:noFill/>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a:noFill/>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a:noFill/>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a:noFill/>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a:noFill/>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a:noFill/>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a:noFill/>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090" marR="6090" marT="6090" marB="0" anchor="b">
                    <a:lnL>
                      <a:noFill/>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a:noFill/>
                    </a:lnL>
                    <a:lnR w="12700" cap="flat" cmpd="sng" algn="ctr">
                      <a:solidFill>
                        <a:srgbClr val="000000"/>
                      </a:solidFill>
                      <a:prstDash val="solid"/>
                      <a:round/>
                      <a:headEnd type="none" w="med" len="med"/>
                      <a:tailEnd type="none" w="med" len="med"/>
                    </a:lnR>
                    <a:lnT>
                      <a:noFill/>
                    </a:lnT>
                    <a:lnB>
                      <a:noFill/>
                    </a:lnB>
                  </a:tcPr>
                </a:tc>
              </a:tr>
              <a:tr h="197854">
                <a:tc gridSpan="8">
                  <a:txBody>
                    <a:bodyPr/>
                    <a:lstStyle/>
                    <a:p>
                      <a:pPr algn="l" fontAlgn="b"/>
                      <a:r>
                        <a:rPr lang="en-US" sz="900" b="0" i="0" u="none" strike="noStrike">
                          <a:solidFill>
                            <a:srgbClr val="000000"/>
                          </a:solidFill>
                          <a:effectLst/>
                          <a:latin typeface="Tahoma" panose="020B0604030504040204" pitchFamily="34" charset="0"/>
                        </a:rPr>
                        <a:t>** from 2014 the resistance is expressed as % resistance of isolates tested</a:t>
                      </a:r>
                    </a:p>
                  </a:txBody>
                  <a:tcPr marL="6090" marR="6090" marT="609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090" marR="6090" marT="6090" marB="0" anchor="b">
                    <a:lnL>
                      <a:noFill/>
                    </a:lnL>
                    <a:lnR>
                      <a:noFill/>
                    </a:lnR>
                    <a:lnT>
                      <a:noFill/>
                    </a:lnT>
                    <a:lnB w="12700" cap="flat" cmpd="sng" algn="ctr">
                      <a:solidFill>
                        <a:srgbClr val="000000"/>
                      </a:solidFill>
                      <a:prstDash val="solid"/>
                      <a:round/>
                      <a:headEnd type="none" w="med" len="med"/>
                      <a:tailEnd type="none" w="med" len="med"/>
                    </a:lnB>
                  </a:tcPr>
                </a:tc>
                <a:tc gridSpan="5">
                  <a:txBody>
                    <a:bodyPr/>
                    <a:lstStyle/>
                    <a:p>
                      <a:pPr algn="r" fontAlgn="b"/>
                      <a:r>
                        <a:rPr lang="sv-SE" sz="900" b="0" i="0" u="none" strike="noStrike" dirty="0">
                          <a:solidFill>
                            <a:srgbClr val="000000"/>
                          </a:solidFill>
                          <a:effectLst/>
                          <a:latin typeface="Tahoma" panose="020B0604030504040204" pitchFamily="34" charset="0"/>
                        </a:rPr>
                        <a:t>Källa: Folkhälsomyndigheten </a:t>
                      </a:r>
                      <a:r>
                        <a:rPr lang="sv-SE" sz="900" b="0" i="0" u="none" strike="noStrike" dirty="0" smtClean="0">
                          <a:solidFill>
                            <a:srgbClr val="000000"/>
                          </a:solidFill>
                          <a:effectLst/>
                          <a:latin typeface="Tahoma" panose="020B0604030504040204" pitchFamily="34" charset="0"/>
                        </a:rPr>
                        <a:t>2015</a:t>
                      </a:r>
                      <a:endParaRPr lang="sv-SE" sz="900" b="0" i="0" u="none" strike="noStrike" dirty="0">
                        <a:solidFill>
                          <a:srgbClr val="000000"/>
                        </a:solidFill>
                        <a:effectLst/>
                        <a:latin typeface="Tahoma" panose="020B0604030504040204" pitchFamily="34" charset="0"/>
                      </a:endParaRPr>
                    </a:p>
                  </a:txBody>
                  <a:tcPr marL="6090" marR="6090" marT="609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362792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73</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4552"/>
            <a:ext cx="2925980" cy="407934"/>
          </a:xfrm>
        </p:spPr>
        <p:txBody>
          <a:bodyPr/>
          <a:lstStyle/>
          <a:p>
            <a:r>
              <a:rPr lang="sv-SE" sz="1200" dirty="0" smtClean="0">
                <a:latin typeface="Calibri" panose="020F0502020204030204" pitchFamily="34" charset="0"/>
              </a:rPr>
              <a:t>Figure 4.3.</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219191060"/>
              </p:ext>
            </p:extLst>
          </p:nvPr>
        </p:nvGraphicFramePr>
        <p:xfrm>
          <a:off x="611560" y="692696"/>
          <a:ext cx="7909983" cy="4371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5014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74</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4.4.</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65339312"/>
              </p:ext>
            </p:extLst>
          </p:nvPr>
        </p:nvGraphicFramePr>
        <p:xfrm>
          <a:off x="611560" y="332656"/>
          <a:ext cx="8030363"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68120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75</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4.5.</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645244215"/>
              </p:ext>
            </p:extLst>
          </p:nvPr>
        </p:nvGraphicFramePr>
        <p:xfrm>
          <a:off x="539552" y="332656"/>
          <a:ext cx="8180704"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1929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76</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4.6.</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132353455"/>
              </p:ext>
            </p:extLst>
          </p:nvPr>
        </p:nvGraphicFramePr>
        <p:xfrm>
          <a:off x="323528" y="476672"/>
          <a:ext cx="8640960"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026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77</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4.7.</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299565739"/>
              </p:ext>
            </p:extLst>
          </p:nvPr>
        </p:nvGraphicFramePr>
        <p:xfrm>
          <a:off x="107504" y="692696"/>
          <a:ext cx="8856983"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1870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78</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4.8.</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4294166116"/>
              </p:ext>
            </p:extLst>
          </p:nvPr>
        </p:nvGraphicFramePr>
        <p:xfrm>
          <a:off x="179512" y="980728"/>
          <a:ext cx="8784975"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25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79</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45884"/>
            <a:ext cx="2925980" cy="407934"/>
          </a:xfrm>
        </p:spPr>
        <p:txBody>
          <a:bodyPr/>
          <a:lstStyle/>
          <a:p>
            <a:r>
              <a:rPr lang="sv-SE" sz="1200" dirty="0" smtClean="0">
                <a:latin typeface="Calibri" panose="020F0502020204030204" pitchFamily="34" charset="0"/>
              </a:rPr>
              <a:t>Table 4.3.</a:t>
            </a:r>
            <a:endParaRPr lang="sv-SE" sz="1200" dirty="0">
              <a:latin typeface="Calibri" panose="020F0502020204030204" pitchFamily="34" charset="0"/>
            </a:endParaRPr>
          </a:p>
        </p:txBody>
      </p:sp>
      <p:graphicFrame>
        <p:nvGraphicFramePr>
          <p:cNvPr id="9" name="Tabell 8"/>
          <p:cNvGraphicFramePr>
            <a:graphicFrameLocks noGrp="1"/>
          </p:cNvGraphicFramePr>
          <p:nvPr>
            <p:extLst>
              <p:ext uri="{D42A27DB-BD31-4B8C-83A1-F6EECF244321}">
                <p14:modId xmlns:p14="http://schemas.microsoft.com/office/powerpoint/2010/main" val="2314470781"/>
              </p:ext>
            </p:extLst>
          </p:nvPr>
        </p:nvGraphicFramePr>
        <p:xfrm>
          <a:off x="467541" y="620690"/>
          <a:ext cx="8136907" cy="5244281"/>
        </p:xfrm>
        <a:graphic>
          <a:graphicData uri="http://schemas.openxmlformats.org/drawingml/2006/table">
            <a:tbl>
              <a:tblPr/>
              <a:tblGrid>
                <a:gridCol w="1203464"/>
                <a:gridCol w="517220"/>
                <a:gridCol w="1325163"/>
                <a:gridCol w="513838"/>
                <a:gridCol w="419185"/>
                <a:gridCol w="354953"/>
                <a:gridCol w="354953"/>
                <a:gridCol w="354953"/>
                <a:gridCol w="354953"/>
                <a:gridCol w="314389"/>
                <a:gridCol w="314389"/>
                <a:gridCol w="233256"/>
                <a:gridCol w="314389"/>
                <a:gridCol w="233256"/>
                <a:gridCol w="233256"/>
                <a:gridCol w="233256"/>
                <a:gridCol w="233256"/>
                <a:gridCol w="314389"/>
                <a:gridCol w="314389"/>
              </a:tblGrid>
              <a:tr h="288030">
                <a:tc>
                  <a:txBody>
                    <a:bodyPr/>
                    <a:lstStyle/>
                    <a:p>
                      <a:pPr algn="l" fontAlgn="t"/>
                      <a:r>
                        <a:rPr lang="sv-SE" sz="1000" b="1" i="0" u="none" strike="noStrike" dirty="0" err="1">
                          <a:solidFill>
                            <a:srgbClr val="000000"/>
                          </a:solidFill>
                          <a:effectLst/>
                          <a:latin typeface="Times New Roman" panose="02020603050405020304" pitchFamily="18" charset="0"/>
                        </a:rPr>
                        <a:t>Antimicrobial</a:t>
                      </a:r>
                      <a:endParaRPr lang="sv-SE" sz="1000" b="1" i="0" u="none" strike="noStrike" dirty="0">
                        <a:solidFill>
                          <a:srgbClr val="000000"/>
                        </a:solidFill>
                        <a:effectLst/>
                        <a:latin typeface="Times New Roman" panose="02020603050405020304" pitchFamily="18" charset="0"/>
                      </a:endParaRPr>
                    </a:p>
                  </a:txBody>
                  <a:tcPr marL="6728" marR="6728" marT="672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sv-SE" sz="1000" b="1" i="0" u="none" strike="noStrike">
                          <a:solidFill>
                            <a:srgbClr val="000000"/>
                          </a:solidFill>
                          <a:effectLst/>
                          <a:latin typeface="Times New Roman" panose="02020603050405020304" pitchFamily="18" charset="0"/>
                        </a:rPr>
                        <a:t>Type</a:t>
                      </a:r>
                    </a:p>
                  </a:txBody>
                  <a:tcPr marL="6728" marR="6728" marT="672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sv-SE" sz="1000" b="1" i="0" u="none" strike="noStrike" dirty="0">
                          <a:solidFill>
                            <a:srgbClr val="000000"/>
                          </a:solidFill>
                          <a:effectLst/>
                          <a:latin typeface="Times New Roman" panose="02020603050405020304" pitchFamily="18" charset="0"/>
                        </a:rPr>
                        <a:t>% R 2014 (2013)</a:t>
                      </a:r>
                    </a:p>
                  </a:txBody>
                  <a:tcPr marL="6728" marR="6728" marT="6728" marB="0">
                    <a:lnL>
                      <a:noFill/>
                    </a:lnL>
                    <a:lnR>
                      <a:noFill/>
                    </a:lnR>
                    <a:lnT w="12700" cap="flat" cmpd="sng" algn="ctr">
                      <a:solidFill>
                        <a:srgbClr val="000000"/>
                      </a:solidFill>
                      <a:prstDash val="solid"/>
                      <a:round/>
                      <a:headEnd type="none" w="med" len="med"/>
                      <a:tailEnd type="none" w="med" len="med"/>
                    </a:lnT>
                    <a:lnB>
                      <a:noFill/>
                    </a:lnB>
                  </a:tcPr>
                </a:tc>
                <a:tc gridSpan="16">
                  <a:txBody>
                    <a:bodyPr/>
                    <a:lstStyle/>
                    <a:p>
                      <a:pPr algn="ctr" fontAlgn="t"/>
                      <a:r>
                        <a:rPr lang="en-US" sz="1000" b="1" i="0" u="none" strike="noStrike" dirty="0">
                          <a:solidFill>
                            <a:srgbClr val="000000"/>
                          </a:solidFill>
                          <a:effectLst/>
                          <a:latin typeface="Times New Roman" panose="02020603050405020304" pitchFamily="18" charset="0"/>
                        </a:rPr>
                        <a:t>Distribution (n) of MICs (mg/L)</a:t>
                      </a:r>
                    </a:p>
                  </a:txBody>
                  <a:tcPr marL="6728" marR="6728" marT="6728"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216024">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&lt;0.008</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solidFill>
                            <a:srgbClr val="000000"/>
                          </a:solidFill>
                          <a:effectLst/>
                          <a:latin typeface="Times New Roman" panose="02020603050405020304" pitchFamily="18" charset="0"/>
                        </a:rPr>
                        <a:t>0.016</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0.03</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0.06</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solidFill>
                            <a:srgbClr val="000000"/>
                          </a:solidFill>
                          <a:effectLst/>
                          <a:latin typeface="Times New Roman" panose="02020603050405020304" pitchFamily="18" charset="0"/>
                        </a:rPr>
                        <a:t>0.12</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0.25</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0.5</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1</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2</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4</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solidFill>
                            <a:srgbClr val="000000"/>
                          </a:solidFill>
                          <a:effectLst/>
                          <a:latin typeface="Times New Roman" panose="02020603050405020304" pitchFamily="18" charset="0"/>
                        </a:rPr>
                        <a:t>8</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16</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32</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64</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128</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solidFill>
                            <a:srgbClr val="000000"/>
                          </a:solidFill>
                          <a:effectLst/>
                          <a:latin typeface="Times New Roman" panose="02020603050405020304" pitchFamily="18" charset="0"/>
                        </a:rPr>
                        <a:t>256</a:t>
                      </a:r>
                    </a:p>
                  </a:txBody>
                  <a:tcPr marL="6728" marR="6728" marT="672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97858">
                <a:tc>
                  <a:txBody>
                    <a:bodyPr/>
                    <a:lstStyle/>
                    <a:p>
                      <a:pPr algn="l" fontAlgn="ctr"/>
                      <a:r>
                        <a:rPr lang="sv-SE" sz="1000" b="0" i="0" u="none" strike="noStrike">
                          <a:solidFill>
                            <a:srgbClr val="000000"/>
                          </a:solidFill>
                          <a:effectLst/>
                          <a:latin typeface="Times New Roman" panose="02020603050405020304" pitchFamily="18" charset="0"/>
                        </a:rPr>
                        <a:t>Clindamycin</a:t>
                      </a:r>
                    </a:p>
                  </a:txBody>
                  <a:tcPr marL="6728" marR="6728" marT="672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012</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89 (75)</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dirty="0">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16</a:t>
                      </a:r>
                    </a:p>
                  </a:txBody>
                  <a:tcPr marL="6728" marR="6728" marT="672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017</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100 (79)</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8</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027</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50 (-)</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046</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0 (53)</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231</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100 (100)</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6</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Other</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13 (7)</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26</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45</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94</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99</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32</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27</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15</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4</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24</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1" i="0" u="none" strike="noStrike">
                          <a:solidFill>
                            <a:srgbClr val="000000"/>
                          </a:solidFill>
                          <a:effectLst/>
                          <a:latin typeface="Times New Roman" panose="02020603050405020304" pitchFamily="18" charset="0"/>
                        </a:rPr>
                        <a:t>Total</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18 (15)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2</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26</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47</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97</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100</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35</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28</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17</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sv-SE" sz="1000" b="1" i="0" u="none" strike="noStrike">
                          <a:solidFill>
                            <a:srgbClr val="000000"/>
                          </a:solidFill>
                          <a:effectLst/>
                          <a:latin typeface="Times New Roman" panose="02020603050405020304" pitchFamily="18" charset="0"/>
                        </a:rPr>
                        <a:t>5</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sv-SE" sz="1000" b="1" i="0" u="none" strike="noStrike">
                          <a:solidFill>
                            <a:srgbClr val="000000"/>
                          </a:solidFill>
                          <a:effectLst/>
                          <a:latin typeface="Times New Roman" panose="02020603050405020304" pitchFamily="18" charset="0"/>
                        </a:rPr>
                        <a:t>54</a:t>
                      </a:r>
                    </a:p>
                  </a:txBody>
                  <a:tcPr marL="6728" marR="6728" marT="672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Erythromycin</a:t>
                      </a:r>
                    </a:p>
                  </a:txBody>
                  <a:tcPr marL="6728" marR="6728" marT="672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012</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94 (75)</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14</a:t>
                      </a:r>
                    </a:p>
                  </a:txBody>
                  <a:tcPr marL="6728" marR="6728" marT="672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107</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100 (79)</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8</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027</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67 (-)</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6</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046</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0 (46)</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a:t>
                      </a: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231</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100 (100)</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5</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Other</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13 (9)</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4</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40</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131</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116</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37</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3</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4</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33</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1" i="0" u="none" strike="noStrike">
                          <a:solidFill>
                            <a:srgbClr val="000000"/>
                          </a:solidFill>
                          <a:effectLst/>
                          <a:latin typeface="Times New Roman" panose="02020603050405020304" pitchFamily="18" charset="0"/>
                        </a:rPr>
                        <a:t>Total</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19 (16)</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4</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40</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131</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120</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39</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5</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sv-SE" sz="1000" b="1"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sv-SE" sz="1000" b="1" i="0" u="none" strike="noStrike">
                          <a:solidFill>
                            <a:srgbClr val="000000"/>
                          </a:solidFill>
                          <a:effectLst/>
                          <a:latin typeface="Times New Roman" panose="02020603050405020304" pitchFamily="18" charset="0"/>
                        </a:rPr>
                        <a:t>6</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sv-SE" sz="1000" b="1" i="0" u="none" strike="noStrike">
                          <a:solidFill>
                            <a:srgbClr val="000000"/>
                          </a:solidFill>
                          <a:effectLst/>
                          <a:latin typeface="Times New Roman" panose="02020603050405020304" pitchFamily="18" charset="0"/>
                        </a:rPr>
                        <a:t>66</a:t>
                      </a:r>
                    </a:p>
                  </a:txBody>
                  <a:tcPr marL="6728" marR="6728" marT="672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Moxifloxacin</a:t>
                      </a:r>
                    </a:p>
                  </a:txBody>
                  <a:tcPr marL="6728" marR="6728" marT="672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012</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55 (63)</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3</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5</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10</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017</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75 (59)</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6</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027</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83 (40)</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5</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046</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0 (27)</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2</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231</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100 (100)</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6</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Other</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9 (6)</a:t>
                      </a: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l" fontAlgn="ctr"/>
                      <a:endParaRPr lang="sv-SE" sz="1000" b="0" i="0" u="none" strike="noStrike">
                        <a:solidFill>
                          <a:srgbClr val="000000"/>
                        </a:solidFill>
                        <a:effectLst/>
                        <a:latin typeface="Times New Roman" panose="02020603050405020304" pitchFamily="18" charset="0"/>
                      </a:endParaRP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7</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70</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193</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66</a:t>
                      </a:r>
                    </a:p>
                  </a:txBody>
                  <a:tcPr marL="6728" marR="6728" marT="6728" marB="0" anchor="ctr">
                    <a:lnL>
                      <a:noFill/>
                    </a:lnL>
                    <a:lnR>
                      <a:noFill/>
                    </a:lnR>
                    <a:lnT>
                      <a:noFill/>
                    </a:lnT>
                    <a:lnB>
                      <a:noFill/>
                    </a:lnB>
                  </a:tcPr>
                </a:tc>
                <a:tc>
                  <a:txBody>
                    <a:bodyPr/>
                    <a:lstStyle/>
                    <a:p>
                      <a:pPr algn="r" fontAlgn="ctr"/>
                      <a:r>
                        <a:rPr lang="sv-SE" sz="1000" b="0" i="0" u="none" strike="noStrike">
                          <a:solidFill>
                            <a:srgbClr val="000000"/>
                          </a:solidFill>
                          <a:effectLst/>
                          <a:latin typeface="Times New Roman" panose="02020603050405020304" pitchFamily="18" charset="0"/>
                        </a:rPr>
                        <a:t>5</a:t>
                      </a:r>
                    </a:p>
                  </a:txBody>
                  <a:tcPr marL="6728" marR="6728" marT="6728" marB="0" anchor="ctr">
                    <a:lnL>
                      <a:noFill/>
                    </a:lnL>
                    <a:lnR>
                      <a:noFill/>
                    </a:lnR>
                    <a:lnT>
                      <a:noFill/>
                    </a:lnT>
                    <a:lnB>
                      <a:noFill/>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r" fontAlgn="ctr"/>
                      <a:r>
                        <a:rPr lang="sv-SE" sz="1000" b="0" i="0" u="none" strike="noStrike">
                          <a:solidFill>
                            <a:srgbClr val="000000"/>
                          </a:solidFill>
                          <a:effectLst/>
                          <a:latin typeface="Times New Roman" panose="02020603050405020304" pitchFamily="18" charset="0"/>
                        </a:rPr>
                        <a:t>30</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a:noFill/>
                    </a:lnB>
                    <a:solidFill>
                      <a:srgbClr val="DDEBF7"/>
                    </a:solidFill>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7858">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1" i="0" u="none" strike="noStrike">
                          <a:solidFill>
                            <a:srgbClr val="000000"/>
                          </a:solidFill>
                          <a:effectLst/>
                          <a:latin typeface="Times New Roman" panose="02020603050405020304" pitchFamily="18" charset="0"/>
                        </a:rPr>
                        <a:t>Total</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14 (14)</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0"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7</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73</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202</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68</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sv-SE" sz="1000" b="1" i="0" u="none" strike="noStrike">
                          <a:solidFill>
                            <a:srgbClr val="000000"/>
                          </a:solidFill>
                          <a:effectLst/>
                          <a:latin typeface="Times New Roman" panose="02020603050405020304" pitchFamily="18" charset="0"/>
                        </a:rPr>
                        <a:t>5</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sv-SE" sz="1000" b="1" i="0" u="none" strike="noStrike">
                          <a:solidFill>
                            <a:srgbClr val="000000"/>
                          </a:solidFill>
                          <a:effectLst/>
                          <a:latin typeface="Times New Roman" panose="02020603050405020304" pitchFamily="18" charset="0"/>
                        </a:rPr>
                        <a:t>57</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sv-SE" sz="1000" b="1" i="0" u="none" strike="noStrike">
                          <a:solidFill>
                            <a:srgbClr val="000000"/>
                          </a:solidFill>
                          <a:effectLst/>
                          <a:latin typeface="Times New Roman" panose="02020603050405020304" pitchFamily="18" charset="0"/>
                        </a:rPr>
                        <a:t> </a:t>
                      </a:r>
                    </a:p>
                  </a:txBody>
                  <a:tcPr marL="6728" marR="6728" marT="6728"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r>
              <a:tr h="197858">
                <a:tc>
                  <a:txBody>
                    <a:bodyPr/>
                    <a:lstStyle/>
                    <a:p>
                      <a:pPr algn="l" fontAlgn="ctr"/>
                      <a:r>
                        <a:rPr lang="sv-SE" sz="1000" b="0" i="0" u="none" strike="noStrike">
                          <a:solidFill>
                            <a:srgbClr val="710309"/>
                          </a:solidFill>
                          <a:effectLst/>
                          <a:latin typeface="Tahoma" panose="020B0604030504040204" pitchFamily="34" charset="0"/>
                        </a:rPr>
                        <a:t> </a:t>
                      </a:r>
                    </a:p>
                  </a:txBody>
                  <a:tcPr marL="6728" marR="6728" marT="672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1000" b="0" i="0" u="none" strike="noStrike">
                        <a:solidFill>
                          <a:srgbClr val="000000"/>
                        </a:solidFill>
                        <a:effectLst/>
                        <a:latin typeface="Calibri" panose="020F0502020204030204" pitchFamily="34" charset="0"/>
                      </a:endParaRPr>
                    </a:p>
                  </a:txBody>
                  <a:tcPr marL="6728" marR="6728" marT="67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87351">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1000" b="0" i="0" u="none" strike="noStrike">
                          <a:solidFill>
                            <a:srgbClr val="000000"/>
                          </a:solidFill>
                          <a:effectLst/>
                          <a:latin typeface="Calibri" panose="020F0502020204030204" pitchFamily="34" charset="0"/>
                        </a:rPr>
                        <a:t> </a:t>
                      </a:r>
                    </a:p>
                  </a:txBody>
                  <a:tcPr marL="6728" marR="6728" marT="6728" marB="0" anchor="b">
                    <a:lnL>
                      <a:noFill/>
                    </a:lnL>
                    <a:lnR>
                      <a:noFill/>
                    </a:lnR>
                    <a:lnT>
                      <a:noFill/>
                    </a:lnT>
                    <a:lnB w="12700" cap="flat" cmpd="sng" algn="ctr">
                      <a:solidFill>
                        <a:srgbClr val="000000"/>
                      </a:solidFill>
                      <a:prstDash val="solid"/>
                      <a:round/>
                      <a:headEnd type="none" w="med" len="med"/>
                      <a:tailEnd type="none" w="med" len="med"/>
                    </a:lnB>
                  </a:tcPr>
                </a:tc>
                <a:tc gridSpan="9">
                  <a:txBody>
                    <a:bodyPr/>
                    <a:lstStyle/>
                    <a:p>
                      <a:pPr algn="r" fontAlgn="b"/>
                      <a:r>
                        <a:rPr lang="sv-SE" sz="1000" b="0" i="0" u="none" strike="noStrike" dirty="0">
                          <a:solidFill>
                            <a:srgbClr val="000000"/>
                          </a:solidFill>
                          <a:effectLst/>
                          <a:latin typeface="Calibri" panose="020F0502020204030204" pitchFamily="34" charset="0"/>
                        </a:rPr>
                        <a:t>Källa: Folkhälsomyndigheten 2014</a:t>
                      </a:r>
                    </a:p>
                  </a:txBody>
                  <a:tcPr marL="6728" marR="6728" marT="672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56747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1.5</a:t>
            </a:r>
            <a:endParaRPr lang="sv-SE" sz="1200" dirty="0">
              <a:latin typeface="Calibri" panose="020F0502020204030204" pitchFamily="34" charset="0"/>
            </a:endParaRPr>
          </a:p>
        </p:txBody>
      </p:sp>
      <p:graphicFrame>
        <p:nvGraphicFramePr>
          <p:cNvPr id="5" name="Diagram 4"/>
          <p:cNvGraphicFramePr>
            <a:graphicFrameLocks/>
          </p:cNvGraphicFramePr>
          <p:nvPr>
            <p:extLst>
              <p:ext uri="{D42A27DB-BD31-4B8C-83A1-F6EECF244321}">
                <p14:modId xmlns:p14="http://schemas.microsoft.com/office/powerpoint/2010/main" val="23017546"/>
              </p:ext>
            </p:extLst>
          </p:nvPr>
        </p:nvGraphicFramePr>
        <p:xfrm>
          <a:off x="659637" y="548680"/>
          <a:ext cx="7848872" cy="5107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4010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80</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4.9.</a:t>
            </a:r>
            <a:endParaRPr lang="sv-SE" sz="1200" dirty="0">
              <a:latin typeface="Calibri" panose="020F0502020204030204" pitchFamily="34" charset="0"/>
            </a:endParaRPr>
          </a:p>
        </p:txBody>
      </p:sp>
      <p:pic>
        <p:nvPicPr>
          <p:cNvPr id="5" name="Bildobjekt 4"/>
          <p:cNvPicPr>
            <a:picLocks noChangeAspect="1"/>
          </p:cNvPicPr>
          <p:nvPr/>
        </p:nvPicPr>
        <p:blipFill>
          <a:blip r:embed="rId3"/>
          <a:stretch>
            <a:fillRect/>
          </a:stretch>
        </p:blipFill>
        <p:spPr>
          <a:xfrm>
            <a:off x="711776" y="404664"/>
            <a:ext cx="1464190" cy="2679744"/>
          </a:xfrm>
          <a:prstGeom prst="rect">
            <a:avLst/>
          </a:prstGeom>
        </p:spPr>
      </p:pic>
      <p:pic>
        <p:nvPicPr>
          <p:cNvPr id="6" name="Bildobjekt 5"/>
          <p:cNvPicPr>
            <a:picLocks noChangeAspect="1"/>
          </p:cNvPicPr>
          <p:nvPr/>
        </p:nvPicPr>
        <p:blipFill>
          <a:blip r:embed="rId4"/>
          <a:stretch>
            <a:fillRect/>
          </a:stretch>
        </p:blipFill>
        <p:spPr>
          <a:xfrm>
            <a:off x="3395481" y="548680"/>
            <a:ext cx="1469172" cy="2598258"/>
          </a:xfrm>
          <a:prstGeom prst="rect">
            <a:avLst/>
          </a:prstGeom>
        </p:spPr>
      </p:pic>
      <p:pic>
        <p:nvPicPr>
          <p:cNvPr id="7" name="Bildobjekt 6"/>
          <p:cNvPicPr>
            <a:picLocks noChangeAspect="1"/>
          </p:cNvPicPr>
          <p:nvPr/>
        </p:nvPicPr>
        <p:blipFill>
          <a:blip r:embed="rId5"/>
          <a:stretch>
            <a:fillRect/>
          </a:stretch>
        </p:blipFill>
        <p:spPr>
          <a:xfrm>
            <a:off x="6084168" y="548680"/>
            <a:ext cx="1464444" cy="2586289"/>
          </a:xfrm>
          <a:prstGeom prst="rect">
            <a:avLst/>
          </a:prstGeom>
        </p:spPr>
      </p:pic>
      <p:pic>
        <p:nvPicPr>
          <p:cNvPr id="8" name="Bildobjekt 7"/>
          <p:cNvPicPr>
            <a:picLocks noChangeAspect="1"/>
          </p:cNvPicPr>
          <p:nvPr/>
        </p:nvPicPr>
        <p:blipFill>
          <a:blip r:embed="rId6"/>
          <a:stretch>
            <a:fillRect/>
          </a:stretch>
        </p:blipFill>
        <p:spPr>
          <a:xfrm>
            <a:off x="695058" y="3400355"/>
            <a:ext cx="1480908" cy="2648948"/>
          </a:xfrm>
          <a:prstGeom prst="rect">
            <a:avLst/>
          </a:prstGeom>
        </p:spPr>
      </p:pic>
      <p:pic>
        <p:nvPicPr>
          <p:cNvPr id="9" name="Bildobjekt 8"/>
          <p:cNvPicPr>
            <a:picLocks noChangeAspect="1"/>
          </p:cNvPicPr>
          <p:nvPr/>
        </p:nvPicPr>
        <p:blipFill>
          <a:blip r:embed="rId7"/>
          <a:stretch>
            <a:fillRect/>
          </a:stretch>
        </p:blipFill>
        <p:spPr>
          <a:xfrm>
            <a:off x="3395109" y="3420125"/>
            <a:ext cx="1481397" cy="2662418"/>
          </a:xfrm>
          <a:prstGeom prst="rect">
            <a:avLst/>
          </a:prstGeom>
        </p:spPr>
      </p:pic>
      <p:pic>
        <p:nvPicPr>
          <p:cNvPr id="10" name="Bildobjekt 9"/>
          <p:cNvPicPr>
            <a:picLocks noChangeAspect="1"/>
          </p:cNvPicPr>
          <p:nvPr/>
        </p:nvPicPr>
        <p:blipFill>
          <a:blip r:embed="rId8"/>
          <a:stretch>
            <a:fillRect/>
          </a:stretch>
        </p:blipFill>
        <p:spPr>
          <a:xfrm>
            <a:off x="6080658" y="3420125"/>
            <a:ext cx="1460816" cy="2711946"/>
          </a:xfrm>
          <a:prstGeom prst="rect">
            <a:avLst/>
          </a:prstGeom>
        </p:spPr>
      </p:pic>
      <p:sp>
        <p:nvSpPr>
          <p:cNvPr id="11" name="textruta 10"/>
          <p:cNvSpPr txBox="1"/>
          <p:nvPr/>
        </p:nvSpPr>
        <p:spPr>
          <a:xfrm>
            <a:off x="3563888" y="6337370"/>
            <a:ext cx="2232248" cy="215444"/>
          </a:xfrm>
          <a:prstGeom prst="rect">
            <a:avLst/>
          </a:prstGeom>
          <a:noFill/>
        </p:spPr>
        <p:txBody>
          <a:bodyPr wrap="square" rtlCol="0">
            <a:spAutoFit/>
          </a:bodyPr>
          <a:lstStyle/>
          <a:p>
            <a:r>
              <a:rPr lang="sv-SE" sz="800" dirty="0" smtClean="0"/>
              <a:t>Källa: Folkhälsomyndigheten2015</a:t>
            </a:r>
            <a:endParaRPr lang="sv-SE" sz="800" dirty="0"/>
          </a:p>
        </p:txBody>
      </p:sp>
    </p:spTree>
    <p:extLst>
      <p:ext uri="{BB962C8B-B14F-4D97-AF65-F5344CB8AC3E}">
        <p14:creationId xmlns:p14="http://schemas.microsoft.com/office/powerpoint/2010/main" val="30880646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81</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Table 4.4.</a:t>
            </a:r>
            <a:endParaRPr lang="sv-SE" sz="1200" dirty="0">
              <a:latin typeface="Calibri" panose="020F0502020204030204"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603879908"/>
              </p:ext>
            </p:extLst>
          </p:nvPr>
        </p:nvGraphicFramePr>
        <p:xfrm>
          <a:off x="467548" y="620691"/>
          <a:ext cx="8352923" cy="4392484"/>
        </p:xfrm>
        <a:graphic>
          <a:graphicData uri="http://schemas.openxmlformats.org/drawingml/2006/table">
            <a:tbl>
              <a:tblPr/>
              <a:tblGrid>
                <a:gridCol w="2001395"/>
                <a:gridCol w="793941"/>
                <a:gridCol w="793941"/>
                <a:gridCol w="793941"/>
                <a:gridCol w="793941"/>
                <a:gridCol w="793941"/>
                <a:gridCol w="793941"/>
                <a:gridCol w="793941"/>
                <a:gridCol w="793941"/>
              </a:tblGrid>
              <a:tr h="620949">
                <a:tc>
                  <a:txBody>
                    <a:bodyPr/>
                    <a:lstStyle/>
                    <a:p>
                      <a:pPr algn="just" fontAlgn="ctr"/>
                      <a:r>
                        <a:rPr lang="sv-SE" sz="900" b="0" i="0" u="none" strike="noStrike" dirty="0">
                          <a:solidFill>
                            <a:srgbClr val="000000"/>
                          </a:solidFill>
                          <a:effectLst/>
                          <a:latin typeface="Tahom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1" i="0" u="none" strike="noStrike">
                          <a:solidFill>
                            <a:srgbClr val="000000"/>
                          </a:solidFill>
                          <a:effectLst/>
                          <a:latin typeface="Tahoma" panose="020B0604030504040204" pitchFamily="34" charset="0"/>
                        </a:rPr>
                        <a:t>2007 (n=406)</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1" i="0" u="none" strike="noStrike">
                          <a:solidFill>
                            <a:srgbClr val="000000"/>
                          </a:solidFill>
                          <a:effectLst/>
                          <a:latin typeface="Tahoma" panose="020B0604030504040204" pitchFamily="34" charset="0"/>
                        </a:rPr>
                        <a:t>2008 (n=447)</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1" i="0" u="none" strike="noStrike">
                          <a:solidFill>
                            <a:srgbClr val="000000"/>
                          </a:solidFill>
                          <a:effectLst/>
                          <a:latin typeface="Tahoma" panose="020B0604030504040204" pitchFamily="34" charset="0"/>
                        </a:rPr>
                        <a:t>2009 (n=384)</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1" i="0" u="none" strike="noStrike">
                          <a:solidFill>
                            <a:srgbClr val="000000"/>
                          </a:solidFill>
                          <a:effectLst/>
                          <a:latin typeface="Tahoma" panose="020B0604030504040204" pitchFamily="34" charset="0"/>
                        </a:rPr>
                        <a:t>2010 (n=618)</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1" i="0" u="none" strike="noStrike">
                          <a:solidFill>
                            <a:srgbClr val="000000"/>
                          </a:solidFill>
                          <a:effectLst/>
                          <a:latin typeface="Tahoma" panose="020B0604030504040204" pitchFamily="34" charset="0"/>
                        </a:rPr>
                        <a:t>2011 (n=805)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1" i="0" u="none" strike="noStrike">
                          <a:solidFill>
                            <a:srgbClr val="000000"/>
                          </a:solidFill>
                          <a:effectLst/>
                          <a:latin typeface="Tahoma" panose="020B0604030504040204" pitchFamily="34" charset="0"/>
                        </a:rPr>
                        <a:t>2012 (n=877)</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1" i="0" u="none" strike="noStrike">
                          <a:solidFill>
                            <a:srgbClr val="000000"/>
                          </a:solidFill>
                          <a:effectLst/>
                          <a:latin typeface="Tahoma" panose="020B0604030504040204" pitchFamily="34" charset="0"/>
                        </a:rPr>
                        <a:t>2013 (n=967)</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900" b="1" i="0" u="none" strike="noStrike">
                          <a:solidFill>
                            <a:srgbClr val="000000"/>
                          </a:solidFill>
                          <a:effectLst/>
                          <a:latin typeface="Tahoma" panose="020B0604030504040204" pitchFamily="34" charset="0"/>
                        </a:rPr>
                        <a:t>2014 (n=384)</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744">
                <a:tc>
                  <a:txBody>
                    <a:bodyPr/>
                    <a:lstStyle/>
                    <a:p>
                      <a:pPr algn="just" fontAlgn="ctr"/>
                      <a:r>
                        <a:rPr lang="el-GR" sz="900" b="0" i="0" u="none" strike="noStrike">
                          <a:solidFill>
                            <a:srgbClr val="000000"/>
                          </a:solidFill>
                          <a:effectLst/>
                          <a:latin typeface="Tahoma" panose="020B0604030504040204" pitchFamily="34" charset="0"/>
                        </a:rPr>
                        <a:t>β-</a:t>
                      </a:r>
                      <a:r>
                        <a:rPr lang="sv-SE" sz="900" b="0" i="0" u="none" strike="noStrike">
                          <a:solidFill>
                            <a:srgbClr val="000000"/>
                          </a:solidFill>
                          <a:effectLst/>
                          <a:latin typeface="Tahoma" panose="020B0604030504040204" pitchFamily="34" charset="0"/>
                        </a:rPr>
                        <a:t>lactamase positive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v-SE" sz="900" b="0" i="0" u="none" strike="noStrike">
                          <a:solidFill>
                            <a:srgbClr val="000000"/>
                          </a:solidFill>
                          <a:effectLst/>
                          <a:latin typeface="Tahoma" panose="020B0604030504040204" pitchFamily="34" charset="0"/>
                        </a:rPr>
                        <a:t>30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v-SE" sz="900" b="0" i="0" u="none" strike="noStrike">
                          <a:solidFill>
                            <a:srgbClr val="000000"/>
                          </a:solidFill>
                          <a:effectLst/>
                          <a:latin typeface="Tahoma" panose="020B0604030504040204" pitchFamily="34" charset="0"/>
                        </a:rPr>
                        <a:t>44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29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v-SE" sz="900" b="0" i="0" u="none" strike="noStrike">
                          <a:solidFill>
                            <a:srgbClr val="000000"/>
                          </a:solidFill>
                          <a:effectLst/>
                          <a:latin typeface="Tahoma" panose="020B0604030504040204" pitchFamily="34" charset="0"/>
                        </a:rPr>
                        <a:t>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23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sv-SE" sz="900" b="0" i="0" u="none" strike="noStrike">
                          <a:solidFill>
                            <a:srgbClr val="000000"/>
                          </a:solidFill>
                          <a:effectLst/>
                          <a:latin typeface="Tahoma" panose="020B0604030504040204" pitchFamily="34" charset="0"/>
                        </a:rPr>
                        <a:t>18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28</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16744">
                <a:tc>
                  <a:txBody>
                    <a:bodyPr/>
                    <a:lstStyle/>
                    <a:p>
                      <a:pPr algn="just" fontAlgn="ctr"/>
                      <a:r>
                        <a:rPr lang="sv-SE" sz="900" b="0" i="0" u="none" strike="noStrike">
                          <a:solidFill>
                            <a:srgbClr val="000000"/>
                          </a:solidFill>
                          <a:effectLst/>
                          <a:latin typeface="Tahoma" panose="020B0604030504040204" pitchFamily="34" charset="0"/>
                        </a:rPr>
                        <a:t>Ampicillin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30</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28</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44</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31</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24</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23</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18</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28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416744">
                <a:tc>
                  <a:txBody>
                    <a:bodyPr/>
                    <a:lstStyle/>
                    <a:p>
                      <a:pPr algn="just" fontAlgn="ctr"/>
                      <a:r>
                        <a:rPr lang="sv-SE" sz="900" b="0" i="0" u="none" strike="noStrike">
                          <a:solidFill>
                            <a:srgbClr val="000000"/>
                          </a:solidFill>
                          <a:effectLst/>
                          <a:latin typeface="Tahoma" panose="020B0604030504040204" pitchFamily="34" charset="0"/>
                        </a:rPr>
                        <a:t>Cefixime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&lt;1</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6</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8</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10</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4</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416744">
                <a:tc>
                  <a:txBody>
                    <a:bodyPr/>
                    <a:lstStyle/>
                    <a:p>
                      <a:pPr algn="just" fontAlgn="ctr"/>
                      <a:r>
                        <a:rPr lang="sv-SE" sz="900" b="0" i="0" u="none" strike="noStrike">
                          <a:solidFill>
                            <a:srgbClr val="000000"/>
                          </a:solidFill>
                          <a:effectLst/>
                          <a:latin typeface="Tahoma" panose="020B0604030504040204" pitchFamily="34" charset="0"/>
                        </a:rPr>
                        <a:t>Ceftriaxone</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&lt;1</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2</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2</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&lt;1 (0.3)</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&lt;1 (0.3)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416744">
                <a:tc>
                  <a:txBody>
                    <a:bodyPr/>
                    <a:lstStyle/>
                    <a:p>
                      <a:pPr algn="just" fontAlgn="ctr"/>
                      <a:r>
                        <a:rPr lang="sv-SE" sz="900" b="0" i="0" u="none" strike="noStrike">
                          <a:solidFill>
                            <a:srgbClr val="000000"/>
                          </a:solidFill>
                          <a:effectLst/>
                          <a:latin typeface="Tahoma" panose="020B0604030504040204" pitchFamily="34" charset="0"/>
                        </a:rPr>
                        <a:t>Azithromycin</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7</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13</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6</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12</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11</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10</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13</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416744">
                <a:tc>
                  <a:txBody>
                    <a:bodyPr/>
                    <a:lstStyle/>
                    <a:p>
                      <a:pPr algn="just" fontAlgn="ctr"/>
                      <a:r>
                        <a:rPr lang="sv-SE" sz="900" b="0" i="0" u="none" strike="noStrike">
                          <a:solidFill>
                            <a:srgbClr val="000000"/>
                          </a:solidFill>
                          <a:effectLst/>
                          <a:latin typeface="Tahoma" panose="020B0604030504040204" pitchFamily="34" charset="0"/>
                        </a:rPr>
                        <a:t>Ciprofloxacin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70</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63</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75</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56</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55</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62</a:t>
                      </a:r>
                    </a:p>
                  </a:txBody>
                  <a:tcPr marL="9525" marR="9525" marT="9525"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53</a:t>
                      </a:r>
                    </a:p>
                  </a:txBody>
                  <a:tcPr marL="9525" marR="9525" marT="9525" marB="0" anchor="ctr">
                    <a:lnL>
                      <a:noFill/>
                    </a:lnL>
                    <a:lnR>
                      <a:noFill/>
                    </a:lnR>
                    <a:lnT>
                      <a:noFill/>
                    </a:lnT>
                    <a:lnB>
                      <a:noFill/>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60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416744">
                <a:tc>
                  <a:txBody>
                    <a:bodyPr/>
                    <a:lstStyle/>
                    <a:p>
                      <a:pPr algn="just" fontAlgn="ctr"/>
                      <a:r>
                        <a:rPr lang="sv-SE" sz="900" b="0" i="0" u="none" strike="noStrike">
                          <a:solidFill>
                            <a:srgbClr val="000000"/>
                          </a:solidFill>
                          <a:effectLst/>
                          <a:latin typeface="Tahoma" panose="020B0604030504040204" pitchFamily="34" charset="0"/>
                        </a:rPr>
                        <a:t>Spectinomycin </a:t>
                      </a:r>
                    </a:p>
                  </a:txBody>
                  <a:tcPr marL="9525" marR="9525" marT="9525"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sv-SE" sz="900" b="0" i="0" u="none" strike="noStrike">
                          <a:solidFill>
                            <a:srgbClr val="000000"/>
                          </a:solidFill>
                          <a:effectLst/>
                          <a:latin typeface="Tahoma" panose="020B0604030504040204" pitchFamily="34" charset="0"/>
                        </a:rPr>
                        <a:t>0</a:t>
                      </a:r>
                    </a:p>
                  </a:txBody>
                  <a:tcPr marL="9525" marR="9525" marT="9525"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16744">
                <a:tc>
                  <a:txBody>
                    <a:bodyPr/>
                    <a:lstStyle/>
                    <a:p>
                      <a:pPr algn="l" fontAlgn="b"/>
                      <a:r>
                        <a:rPr lang="sv-SE" sz="9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37583">
                <a:tc>
                  <a:txBody>
                    <a:bodyPr/>
                    <a:lstStyle/>
                    <a:p>
                      <a:pPr algn="l" fontAlgn="b"/>
                      <a:r>
                        <a:rPr lang="sv-SE" sz="9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r" fontAlgn="b"/>
                      <a:r>
                        <a:rPr lang="sv-SE" sz="900" b="0" i="0" u="none" strike="noStrike" dirty="0">
                          <a:solidFill>
                            <a:srgbClr val="000000"/>
                          </a:solidFill>
                          <a:effectLst/>
                          <a:latin typeface="Calibri" panose="020F0502020204030204" pitchFamily="34" charset="0"/>
                        </a:rPr>
                        <a:t>Källa: Folkhälsomyndigheten 2015</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6372605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82</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Table 4.5.</a:t>
            </a:r>
            <a:endParaRPr lang="sv-SE" sz="1200" dirty="0">
              <a:latin typeface="Calibri" panose="020F0502020204030204" pitchFamily="34" charset="0"/>
            </a:endParaRPr>
          </a:p>
        </p:txBody>
      </p:sp>
      <p:graphicFrame>
        <p:nvGraphicFramePr>
          <p:cNvPr id="6" name="Tabell 5"/>
          <p:cNvGraphicFramePr>
            <a:graphicFrameLocks noGrp="1"/>
          </p:cNvGraphicFramePr>
          <p:nvPr>
            <p:extLst>
              <p:ext uri="{D42A27DB-BD31-4B8C-83A1-F6EECF244321}">
                <p14:modId xmlns:p14="http://schemas.microsoft.com/office/powerpoint/2010/main" val="2299718479"/>
              </p:ext>
            </p:extLst>
          </p:nvPr>
        </p:nvGraphicFramePr>
        <p:xfrm>
          <a:off x="179505" y="1196750"/>
          <a:ext cx="8784982" cy="4104458"/>
        </p:xfrm>
        <a:graphic>
          <a:graphicData uri="http://schemas.openxmlformats.org/drawingml/2006/table">
            <a:tbl>
              <a:tblPr/>
              <a:tblGrid>
                <a:gridCol w="1169213"/>
                <a:gridCol w="381265"/>
                <a:gridCol w="381265"/>
                <a:gridCol w="381265"/>
                <a:gridCol w="381265"/>
                <a:gridCol w="381265"/>
                <a:gridCol w="393974"/>
                <a:gridCol w="381265"/>
                <a:gridCol w="381265"/>
                <a:gridCol w="381265"/>
                <a:gridCol w="381265"/>
                <a:gridCol w="406683"/>
                <a:gridCol w="381265"/>
                <a:gridCol w="381265"/>
                <a:gridCol w="381265"/>
                <a:gridCol w="381265"/>
                <a:gridCol w="333607"/>
                <a:gridCol w="381265"/>
                <a:gridCol w="381265"/>
                <a:gridCol w="381265"/>
                <a:gridCol w="381265"/>
              </a:tblGrid>
              <a:tr h="235720">
                <a:tc>
                  <a:txBody>
                    <a:bodyPr/>
                    <a:lstStyle/>
                    <a:p>
                      <a:pPr algn="l" fontAlgn="b"/>
                      <a:r>
                        <a:rPr lang="sv-SE" sz="900" b="1" i="0" u="none" strike="noStrike" dirty="0" err="1">
                          <a:solidFill>
                            <a:srgbClr val="000000"/>
                          </a:solidFill>
                          <a:effectLst/>
                          <a:latin typeface="Tahoma" panose="020B0604030504040204" pitchFamily="34" charset="0"/>
                        </a:rPr>
                        <a:t>Year</a:t>
                      </a:r>
                      <a:r>
                        <a:rPr lang="sv-SE" sz="900" b="1" i="0" u="none" strike="noStrike" dirty="0">
                          <a:solidFill>
                            <a:srgbClr val="000000"/>
                          </a:solidFill>
                          <a:effectLst/>
                          <a:latin typeface="Tahoma" panose="020B0604030504040204" pitchFamily="34" charset="0"/>
                        </a:rPr>
                        <a:t> </a:t>
                      </a:r>
                      <a:r>
                        <a:rPr lang="sv-SE" sz="900" b="1" i="0" u="none" strike="noStrike" dirty="0" err="1">
                          <a:solidFill>
                            <a:srgbClr val="000000"/>
                          </a:solidFill>
                          <a:effectLst/>
                          <a:latin typeface="Tahoma" panose="020B0604030504040204" pitchFamily="34" charset="0"/>
                        </a:rPr>
                        <a:t>of</a:t>
                      </a:r>
                      <a:r>
                        <a:rPr lang="sv-SE" sz="900" b="1" i="0" u="none" strike="noStrike" dirty="0">
                          <a:solidFill>
                            <a:srgbClr val="000000"/>
                          </a:solidFill>
                          <a:effectLst/>
                          <a:latin typeface="Tahoma" panose="020B0604030504040204" pitchFamily="34" charset="0"/>
                        </a:rPr>
                        <a:t> </a:t>
                      </a:r>
                      <a:r>
                        <a:rPr lang="sv-SE" sz="900" b="1" i="0" u="none" strike="noStrike" dirty="0" err="1">
                          <a:solidFill>
                            <a:srgbClr val="000000"/>
                          </a:solidFill>
                          <a:effectLst/>
                          <a:latin typeface="Tahoma" panose="020B0604030504040204" pitchFamily="34" charset="0"/>
                        </a:rPr>
                        <a:t>diagnosis</a:t>
                      </a:r>
                      <a:endParaRPr lang="sv-SE" sz="900" b="1" i="0" u="none" strike="noStrike" dirty="0">
                        <a:solidFill>
                          <a:srgbClr val="000000"/>
                        </a:solidFill>
                        <a:effectLst/>
                        <a:latin typeface="Tahoma" panose="020B0604030504040204" pitchFamily="34" charset="0"/>
                      </a:endParaRPr>
                    </a:p>
                  </a:txBody>
                  <a:tcPr marL="8408" marR="8408" marT="84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sv-SE" sz="900" b="1" i="0" u="none" strike="noStrike">
                          <a:solidFill>
                            <a:srgbClr val="000000"/>
                          </a:solidFill>
                          <a:effectLst/>
                          <a:latin typeface="Tahoma" panose="020B0604030504040204" pitchFamily="34" charset="0"/>
                        </a:rPr>
                        <a:t>2005</a:t>
                      </a:r>
                    </a:p>
                  </a:txBody>
                  <a:tcPr marL="8408" marR="8408" marT="840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ctr"/>
                      <a:r>
                        <a:rPr lang="sv-SE" sz="900" b="1" i="0" u="none" strike="noStrike">
                          <a:solidFill>
                            <a:srgbClr val="000000"/>
                          </a:solidFill>
                          <a:effectLst/>
                          <a:latin typeface="Tahoma" panose="020B0604030504040204" pitchFamily="34" charset="0"/>
                        </a:rPr>
                        <a:t>2006</a:t>
                      </a:r>
                    </a:p>
                  </a:txBody>
                  <a:tcPr marL="8408" marR="8408" marT="840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ctr"/>
                      <a:r>
                        <a:rPr lang="sv-SE" sz="900" b="1" i="0" u="none" strike="noStrike">
                          <a:solidFill>
                            <a:srgbClr val="000000"/>
                          </a:solidFill>
                          <a:effectLst/>
                          <a:latin typeface="Tahoma" panose="020B0604030504040204" pitchFamily="34" charset="0"/>
                        </a:rPr>
                        <a:t>2007</a:t>
                      </a:r>
                    </a:p>
                  </a:txBody>
                  <a:tcPr marL="8408" marR="8408" marT="840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ctr"/>
                      <a:r>
                        <a:rPr lang="sv-SE" sz="900" b="1" i="0" u="none" strike="noStrike">
                          <a:solidFill>
                            <a:srgbClr val="000000"/>
                          </a:solidFill>
                          <a:effectLst/>
                          <a:latin typeface="Tahoma" panose="020B0604030504040204" pitchFamily="34" charset="0"/>
                        </a:rPr>
                        <a:t>2008</a:t>
                      </a:r>
                    </a:p>
                  </a:txBody>
                  <a:tcPr marL="8408" marR="8408" marT="840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ctr"/>
                      <a:r>
                        <a:rPr lang="sv-SE" sz="900" b="1" i="0" u="none" strike="noStrike">
                          <a:solidFill>
                            <a:srgbClr val="000000"/>
                          </a:solidFill>
                          <a:effectLst/>
                          <a:latin typeface="Tahoma" panose="020B0604030504040204" pitchFamily="34" charset="0"/>
                        </a:rPr>
                        <a:t>2009</a:t>
                      </a:r>
                    </a:p>
                  </a:txBody>
                  <a:tcPr marL="8408" marR="8408" marT="840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ctr"/>
                      <a:r>
                        <a:rPr lang="sv-SE" sz="900" b="1" i="0" u="none" strike="noStrike">
                          <a:solidFill>
                            <a:srgbClr val="000000"/>
                          </a:solidFill>
                          <a:effectLst/>
                          <a:latin typeface="Tahoma" panose="020B0604030504040204" pitchFamily="34" charset="0"/>
                        </a:rPr>
                        <a:t>2010</a:t>
                      </a:r>
                    </a:p>
                  </a:txBody>
                  <a:tcPr marL="8408" marR="8408" marT="840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ctr"/>
                      <a:r>
                        <a:rPr lang="sv-SE" sz="900" b="1" i="0" u="none" strike="noStrike">
                          <a:solidFill>
                            <a:srgbClr val="000000"/>
                          </a:solidFill>
                          <a:effectLst/>
                          <a:latin typeface="Tahoma" panose="020B0604030504040204" pitchFamily="34" charset="0"/>
                        </a:rPr>
                        <a:t>2011</a:t>
                      </a:r>
                    </a:p>
                  </a:txBody>
                  <a:tcPr marL="8408" marR="8408" marT="840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ctr"/>
                      <a:r>
                        <a:rPr lang="sv-SE" sz="900" b="1" i="0" u="none" strike="noStrike">
                          <a:solidFill>
                            <a:srgbClr val="000000"/>
                          </a:solidFill>
                          <a:effectLst/>
                          <a:latin typeface="Tahoma" panose="020B0604030504040204" pitchFamily="34" charset="0"/>
                        </a:rPr>
                        <a:t>2012</a:t>
                      </a:r>
                    </a:p>
                  </a:txBody>
                  <a:tcPr marL="8408" marR="8408" marT="840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ctr"/>
                      <a:r>
                        <a:rPr lang="sv-SE" sz="900" b="1" i="0" u="none" strike="noStrike">
                          <a:solidFill>
                            <a:srgbClr val="000000"/>
                          </a:solidFill>
                          <a:effectLst/>
                          <a:latin typeface="Tahoma" panose="020B0604030504040204" pitchFamily="34" charset="0"/>
                        </a:rPr>
                        <a:t>2013</a:t>
                      </a:r>
                    </a:p>
                  </a:txBody>
                  <a:tcPr marL="8408" marR="8408" marT="840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gridSpan="2">
                  <a:txBody>
                    <a:bodyPr/>
                    <a:lstStyle/>
                    <a:p>
                      <a:pPr algn="ctr" fontAlgn="ctr"/>
                      <a:r>
                        <a:rPr lang="sv-SE" sz="900" b="1" i="0" u="none" strike="noStrike">
                          <a:solidFill>
                            <a:srgbClr val="000000"/>
                          </a:solidFill>
                          <a:effectLst/>
                          <a:latin typeface="Tahoma" panose="020B0604030504040204" pitchFamily="34" charset="0"/>
                        </a:rPr>
                        <a:t>2014</a:t>
                      </a:r>
                    </a:p>
                  </a:txBody>
                  <a:tcPr marL="8408" marR="8408" marT="840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r>
              <a:tr h="396295">
                <a:tc>
                  <a:txBody>
                    <a:bodyPr/>
                    <a:lstStyle/>
                    <a:p>
                      <a:pPr algn="l" fontAlgn="b"/>
                      <a:r>
                        <a:rPr lang="sv-SE" sz="900" b="0" i="0" u="none" strike="noStrike">
                          <a:solidFill>
                            <a:srgbClr val="000000"/>
                          </a:solidFill>
                          <a:effectLst/>
                          <a:latin typeface="Tahoma" panose="020B0604030504040204" pitchFamily="34" charset="0"/>
                        </a:rPr>
                        <a:t>Culture confirmed</a:t>
                      </a:r>
                      <a:br>
                        <a:rPr lang="sv-SE" sz="900" b="0" i="0" u="none" strike="noStrike">
                          <a:solidFill>
                            <a:srgbClr val="000000"/>
                          </a:solidFill>
                          <a:effectLst/>
                          <a:latin typeface="Tahoma" panose="020B0604030504040204" pitchFamily="34" charset="0"/>
                        </a:rPr>
                      </a:br>
                      <a:r>
                        <a:rPr lang="sv-SE" sz="900" b="0" i="1" u="none" strike="noStrike">
                          <a:solidFill>
                            <a:srgbClr val="000000"/>
                          </a:solidFill>
                          <a:effectLst/>
                          <a:latin typeface="Tahoma" panose="020B0604030504040204" pitchFamily="34" charset="0"/>
                        </a:rPr>
                        <a:t>M.tuberculosis</a:t>
                      </a:r>
                      <a:endParaRPr lang="sv-SE" sz="900" b="0" i="0" u="none" strike="noStrike">
                        <a:solidFill>
                          <a:srgbClr val="000000"/>
                        </a:solidFill>
                        <a:effectLst/>
                        <a:latin typeface="Tahoma" panose="020B0604030504040204" pitchFamily="34" charset="0"/>
                      </a:endParaRPr>
                    </a:p>
                  </a:txBody>
                  <a:tcPr marL="8408" marR="8408" marT="840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sv-SE" sz="900" b="0" i="0" u="none" strike="noStrike">
                          <a:solidFill>
                            <a:srgbClr val="000000"/>
                          </a:solidFill>
                          <a:effectLst/>
                          <a:latin typeface="Tahoma" panose="020B0604030504040204" pitchFamily="34" charset="0"/>
                        </a:rPr>
                        <a:t>448</a:t>
                      </a:r>
                    </a:p>
                  </a:txBody>
                  <a:tcPr marL="8408" marR="8408" marT="8408" marB="0" anchor="ctr">
                    <a:lnL>
                      <a:noFill/>
                    </a:lnL>
                    <a:lnR>
                      <a:noFill/>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c gridSpan="2">
                  <a:txBody>
                    <a:bodyPr/>
                    <a:lstStyle/>
                    <a:p>
                      <a:pPr algn="ctr" fontAlgn="ctr"/>
                      <a:r>
                        <a:rPr lang="sv-SE" sz="900" b="0" i="0" u="none" strike="noStrike">
                          <a:solidFill>
                            <a:srgbClr val="000000"/>
                          </a:solidFill>
                          <a:effectLst/>
                          <a:latin typeface="Tahoma" panose="020B0604030504040204" pitchFamily="34" charset="0"/>
                        </a:rPr>
                        <a:t>395</a:t>
                      </a:r>
                    </a:p>
                  </a:txBody>
                  <a:tcPr marL="8408" marR="8408" marT="8408" marB="0" anchor="ctr">
                    <a:lnL>
                      <a:noFill/>
                    </a:lnL>
                    <a:lnR>
                      <a:noFill/>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c gridSpan="2">
                  <a:txBody>
                    <a:bodyPr/>
                    <a:lstStyle/>
                    <a:p>
                      <a:pPr algn="ctr" fontAlgn="ctr"/>
                      <a:r>
                        <a:rPr lang="sv-SE" sz="900" b="0" i="0" u="none" strike="noStrike">
                          <a:solidFill>
                            <a:srgbClr val="000000"/>
                          </a:solidFill>
                          <a:effectLst/>
                          <a:latin typeface="Tahoma" panose="020B0604030504040204" pitchFamily="34" charset="0"/>
                        </a:rPr>
                        <a:t>361</a:t>
                      </a:r>
                    </a:p>
                  </a:txBody>
                  <a:tcPr marL="8408" marR="8408" marT="8408" marB="0" anchor="ctr">
                    <a:lnL>
                      <a:noFill/>
                    </a:lnL>
                    <a:lnR>
                      <a:noFill/>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c gridSpan="2">
                  <a:txBody>
                    <a:bodyPr/>
                    <a:lstStyle/>
                    <a:p>
                      <a:pPr algn="ctr" fontAlgn="ctr"/>
                      <a:r>
                        <a:rPr lang="sv-SE" sz="900" b="0" i="0" u="none" strike="noStrike">
                          <a:solidFill>
                            <a:srgbClr val="000000"/>
                          </a:solidFill>
                          <a:effectLst/>
                          <a:latin typeface="Tahoma" panose="020B0604030504040204" pitchFamily="34" charset="0"/>
                        </a:rPr>
                        <a:t>434</a:t>
                      </a:r>
                    </a:p>
                  </a:txBody>
                  <a:tcPr marL="8408" marR="8408" marT="8408" marB="0" anchor="ctr">
                    <a:lnL>
                      <a:noFill/>
                    </a:lnL>
                    <a:lnR>
                      <a:noFill/>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c gridSpan="2">
                  <a:txBody>
                    <a:bodyPr/>
                    <a:lstStyle/>
                    <a:p>
                      <a:pPr algn="ctr" fontAlgn="ctr"/>
                      <a:r>
                        <a:rPr lang="sv-SE" sz="900" b="0" i="0" u="none" strike="noStrike">
                          <a:solidFill>
                            <a:srgbClr val="000000"/>
                          </a:solidFill>
                          <a:effectLst/>
                          <a:latin typeface="Tahoma" panose="020B0604030504040204" pitchFamily="34" charset="0"/>
                        </a:rPr>
                        <a:t>510</a:t>
                      </a:r>
                    </a:p>
                  </a:txBody>
                  <a:tcPr marL="8408" marR="8408" marT="8408" marB="0" anchor="ctr">
                    <a:lnL>
                      <a:noFill/>
                    </a:lnL>
                    <a:lnR>
                      <a:noFill/>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c gridSpan="2">
                  <a:txBody>
                    <a:bodyPr/>
                    <a:lstStyle/>
                    <a:p>
                      <a:pPr algn="ctr" fontAlgn="ctr"/>
                      <a:r>
                        <a:rPr lang="sv-SE" sz="900" b="0" i="0" u="none" strike="noStrike">
                          <a:solidFill>
                            <a:srgbClr val="000000"/>
                          </a:solidFill>
                          <a:effectLst/>
                          <a:latin typeface="Tahoma" panose="020B0604030504040204" pitchFamily="34" charset="0"/>
                        </a:rPr>
                        <a:t>523</a:t>
                      </a:r>
                    </a:p>
                  </a:txBody>
                  <a:tcPr marL="8408" marR="8408" marT="8408" marB="0" anchor="ctr">
                    <a:lnL>
                      <a:noFill/>
                    </a:lnL>
                    <a:lnR>
                      <a:noFill/>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c gridSpan="2">
                  <a:txBody>
                    <a:bodyPr/>
                    <a:lstStyle/>
                    <a:p>
                      <a:pPr algn="ctr" fontAlgn="ctr"/>
                      <a:r>
                        <a:rPr lang="sv-SE" sz="900" b="0" i="0" u="none" strike="noStrike">
                          <a:solidFill>
                            <a:srgbClr val="000000"/>
                          </a:solidFill>
                          <a:effectLst/>
                          <a:latin typeface="Tahoma" panose="020B0604030504040204" pitchFamily="34" charset="0"/>
                        </a:rPr>
                        <a:t>473</a:t>
                      </a:r>
                    </a:p>
                  </a:txBody>
                  <a:tcPr marL="8408" marR="8408" marT="8408" marB="0" anchor="ctr">
                    <a:lnL>
                      <a:noFill/>
                    </a:lnL>
                    <a:lnR>
                      <a:noFill/>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c gridSpan="2">
                  <a:txBody>
                    <a:bodyPr/>
                    <a:lstStyle/>
                    <a:p>
                      <a:pPr algn="ctr" fontAlgn="ctr"/>
                      <a:r>
                        <a:rPr lang="sv-SE" sz="900" b="0" i="0" u="none" strike="noStrike">
                          <a:solidFill>
                            <a:srgbClr val="000000"/>
                          </a:solidFill>
                          <a:effectLst/>
                          <a:latin typeface="Tahoma" panose="020B0604030504040204" pitchFamily="34" charset="0"/>
                        </a:rPr>
                        <a:t>498</a:t>
                      </a:r>
                    </a:p>
                  </a:txBody>
                  <a:tcPr marL="8408" marR="8408" marT="8408" marB="0" anchor="ctr">
                    <a:lnL>
                      <a:noFill/>
                    </a:lnL>
                    <a:lnR>
                      <a:noFill/>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c gridSpan="2">
                  <a:txBody>
                    <a:bodyPr/>
                    <a:lstStyle/>
                    <a:p>
                      <a:pPr algn="ctr" fontAlgn="ctr"/>
                      <a:r>
                        <a:rPr lang="sv-SE" sz="900" b="0" i="0" u="none" strike="noStrike">
                          <a:solidFill>
                            <a:srgbClr val="000000"/>
                          </a:solidFill>
                          <a:effectLst/>
                          <a:latin typeface="Tahoma" panose="020B0604030504040204" pitchFamily="34" charset="0"/>
                        </a:rPr>
                        <a:t>522</a:t>
                      </a:r>
                    </a:p>
                  </a:txBody>
                  <a:tcPr marL="8408" marR="8408" marT="8408" marB="0" anchor="ctr">
                    <a:lnL>
                      <a:noFill/>
                    </a:lnL>
                    <a:lnR>
                      <a:noFill/>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c gridSpan="2">
                  <a:txBody>
                    <a:bodyPr/>
                    <a:lstStyle/>
                    <a:p>
                      <a:pPr algn="ctr" fontAlgn="ctr"/>
                      <a:r>
                        <a:rPr lang="sv-SE" sz="900" b="0" i="0" u="none" strike="noStrike">
                          <a:solidFill>
                            <a:srgbClr val="000000"/>
                          </a:solidFill>
                          <a:effectLst/>
                          <a:latin typeface="Tahoma" panose="020B0604030504040204" pitchFamily="34" charset="0"/>
                        </a:rPr>
                        <a:t>522</a:t>
                      </a:r>
                    </a:p>
                  </a:txBody>
                  <a:tcPr marL="8408" marR="8408" marT="840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E1F2"/>
                    </a:solidFill>
                  </a:tcPr>
                </a:tc>
                <a:tc hMerge="1">
                  <a:txBody>
                    <a:bodyPr/>
                    <a:lstStyle/>
                    <a:p>
                      <a:endParaRPr lang="sv-SE"/>
                    </a:p>
                  </a:txBody>
                  <a:tcPr/>
                </a:tc>
              </a:tr>
              <a:tr h="235720">
                <a:tc>
                  <a:txBody>
                    <a:bodyPr/>
                    <a:lstStyle/>
                    <a:p>
                      <a:pPr algn="l" fontAlgn="ctr"/>
                      <a:r>
                        <a:rPr lang="sv-SE" sz="900" b="0" i="0" u="none" strike="noStrike">
                          <a:solidFill>
                            <a:srgbClr val="000000"/>
                          </a:solidFill>
                          <a:effectLst/>
                          <a:latin typeface="Tahoma" panose="020B0604030504040204" pitchFamily="34" charset="0"/>
                        </a:rPr>
                        <a:t> </a:t>
                      </a:r>
                    </a:p>
                  </a:txBody>
                  <a:tcPr marL="8408" marR="8408" marT="840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No</a:t>
                      </a:r>
                    </a:p>
                  </a:txBody>
                  <a:tcPr marL="8408" marR="8408" marT="8408" marB="0" anchor="ctr">
                    <a:lnL>
                      <a:noFill/>
                    </a:lnL>
                    <a:lnR>
                      <a:noFill/>
                    </a:lnR>
                    <a:lnT>
                      <a:noFill/>
                    </a:lnT>
                    <a:lnB>
                      <a:noFill/>
                    </a:lnB>
                  </a:tcPr>
                </a:tc>
                <a:tc>
                  <a:txBody>
                    <a:bodyPr/>
                    <a:lstStyle/>
                    <a:p>
                      <a:pPr algn="ctr" fontAlgn="ctr"/>
                      <a:r>
                        <a:rPr lang="sv-SE" sz="900" b="1" i="0" u="none" strike="noStrike">
                          <a:solidFill>
                            <a:srgbClr val="000000"/>
                          </a:solidFill>
                          <a:effectLst/>
                          <a:latin typeface="Tahoma" panose="020B0604030504040204" pitchFamily="34" charset="0"/>
                        </a:rPr>
                        <a:t>%</a:t>
                      </a:r>
                    </a:p>
                  </a:txBody>
                  <a:tcPr marL="8408" marR="8408" marT="8408" marB="0" anchor="ctr">
                    <a:lnL>
                      <a:noFill/>
                    </a:lnL>
                    <a:lnR w="6350" cap="flat" cmpd="sng" algn="ctr">
                      <a:solidFill>
                        <a:srgbClr val="000000"/>
                      </a:solidFill>
                      <a:prstDash val="solid"/>
                      <a:round/>
                      <a:headEnd type="none" w="med" len="med"/>
                      <a:tailEnd type="none" w="med" len="med"/>
                    </a:lnR>
                    <a:lnT>
                      <a:noFill/>
                    </a:lnT>
                    <a:lnB>
                      <a:noFill/>
                    </a:lnB>
                  </a:tcPr>
                </a:tc>
              </a:tr>
              <a:tr h="471441">
                <a:tc>
                  <a:txBody>
                    <a:bodyPr/>
                    <a:lstStyle/>
                    <a:p>
                      <a:pPr algn="l" fontAlgn="ctr"/>
                      <a:r>
                        <a:rPr lang="sv-SE" sz="900" b="0" i="0" u="none" strike="noStrike">
                          <a:solidFill>
                            <a:srgbClr val="000000"/>
                          </a:solidFill>
                          <a:effectLst/>
                          <a:latin typeface="Tahoma" panose="020B0604030504040204" pitchFamily="34" charset="0"/>
                        </a:rPr>
                        <a:t>Any resistance</a:t>
                      </a:r>
                    </a:p>
                  </a:txBody>
                  <a:tcPr marL="8408" marR="8408" marT="840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52</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11.6</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43</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10.9</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49</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13.6</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57</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13.1</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58</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11.4</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68</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13</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73</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15.4</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60</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12</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58</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10.7</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65</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12.4</a:t>
                      </a:r>
                    </a:p>
                  </a:txBody>
                  <a:tcPr marL="8408" marR="8408" marT="8408" marB="0" anchor="ctr">
                    <a:lnL>
                      <a:noFill/>
                    </a:lnL>
                    <a:lnR w="6350" cap="flat" cmpd="sng" algn="ctr">
                      <a:solidFill>
                        <a:srgbClr val="000000"/>
                      </a:solidFill>
                      <a:prstDash val="solid"/>
                      <a:round/>
                      <a:headEnd type="none" w="med" len="med"/>
                      <a:tailEnd type="none" w="med" len="med"/>
                    </a:lnR>
                    <a:lnT>
                      <a:noFill/>
                    </a:lnT>
                    <a:lnB>
                      <a:noFill/>
                    </a:lnB>
                  </a:tcPr>
                </a:tc>
              </a:tr>
              <a:tr h="483226">
                <a:tc>
                  <a:txBody>
                    <a:bodyPr/>
                    <a:lstStyle/>
                    <a:p>
                      <a:pPr algn="l" fontAlgn="ctr"/>
                      <a:r>
                        <a:rPr lang="sv-SE" sz="900" b="0" i="0" u="none" strike="noStrike">
                          <a:solidFill>
                            <a:srgbClr val="000000"/>
                          </a:solidFill>
                          <a:effectLst/>
                          <a:latin typeface="Tahoma" panose="020B0604030504040204" pitchFamily="34" charset="0"/>
                        </a:rPr>
                        <a:t>Isonazid</a:t>
                      </a:r>
                    </a:p>
                  </a:txBody>
                  <a:tcPr marL="8408" marR="8408" marT="840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46</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10.3</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38</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9.6</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46</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12.7</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51</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11.8</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51</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10</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57</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10.9</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57</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12</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49</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9.8</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44</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8.4</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51</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9.8</a:t>
                      </a:r>
                    </a:p>
                  </a:txBody>
                  <a:tcPr marL="8408" marR="8408" marT="8408" marB="0" anchor="ctr">
                    <a:lnL>
                      <a:noFill/>
                    </a:lnL>
                    <a:lnR w="6350" cap="flat" cmpd="sng" algn="ctr">
                      <a:solidFill>
                        <a:srgbClr val="000000"/>
                      </a:solidFill>
                      <a:prstDash val="solid"/>
                      <a:round/>
                      <a:headEnd type="none" w="med" len="med"/>
                      <a:tailEnd type="none" w="med" len="med"/>
                    </a:lnR>
                    <a:lnT>
                      <a:noFill/>
                    </a:lnT>
                    <a:lnB>
                      <a:noFill/>
                    </a:lnB>
                  </a:tcPr>
                </a:tc>
              </a:tr>
              <a:tr h="471441">
                <a:tc>
                  <a:txBody>
                    <a:bodyPr/>
                    <a:lstStyle/>
                    <a:p>
                      <a:pPr algn="l" fontAlgn="ctr"/>
                      <a:r>
                        <a:rPr lang="sv-SE" sz="900" b="0" i="0" u="none" strike="noStrike">
                          <a:solidFill>
                            <a:srgbClr val="000000"/>
                          </a:solidFill>
                          <a:effectLst/>
                          <a:latin typeface="Tahoma" panose="020B0604030504040204" pitchFamily="34" charset="0"/>
                        </a:rPr>
                        <a:t>Rifampicin</a:t>
                      </a:r>
                    </a:p>
                  </a:txBody>
                  <a:tcPr marL="8408" marR="8408" marT="840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5</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1.1</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6</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4.2</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3.5</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14</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2.7</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20</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3.8</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19</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4</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3</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10</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1.9</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18</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3.4</a:t>
                      </a:r>
                    </a:p>
                  </a:txBody>
                  <a:tcPr marL="8408" marR="8408" marT="8408" marB="0" anchor="ctr">
                    <a:lnL>
                      <a:noFill/>
                    </a:lnL>
                    <a:lnR w="6350" cap="flat" cmpd="sng" algn="ctr">
                      <a:solidFill>
                        <a:srgbClr val="000000"/>
                      </a:solidFill>
                      <a:prstDash val="solid"/>
                      <a:round/>
                      <a:headEnd type="none" w="med" len="med"/>
                      <a:tailEnd type="none" w="med" len="med"/>
                    </a:lnR>
                    <a:lnT>
                      <a:noFill/>
                    </a:lnT>
                    <a:lnB>
                      <a:noFill/>
                    </a:lnB>
                  </a:tcPr>
                </a:tc>
              </a:tr>
              <a:tr h="471441">
                <a:tc>
                  <a:txBody>
                    <a:bodyPr/>
                    <a:lstStyle/>
                    <a:p>
                      <a:pPr algn="l" fontAlgn="ctr"/>
                      <a:r>
                        <a:rPr lang="sv-SE" sz="900" b="0" i="0" u="none" strike="noStrike">
                          <a:solidFill>
                            <a:srgbClr val="000000"/>
                          </a:solidFill>
                          <a:effectLst/>
                          <a:latin typeface="Tahoma" panose="020B0604030504040204" pitchFamily="34" charset="0"/>
                        </a:rPr>
                        <a:t>Ethambutol</a:t>
                      </a:r>
                    </a:p>
                  </a:txBody>
                  <a:tcPr marL="8408" marR="8408" marT="840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3</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0.7</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0.3</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7</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1.9</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6</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1.4</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7</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1.4</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12</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2.3</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10</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2.1</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12</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2.4</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8</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2.9</a:t>
                      </a:r>
                    </a:p>
                  </a:txBody>
                  <a:tcPr marL="8408" marR="8408" marT="8408" marB="0" anchor="ctr">
                    <a:lnL>
                      <a:noFill/>
                    </a:lnL>
                    <a:lnR w="6350" cap="flat" cmpd="sng" algn="ctr">
                      <a:solidFill>
                        <a:srgbClr val="000000"/>
                      </a:solidFill>
                      <a:prstDash val="solid"/>
                      <a:round/>
                      <a:headEnd type="none" w="med" len="med"/>
                      <a:tailEnd type="none" w="med" len="med"/>
                    </a:lnR>
                    <a:lnT>
                      <a:noFill/>
                    </a:lnT>
                    <a:lnB>
                      <a:noFill/>
                    </a:lnB>
                  </a:tcPr>
                </a:tc>
              </a:tr>
              <a:tr h="459653">
                <a:tc>
                  <a:txBody>
                    <a:bodyPr/>
                    <a:lstStyle/>
                    <a:p>
                      <a:pPr algn="l" fontAlgn="ctr"/>
                      <a:r>
                        <a:rPr lang="sv-SE" sz="900" b="0" i="0" u="none" strike="noStrike">
                          <a:solidFill>
                            <a:srgbClr val="000000"/>
                          </a:solidFill>
                          <a:effectLst/>
                          <a:latin typeface="Tahoma" panose="020B0604030504040204" pitchFamily="34" charset="0"/>
                        </a:rPr>
                        <a:t>Pyazinamid</a:t>
                      </a:r>
                    </a:p>
                  </a:txBody>
                  <a:tcPr marL="8408" marR="8408" marT="840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6</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1.3</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6</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11</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3</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18</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4.1</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2.9</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20</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3.8</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27</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5.7</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23</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4.6</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14</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2.7</a:t>
                      </a:r>
                    </a:p>
                  </a:txBody>
                  <a:tcPr marL="8408" marR="8408" marT="8408" marB="0" anchor="ctr">
                    <a:lnL>
                      <a:noFill/>
                    </a:lnL>
                    <a:lnR>
                      <a:noFill/>
                    </a:lnR>
                    <a:lnT>
                      <a:noFill/>
                    </a:lnT>
                    <a:lnB>
                      <a:noFill/>
                    </a:lnB>
                  </a:tcPr>
                </a:tc>
                <a:tc>
                  <a:txBody>
                    <a:bodyPr/>
                    <a:lstStyle/>
                    <a:p>
                      <a:pPr algn="ctr" fontAlgn="ctr"/>
                      <a:r>
                        <a:rPr lang="sv-SE" sz="900" b="0" i="0" u="none" strike="noStrike">
                          <a:solidFill>
                            <a:srgbClr val="000000"/>
                          </a:solidFill>
                          <a:effectLst/>
                          <a:latin typeface="Tahoma" panose="020B0604030504040204" pitchFamily="34" charset="0"/>
                        </a:rPr>
                        <a:t>23</a:t>
                      </a:r>
                    </a:p>
                  </a:txBody>
                  <a:tcPr marL="8408" marR="8408" marT="8408" marB="0" anchor="ctr">
                    <a:lnL>
                      <a:noFill/>
                    </a:lnL>
                    <a:lnR>
                      <a:noFill/>
                    </a:lnR>
                    <a:lnT>
                      <a:noFill/>
                    </a:lnT>
                    <a:lnB>
                      <a:noFill/>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4.4</a:t>
                      </a:r>
                    </a:p>
                  </a:txBody>
                  <a:tcPr marL="8408" marR="8408" marT="8408" marB="0" anchor="ctr">
                    <a:lnL>
                      <a:noFill/>
                    </a:lnL>
                    <a:lnR w="6350" cap="flat" cmpd="sng" algn="ctr">
                      <a:solidFill>
                        <a:srgbClr val="000000"/>
                      </a:solidFill>
                      <a:prstDash val="solid"/>
                      <a:round/>
                      <a:headEnd type="none" w="med" len="med"/>
                      <a:tailEnd type="none" w="med" len="med"/>
                    </a:lnR>
                    <a:lnT>
                      <a:noFill/>
                    </a:lnT>
                    <a:lnB>
                      <a:noFill/>
                    </a:lnB>
                  </a:tcPr>
                </a:tc>
              </a:tr>
              <a:tr h="396295">
                <a:tc>
                  <a:txBody>
                    <a:bodyPr/>
                    <a:lstStyle/>
                    <a:p>
                      <a:pPr algn="l" fontAlgn="ctr"/>
                      <a:r>
                        <a:rPr lang="sv-SE" sz="900" b="0" i="0" u="none" strike="noStrike">
                          <a:solidFill>
                            <a:srgbClr val="000000"/>
                          </a:solidFill>
                          <a:effectLst/>
                          <a:latin typeface="Tahoma" panose="020B0604030504040204" pitchFamily="34" charset="0"/>
                        </a:rPr>
                        <a:t>Isonazid+</a:t>
                      </a:r>
                      <a:br>
                        <a:rPr lang="sv-SE" sz="900" b="0" i="0" u="none" strike="noStrike">
                          <a:solidFill>
                            <a:srgbClr val="000000"/>
                          </a:solidFill>
                          <a:effectLst/>
                          <a:latin typeface="Tahoma" panose="020B0604030504040204" pitchFamily="34" charset="0"/>
                        </a:rPr>
                      </a:br>
                      <a:r>
                        <a:rPr lang="sv-SE" sz="900" b="0" i="0" u="none" strike="noStrike">
                          <a:solidFill>
                            <a:srgbClr val="000000"/>
                          </a:solidFill>
                          <a:effectLst/>
                          <a:latin typeface="Tahoma" panose="020B0604030504040204" pitchFamily="34" charset="0"/>
                        </a:rPr>
                        <a:t>rifampicin (MDR)</a:t>
                      </a:r>
                    </a:p>
                  </a:txBody>
                  <a:tcPr marL="8408" marR="8408" marT="840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4</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0.9</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3</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0.8</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4.2</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14</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3.2</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13</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2.5</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18</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3.4</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17</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3.6</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14</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2.8</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8</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sv-SE" sz="900" b="0" i="0" u="none" strike="noStrike">
                          <a:solidFill>
                            <a:srgbClr val="000000"/>
                          </a:solidFill>
                          <a:effectLst/>
                          <a:latin typeface="Tahoma" panose="020B0604030504040204" pitchFamily="34" charset="0"/>
                        </a:rPr>
                        <a:t>15</a:t>
                      </a:r>
                    </a:p>
                  </a:txBody>
                  <a:tcPr marL="8408" marR="8408" marT="8408" marB="0" anchor="ctr">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sv-SE" sz="900" b="0" i="0" u="none" strike="noStrike">
                          <a:solidFill>
                            <a:srgbClr val="000000"/>
                          </a:solidFill>
                          <a:effectLst/>
                          <a:latin typeface="Tahoma" panose="020B0604030504040204" pitchFamily="34" charset="0"/>
                        </a:rPr>
                        <a:t>2.9</a:t>
                      </a:r>
                    </a:p>
                  </a:txBody>
                  <a:tcPr marL="8408" marR="8408" marT="8408"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5720">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8408" marR="8408" marT="84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7506">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solidFill>
                            <a:srgbClr val="000000"/>
                          </a:solidFill>
                          <a:effectLst/>
                          <a:latin typeface="Tahoma" panose="020B0604030504040204" pitchFamily="34" charset="0"/>
                        </a:rPr>
                        <a:t> </a:t>
                      </a:r>
                    </a:p>
                  </a:txBody>
                  <a:tcPr marL="8408" marR="8408" marT="8408"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r" fontAlgn="b"/>
                      <a:r>
                        <a:rPr lang="sv-SE" sz="900" b="0" i="0" u="none" strike="noStrike" dirty="0">
                          <a:solidFill>
                            <a:srgbClr val="000000"/>
                          </a:solidFill>
                          <a:effectLst/>
                          <a:latin typeface="Tahoma" panose="020B0604030504040204" pitchFamily="34" charset="0"/>
                        </a:rPr>
                        <a:t>Källa: Folkhälsomyndigheten </a:t>
                      </a:r>
                      <a:r>
                        <a:rPr lang="sv-SE" sz="900" b="0" i="0" u="none" strike="noStrike" dirty="0" smtClean="0">
                          <a:solidFill>
                            <a:srgbClr val="000000"/>
                          </a:solidFill>
                          <a:effectLst/>
                          <a:latin typeface="Tahoma" panose="020B0604030504040204" pitchFamily="34" charset="0"/>
                        </a:rPr>
                        <a:t>2015</a:t>
                      </a:r>
                      <a:endParaRPr lang="sv-SE" sz="900" b="0" i="0" u="none" strike="noStrike" dirty="0">
                        <a:solidFill>
                          <a:srgbClr val="000000"/>
                        </a:solidFill>
                        <a:effectLst/>
                        <a:latin typeface="Tahoma" panose="020B0604030504040204" pitchFamily="34" charset="0"/>
                      </a:endParaRPr>
                    </a:p>
                  </a:txBody>
                  <a:tcPr marL="8408" marR="8408" marT="84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23001214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83</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Table 7.1.</a:t>
            </a:r>
            <a:endParaRPr lang="sv-SE" sz="1200" dirty="0">
              <a:latin typeface="Calibri" panose="020F0502020204030204" pitchFamily="34" charset="0"/>
            </a:endParaRPr>
          </a:p>
        </p:txBody>
      </p:sp>
      <p:graphicFrame>
        <p:nvGraphicFramePr>
          <p:cNvPr id="6" name="Tabell 5"/>
          <p:cNvGraphicFramePr>
            <a:graphicFrameLocks noGrp="1"/>
          </p:cNvGraphicFramePr>
          <p:nvPr>
            <p:extLst>
              <p:ext uri="{D42A27DB-BD31-4B8C-83A1-F6EECF244321}">
                <p14:modId xmlns:p14="http://schemas.microsoft.com/office/powerpoint/2010/main" val="24408107"/>
              </p:ext>
            </p:extLst>
          </p:nvPr>
        </p:nvGraphicFramePr>
        <p:xfrm>
          <a:off x="467546" y="548697"/>
          <a:ext cx="7992884" cy="5112550"/>
        </p:xfrm>
        <a:graphic>
          <a:graphicData uri="http://schemas.openxmlformats.org/drawingml/2006/table">
            <a:tbl>
              <a:tblPr/>
              <a:tblGrid>
                <a:gridCol w="1855676"/>
                <a:gridCol w="1022868"/>
                <a:gridCol w="1022868"/>
                <a:gridCol w="1022868"/>
                <a:gridCol w="1022868"/>
                <a:gridCol w="1022868"/>
                <a:gridCol w="1022868"/>
              </a:tblGrid>
              <a:tr h="204502">
                <a:tc>
                  <a:txBody>
                    <a:bodyPr/>
                    <a:lstStyle/>
                    <a:p>
                      <a:pPr algn="l" fontAlgn="b"/>
                      <a:r>
                        <a:rPr lang="sv-SE" sz="900" b="0" i="0" u="none" strike="noStrike">
                          <a:effectLst/>
                          <a:latin typeface="+mj-lt"/>
                        </a:rPr>
                        <a:t> </a:t>
                      </a:r>
                    </a:p>
                  </a:txBody>
                  <a:tcPr marL="8643" marR="8643" marT="86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mj-lt"/>
                        </a:rPr>
                        <a:t>0-6 years</a:t>
                      </a:r>
                    </a:p>
                  </a:txBody>
                  <a:tcPr marL="8643" marR="8643" marT="86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mj-lt"/>
                        </a:rPr>
                        <a:t>7-19 years</a:t>
                      </a:r>
                    </a:p>
                  </a:txBody>
                  <a:tcPr marL="8643" marR="8643" marT="86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mj-lt"/>
                        </a:rPr>
                        <a:t>20-64 years</a:t>
                      </a:r>
                    </a:p>
                  </a:txBody>
                  <a:tcPr marL="8643" marR="8643" marT="86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mj-lt"/>
                        </a:rPr>
                        <a:t>65-79 years</a:t>
                      </a:r>
                    </a:p>
                  </a:txBody>
                  <a:tcPr marL="8643" marR="8643" marT="86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mj-lt"/>
                        </a:rPr>
                        <a:t>80 years-</a:t>
                      </a:r>
                    </a:p>
                  </a:txBody>
                  <a:tcPr marL="8643" marR="8643" marT="86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mj-lt"/>
                        </a:rPr>
                        <a:t>All ages</a:t>
                      </a:r>
                    </a:p>
                  </a:txBody>
                  <a:tcPr marL="8643" marR="8643" marT="86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502">
                <a:tc>
                  <a:txBody>
                    <a:bodyPr/>
                    <a:lstStyle/>
                    <a:p>
                      <a:pPr algn="l" fontAlgn="b"/>
                      <a:r>
                        <a:rPr lang="sv-SE" sz="900" b="0" i="0" u="none" strike="noStrike">
                          <a:effectLst/>
                          <a:latin typeface="+mj-lt"/>
                        </a:rPr>
                        <a:t> Stockholm </a:t>
                      </a:r>
                    </a:p>
                  </a:txBody>
                  <a:tcPr marL="8643" marR="8643" marT="864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900" b="0" i="0" u="none" strike="noStrike">
                          <a:solidFill>
                            <a:srgbClr val="000000"/>
                          </a:solidFill>
                          <a:effectLst/>
                          <a:latin typeface="+mj-lt"/>
                        </a:rPr>
                        <a:t>202 618</a:t>
                      </a:r>
                    </a:p>
                  </a:txBody>
                  <a:tcPr marL="8643" marR="8643" marT="8643"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r" fontAlgn="b"/>
                      <a:r>
                        <a:rPr lang="sv-SE" sz="900" b="0" i="0" u="none" strike="noStrike">
                          <a:solidFill>
                            <a:srgbClr val="000000"/>
                          </a:solidFill>
                          <a:effectLst/>
                          <a:latin typeface="+mj-lt"/>
                        </a:rPr>
                        <a:t>314 385</a:t>
                      </a:r>
                    </a:p>
                  </a:txBody>
                  <a:tcPr marL="8643" marR="8643" marT="86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900" b="0" i="0" u="none" strike="noStrike">
                          <a:solidFill>
                            <a:srgbClr val="000000"/>
                          </a:solidFill>
                          <a:effectLst/>
                          <a:latin typeface="+mj-lt"/>
                        </a:rPr>
                        <a:t>1 309 052</a:t>
                      </a:r>
                    </a:p>
                  </a:txBody>
                  <a:tcPr marL="8643" marR="8643" marT="8643"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r" fontAlgn="b"/>
                      <a:r>
                        <a:rPr lang="sv-SE" sz="900" b="0" i="0" u="none" strike="noStrike">
                          <a:solidFill>
                            <a:srgbClr val="000000"/>
                          </a:solidFill>
                          <a:effectLst/>
                          <a:latin typeface="+mj-lt"/>
                        </a:rPr>
                        <a:t>251 770</a:t>
                      </a:r>
                    </a:p>
                  </a:txBody>
                  <a:tcPr marL="8643" marR="8643" marT="864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900" b="0" i="0" u="none" strike="noStrike">
                          <a:solidFill>
                            <a:srgbClr val="000000"/>
                          </a:solidFill>
                          <a:effectLst/>
                          <a:latin typeface="+mj-lt"/>
                        </a:rPr>
                        <a:t>85 217</a:t>
                      </a:r>
                    </a:p>
                  </a:txBody>
                  <a:tcPr marL="8643" marR="8643" marT="8643"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r" fontAlgn="b"/>
                      <a:r>
                        <a:rPr lang="sv-SE" sz="900" b="0" i="0" u="none" strike="noStrike">
                          <a:solidFill>
                            <a:srgbClr val="000000"/>
                          </a:solidFill>
                          <a:effectLst/>
                          <a:latin typeface="+mj-lt"/>
                        </a:rPr>
                        <a:t>2 163 042</a:t>
                      </a:r>
                    </a:p>
                  </a:txBody>
                  <a:tcPr marL="8643" marR="8643" marT="864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4502">
                <a:tc>
                  <a:txBody>
                    <a:bodyPr/>
                    <a:lstStyle/>
                    <a:p>
                      <a:pPr algn="l" fontAlgn="b"/>
                      <a:r>
                        <a:rPr lang="sv-SE" sz="900" b="0" i="0" u="none" strike="noStrike">
                          <a:effectLst/>
                          <a:latin typeface="+mj-lt"/>
                        </a:rPr>
                        <a:t> Uppsala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28 966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49 684</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205 011</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46 544</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15 276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345 481</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dirty="0">
                          <a:effectLst/>
                          <a:latin typeface="+mj-lt"/>
                        </a:rPr>
                        <a:t> Södermanland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22 363</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41 534</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153 272</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44 984</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15 416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277 569</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Östergötland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35 599</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63 294</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251 874</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63 345</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23 736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437 848</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Jönköping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28 352</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51 707</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191 540</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49 641</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19 995</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341 235</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Kronoberg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15 243</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27 467</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105 382</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27 771</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11 293</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187 156</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Kalmar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16 761</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32 009</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129 149</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40 896</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15 059</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233 874</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Gotland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4 017</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7 710</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32 129</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9 937</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3 368</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57 161</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Blekinge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11 457</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21 535</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84 353</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25 957</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9 455</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152 757</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Skåne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110 088</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180 090</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739 599</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178 187</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66 105</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1 274 069</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Halland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25 314</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46 487</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170 867</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47 124</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17 048</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306 840</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Västra Götaland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135 824</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229 918</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943 911</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222 346</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83 085</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1 615 084</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Värmland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19 821</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37 496</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153 705</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45 227</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17 566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273 815</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Örebro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23 426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41 291</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161 296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43 803</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15 579</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285 395</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Västmanland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20 507</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37 425</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145 942</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40 530</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14 650</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259 054</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Dalarna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20 662</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39 148</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153 213</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47 050</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17 276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277 349</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Gävleborg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20 389</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39 106</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154 663</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47 159</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16 653</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277 970</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Västernorrland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17 974</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34 286</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133 889</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41 151</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14 856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242 156</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Jämtland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9 590</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17 603</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70 767</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20 718</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7 783</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126 461</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Västerbotten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20 510</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36 499</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151 526</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38 544</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14 033</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261 112</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Norrbotten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mj-lt"/>
                        </a:rPr>
                        <a:t>17 337</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34 236</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141 789</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41 806</a:t>
                      </a:r>
                    </a:p>
                  </a:txBody>
                  <a:tcPr marL="8643" marR="8643" marT="8643" marB="0" anchor="b">
                    <a:lnL>
                      <a:noFill/>
                    </a:lnL>
                    <a:lnR>
                      <a:noFill/>
                    </a:lnR>
                    <a:lnT>
                      <a:noFill/>
                    </a:lnT>
                    <a:lnB>
                      <a:noFill/>
                    </a:lnB>
                  </a:tcPr>
                </a:tc>
                <a:tc>
                  <a:txBody>
                    <a:bodyPr/>
                    <a:lstStyle/>
                    <a:p>
                      <a:pPr algn="r" fontAlgn="b"/>
                      <a:r>
                        <a:rPr lang="sv-SE" sz="900" b="0" i="0" u="none" strike="noStrike">
                          <a:solidFill>
                            <a:srgbClr val="000000"/>
                          </a:solidFill>
                          <a:effectLst/>
                          <a:latin typeface="+mj-lt"/>
                        </a:rPr>
                        <a:t>14 268</a:t>
                      </a:r>
                    </a:p>
                  </a:txBody>
                  <a:tcPr marL="8643" marR="8643" marT="8643" marB="0" anchor="b">
                    <a:lnL>
                      <a:noFill/>
                    </a:lnL>
                    <a:lnR>
                      <a:noFill/>
                    </a:lnR>
                    <a:lnT>
                      <a:noFill/>
                    </a:lnT>
                    <a:lnB>
                      <a:noFill/>
                    </a:lnB>
                    <a:solidFill>
                      <a:srgbClr val="D9E1F2"/>
                    </a:solidFill>
                  </a:tcPr>
                </a:tc>
                <a:tc>
                  <a:txBody>
                    <a:bodyPr/>
                    <a:lstStyle/>
                    <a:p>
                      <a:pPr algn="r" fontAlgn="b"/>
                      <a:r>
                        <a:rPr lang="sv-SE" sz="900" b="0" i="0" u="none" strike="noStrike">
                          <a:solidFill>
                            <a:srgbClr val="000000"/>
                          </a:solidFill>
                          <a:effectLst/>
                          <a:latin typeface="+mj-lt"/>
                        </a:rPr>
                        <a:t>249 436</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1" i="0" u="none" strike="noStrike">
                          <a:solidFill>
                            <a:srgbClr val="000000"/>
                          </a:solidFill>
                          <a:effectLst/>
                          <a:latin typeface="+mj-lt"/>
                        </a:rPr>
                        <a:t> Sweden</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1" i="0" u="none" strike="noStrike">
                          <a:solidFill>
                            <a:srgbClr val="000000"/>
                          </a:solidFill>
                          <a:effectLst/>
                          <a:latin typeface="+mj-lt"/>
                        </a:rPr>
                        <a:t>806 818</a:t>
                      </a:r>
                    </a:p>
                  </a:txBody>
                  <a:tcPr marL="8643" marR="8643" marT="8643" marB="0" anchor="b">
                    <a:lnL>
                      <a:noFill/>
                    </a:lnL>
                    <a:lnR>
                      <a:noFill/>
                    </a:lnR>
                    <a:lnT>
                      <a:noFill/>
                    </a:lnT>
                    <a:lnB>
                      <a:noFill/>
                    </a:lnB>
                    <a:solidFill>
                      <a:srgbClr val="D9E1F2"/>
                    </a:solidFill>
                  </a:tcPr>
                </a:tc>
                <a:tc>
                  <a:txBody>
                    <a:bodyPr/>
                    <a:lstStyle/>
                    <a:p>
                      <a:pPr algn="r" fontAlgn="b"/>
                      <a:r>
                        <a:rPr lang="sv-SE" sz="900" b="1" i="0" u="none" strike="noStrike">
                          <a:solidFill>
                            <a:srgbClr val="000000"/>
                          </a:solidFill>
                          <a:effectLst/>
                          <a:latin typeface="+mj-lt"/>
                        </a:rPr>
                        <a:t>1 382 910</a:t>
                      </a:r>
                    </a:p>
                  </a:txBody>
                  <a:tcPr marL="8643" marR="8643" marT="8643" marB="0" anchor="b">
                    <a:lnL>
                      <a:noFill/>
                    </a:lnL>
                    <a:lnR>
                      <a:noFill/>
                    </a:lnR>
                    <a:lnT>
                      <a:noFill/>
                    </a:lnT>
                    <a:lnB>
                      <a:noFill/>
                    </a:lnB>
                  </a:tcPr>
                </a:tc>
                <a:tc>
                  <a:txBody>
                    <a:bodyPr/>
                    <a:lstStyle/>
                    <a:p>
                      <a:pPr algn="r" fontAlgn="b"/>
                      <a:r>
                        <a:rPr lang="sv-SE" sz="900" b="1" i="0" u="none" strike="noStrike">
                          <a:solidFill>
                            <a:srgbClr val="000000"/>
                          </a:solidFill>
                          <a:effectLst/>
                          <a:latin typeface="+mj-lt"/>
                        </a:rPr>
                        <a:t>5 582 929</a:t>
                      </a:r>
                    </a:p>
                  </a:txBody>
                  <a:tcPr marL="8643" marR="8643" marT="8643" marB="0" anchor="b">
                    <a:lnL>
                      <a:noFill/>
                    </a:lnL>
                    <a:lnR>
                      <a:noFill/>
                    </a:lnR>
                    <a:lnT>
                      <a:noFill/>
                    </a:lnT>
                    <a:lnB>
                      <a:noFill/>
                    </a:lnB>
                    <a:solidFill>
                      <a:srgbClr val="D9E1F2"/>
                    </a:solidFill>
                  </a:tcPr>
                </a:tc>
                <a:tc>
                  <a:txBody>
                    <a:bodyPr/>
                    <a:lstStyle/>
                    <a:p>
                      <a:pPr algn="r" fontAlgn="b"/>
                      <a:r>
                        <a:rPr lang="sv-SE" sz="900" b="1" i="0" u="none" strike="noStrike">
                          <a:solidFill>
                            <a:srgbClr val="000000"/>
                          </a:solidFill>
                          <a:effectLst/>
                          <a:latin typeface="+mj-lt"/>
                        </a:rPr>
                        <a:t>1 374 490</a:t>
                      </a:r>
                    </a:p>
                  </a:txBody>
                  <a:tcPr marL="8643" marR="8643" marT="8643" marB="0" anchor="b">
                    <a:lnL>
                      <a:noFill/>
                    </a:lnL>
                    <a:lnR>
                      <a:noFill/>
                    </a:lnR>
                    <a:lnT>
                      <a:noFill/>
                    </a:lnT>
                    <a:lnB>
                      <a:noFill/>
                    </a:lnB>
                  </a:tcPr>
                </a:tc>
                <a:tc>
                  <a:txBody>
                    <a:bodyPr/>
                    <a:lstStyle/>
                    <a:p>
                      <a:pPr algn="r" fontAlgn="b"/>
                      <a:r>
                        <a:rPr lang="sv-SE" sz="900" b="1" i="0" u="none" strike="noStrike">
                          <a:solidFill>
                            <a:srgbClr val="000000"/>
                          </a:solidFill>
                          <a:effectLst/>
                          <a:latin typeface="+mj-lt"/>
                        </a:rPr>
                        <a:t>497 717</a:t>
                      </a:r>
                    </a:p>
                  </a:txBody>
                  <a:tcPr marL="8643" marR="8643" marT="8643" marB="0" anchor="b">
                    <a:lnL>
                      <a:noFill/>
                    </a:lnL>
                    <a:lnR>
                      <a:noFill/>
                    </a:lnR>
                    <a:lnT>
                      <a:noFill/>
                    </a:lnT>
                    <a:lnB>
                      <a:noFill/>
                    </a:lnB>
                    <a:solidFill>
                      <a:srgbClr val="D9E1F2"/>
                    </a:solidFill>
                  </a:tcPr>
                </a:tc>
                <a:tc>
                  <a:txBody>
                    <a:bodyPr/>
                    <a:lstStyle/>
                    <a:p>
                      <a:pPr algn="r" fontAlgn="b"/>
                      <a:r>
                        <a:rPr lang="sv-SE" sz="900" b="1" i="0" u="none" strike="noStrike">
                          <a:solidFill>
                            <a:srgbClr val="000000"/>
                          </a:solidFill>
                          <a:effectLst/>
                          <a:latin typeface="+mj-lt"/>
                        </a:rPr>
                        <a:t>9 644 864</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a:t>
                      </a:r>
                    </a:p>
                  </a:txBody>
                  <a:tcPr marL="8643" marR="8643" marT="86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900" b="0" i="0" u="none" strike="noStrike">
                        <a:effectLst/>
                        <a:latin typeface="+mj-lt"/>
                      </a:endParaRPr>
                    </a:p>
                  </a:txBody>
                  <a:tcPr marL="8643" marR="8643" marT="8643" marB="0" anchor="b">
                    <a:lnL>
                      <a:noFill/>
                    </a:lnL>
                    <a:lnR>
                      <a:noFill/>
                    </a:lnR>
                    <a:lnT>
                      <a:noFill/>
                    </a:lnT>
                    <a:lnB>
                      <a:noFill/>
                    </a:lnB>
                  </a:tcPr>
                </a:tc>
                <a:tc>
                  <a:txBody>
                    <a:bodyPr/>
                    <a:lstStyle/>
                    <a:p>
                      <a:pPr algn="l" fontAlgn="b"/>
                      <a:endParaRPr lang="sv-SE" sz="900" b="0" i="0" u="none" strike="noStrike">
                        <a:effectLst/>
                        <a:latin typeface="+mj-lt"/>
                      </a:endParaRPr>
                    </a:p>
                  </a:txBody>
                  <a:tcPr marL="8643" marR="8643" marT="8643" marB="0" anchor="b">
                    <a:lnL>
                      <a:noFill/>
                    </a:lnL>
                    <a:lnR>
                      <a:noFill/>
                    </a:lnR>
                    <a:lnT>
                      <a:noFill/>
                    </a:lnT>
                    <a:lnB>
                      <a:noFill/>
                    </a:lnB>
                  </a:tcPr>
                </a:tc>
                <a:tc>
                  <a:txBody>
                    <a:bodyPr/>
                    <a:lstStyle/>
                    <a:p>
                      <a:pPr algn="l" fontAlgn="b"/>
                      <a:endParaRPr lang="sv-SE" sz="900" b="0" i="0" u="none" strike="noStrike">
                        <a:effectLst/>
                        <a:latin typeface="+mj-lt"/>
                      </a:endParaRPr>
                    </a:p>
                  </a:txBody>
                  <a:tcPr marL="8643" marR="8643" marT="8643" marB="0" anchor="b">
                    <a:lnL>
                      <a:noFill/>
                    </a:lnL>
                    <a:lnR>
                      <a:noFill/>
                    </a:lnR>
                    <a:lnT>
                      <a:noFill/>
                    </a:lnT>
                    <a:lnB>
                      <a:noFill/>
                    </a:lnB>
                  </a:tcPr>
                </a:tc>
                <a:tc>
                  <a:txBody>
                    <a:bodyPr/>
                    <a:lstStyle/>
                    <a:p>
                      <a:pPr algn="l" fontAlgn="b"/>
                      <a:endParaRPr lang="sv-SE" sz="900" b="0" i="0" u="none" strike="noStrike">
                        <a:effectLst/>
                        <a:latin typeface="+mj-lt"/>
                      </a:endParaRPr>
                    </a:p>
                  </a:txBody>
                  <a:tcPr marL="8643" marR="8643" marT="8643" marB="0" anchor="b">
                    <a:lnL>
                      <a:noFill/>
                    </a:lnL>
                    <a:lnR>
                      <a:noFill/>
                    </a:lnR>
                    <a:lnT>
                      <a:noFill/>
                    </a:lnT>
                    <a:lnB>
                      <a:noFill/>
                    </a:lnB>
                  </a:tcPr>
                </a:tc>
                <a:tc>
                  <a:txBody>
                    <a:bodyPr/>
                    <a:lstStyle/>
                    <a:p>
                      <a:pPr algn="l" fontAlgn="b"/>
                      <a:endParaRPr lang="sv-SE" sz="900" b="0" i="0" u="none" strike="noStrike">
                        <a:effectLst/>
                        <a:latin typeface="+mj-lt"/>
                      </a:endParaRPr>
                    </a:p>
                  </a:txBody>
                  <a:tcPr marL="8643" marR="8643" marT="8643" marB="0" anchor="b">
                    <a:lnL>
                      <a:noFill/>
                    </a:lnL>
                    <a:lnR>
                      <a:noFill/>
                    </a:lnR>
                    <a:lnT>
                      <a:noFill/>
                    </a:lnT>
                    <a:lnB>
                      <a:noFill/>
                    </a:lnB>
                  </a:tcPr>
                </a:tc>
                <a:tc>
                  <a:txBody>
                    <a:bodyPr/>
                    <a:lstStyle/>
                    <a:p>
                      <a:pPr algn="l" fontAlgn="b"/>
                      <a:r>
                        <a:rPr lang="sv-SE" sz="900" b="0" i="0" u="none" strike="noStrike">
                          <a:effectLst/>
                          <a:latin typeface="+mj-lt"/>
                        </a:rPr>
                        <a:t> </a:t>
                      </a:r>
                    </a:p>
                  </a:txBody>
                  <a:tcPr marL="8643" marR="8643" marT="8643" marB="0" anchor="b">
                    <a:lnL>
                      <a:noFill/>
                    </a:lnL>
                    <a:lnR w="12700" cap="flat" cmpd="sng" algn="ctr">
                      <a:solidFill>
                        <a:srgbClr val="000000"/>
                      </a:solidFill>
                      <a:prstDash val="solid"/>
                      <a:round/>
                      <a:headEnd type="none" w="med" len="med"/>
                      <a:tailEnd type="none" w="med" len="med"/>
                    </a:lnR>
                    <a:lnT>
                      <a:noFill/>
                    </a:lnT>
                    <a:lnB>
                      <a:noFill/>
                    </a:lnB>
                  </a:tcPr>
                </a:tc>
              </a:tr>
              <a:tr h="204502">
                <a:tc>
                  <a:txBody>
                    <a:bodyPr/>
                    <a:lstStyle/>
                    <a:p>
                      <a:pPr algn="l" fontAlgn="b"/>
                      <a:r>
                        <a:rPr lang="sv-SE" sz="900" b="0" i="0" u="none" strike="noStrike">
                          <a:effectLst/>
                          <a:latin typeface="+mj-lt"/>
                        </a:rPr>
                        <a:t> </a:t>
                      </a:r>
                    </a:p>
                  </a:txBody>
                  <a:tcPr marL="8643" marR="8643" marT="86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effectLst/>
                          <a:latin typeface="+mj-lt"/>
                        </a:rPr>
                        <a:t> </a:t>
                      </a:r>
                    </a:p>
                  </a:txBody>
                  <a:tcPr marL="8643" marR="8643" marT="86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effectLst/>
                          <a:latin typeface="+mj-lt"/>
                        </a:rPr>
                        <a:t> </a:t>
                      </a:r>
                    </a:p>
                  </a:txBody>
                  <a:tcPr marL="8643" marR="8643" marT="86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900" b="0" i="0" u="none" strike="noStrike">
                          <a:effectLst/>
                          <a:latin typeface="+mj-lt"/>
                        </a:rPr>
                        <a:t> </a:t>
                      </a:r>
                    </a:p>
                  </a:txBody>
                  <a:tcPr marL="8643" marR="8643" marT="8643"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r" fontAlgn="b"/>
                      <a:r>
                        <a:rPr lang="sv-SE" sz="900" b="0" i="0" u="none" strike="noStrike" dirty="0">
                          <a:effectLst/>
                          <a:latin typeface="+mj-lt"/>
                        </a:rPr>
                        <a:t>Källa: Folkhälsomyndigheten </a:t>
                      </a:r>
                      <a:r>
                        <a:rPr lang="sv-SE" sz="900" b="0" i="0" u="none" strike="noStrike" dirty="0" smtClean="0">
                          <a:effectLst/>
                          <a:latin typeface="+mj-lt"/>
                        </a:rPr>
                        <a:t>2015</a:t>
                      </a:r>
                      <a:endParaRPr lang="sv-SE" sz="900" b="0" i="0" u="none" strike="noStrike" dirty="0">
                        <a:effectLst/>
                        <a:latin typeface="+mj-lt"/>
                      </a:endParaRPr>
                    </a:p>
                  </a:txBody>
                  <a:tcPr marL="8643" marR="8643" marT="86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38002652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84</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a:latin typeface="Calibri" panose="020F0502020204030204" pitchFamily="34" charset="0"/>
              </a:rPr>
              <a:t>Table </a:t>
            </a:r>
            <a:r>
              <a:rPr lang="sv-SE" sz="1200" dirty="0" smtClean="0">
                <a:latin typeface="Calibri" panose="020F0502020204030204" pitchFamily="34" charset="0"/>
              </a:rPr>
              <a:t>7.2.</a:t>
            </a:r>
            <a:endParaRPr lang="sv-SE" sz="1200" dirty="0"/>
          </a:p>
        </p:txBody>
      </p:sp>
      <p:graphicFrame>
        <p:nvGraphicFramePr>
          <p:cNvPr id="7" name="Tabell 6"/>
          <p:cNvGraphicFramePr>
            <a:graphicFrameLocks noGrp="1"/>
          </p:cNvGraphicFramePr>
          <p:nvPr>
            <p:extLst>
              <p:ext uri="{D42A27DB-BD31-4B8C-83A1-F6EECF244321}">
                <p14:modId xmlns:p14="http://schemas.microsoft.com/office/powerpoint/2010/main" val="3798657374"/>
              </p:ext>
            </p:extLst>
          </p:nvPr>
        </p:nvGraphicFramePr>
        <p:xfrm>
          <a:off x="56356" y="2348880"/>
          <a:ext cx="9001006" cy="1523604"/>
        </p:xfrm>
        <a:graphic>
          <a:graphicData uri="http://schemas.openxmlformats.org/drawingml/2006/table">
            <a:tbl>
              <a:tblPr/>
              <a:tblGrid>
                <a:gridCol w="737786"/>
                <a:gridCol w="590230"/>
                <a:gridCol w="590230"/>
                <a:gridCol w="590230"/>
                <a:gridCol w="590230"/>
                <a:gridCol w="590230"/>
                <a:gridCol w="590230"/>
                <a:gridCol w="590230"/>
                <a:gridCol w="590230"/>
                <a:gridCol w="590230"/>
                <a:gridCol w="590230"/>
                <a:gridCol w="590230"/>
                <a:gridCol w="590230"/>
                <a:gridCol w="590230"/>
                <a:gridCol w="590230"/>
              </a:tblGrid>
              <a:tr h="353364">
                <a:tc>
                  <a:txBody>
                    <a:bodyPr/>
                    <a:lstStyle/>
                    <a:p>
                      <a:pPr algn="l" fontAlgn="b"/>
                      <a:r>
                        <a:rPr lang="sv-SE" sz="900" b="0" i="0" u="none" strike="noStrike" dirty="0">
                          <a:effectLst/>
                          <a:latin typeface="Tahoma" panose="020B0604030504040204" pitchFamily="34" charset="0"/>
                        </a:rPr>
                        <a:t> </a:t>
                      </a:r>
                    </a:p>
                  </a:txBody>
                  <a:tcPr marL="7937" marR="7937" marT="79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2001</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2002</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2003</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2004</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2005</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2006</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2007</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2008</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2009</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2010</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2011</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2012</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2013</a:t>
                      </a:r>
                    </a:p>
                  </a:txBody>
                  <a:tcPr marL="7937" marR="7937" marT="7937"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1" i="0" u="none" strike="noStrike">
                          <a:solidFill>
                            <a:srgbClr val="000000"/>
                          </a:solidFill>
                          <a:effectLst/>
                          <a:latin typeface="Tahoma" panose="020B0604030504040204" pitchFamily="34" charset="0"/>
                        </a:rPr>
                        <a:t>2014</a:t>
                      </a:r>
                    </a:p>
                  </a:txBody>
                  <a:tcPr marL="7937" marR="7937" marT="79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080">
                <a:tc>
                  <a:txBody>
                    <a:bodyPr/>
                    <a:lstStyle/>
                    <a:p>
                      <a:pPr algn="l" fontAlgn="b"/>
                      <a:r>
                        <a:rPr lang="sv-SE" sz="900" b="1" i="0" u="none" strike="noStrike">
                          <a:solidFill>
                            <a:srgbClr val="000000"/>
                          </a:solidFill>
                          <a:effectLst/>
                          <a:latin typeface="Tahoma" panose="020B0604030504040204" pitchFamily="34" charset="0"/>
                        </a:rPr>
                        <a:t>Population</a:t>
                      </a:r>
                    </a:p>
                  </a:txBody>
                  <a:tcPr marL="7937" marR="7937" marT="79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8 882 792</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8 909 128</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8 940 788</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8 975 670</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9 011 392</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9 047 752</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9 113 257</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9 182 927</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9 256 347</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9 340 682</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9 415 570</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9 482 855</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900" b="0" i="0" u="none" strike="noStrike">
                          <a:solidFill>
                            <a:srgbClr val="000000"/>
                          </a:solidFill>
                          <a:effectLst/>
                          <a:latin typeface="Tahoma" panose="020B0604030504040204" pitchFamily="34" charset="0"/>
                        </a:rPr>
                        <a:t>9 555 893</a:t>
                      </a:r>
                    </a:p>
                  </a:txBody>
                  <a:tcPr marL="7937" marR="7937" marT="79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sv-SE" sz="900" b="0" i="0" u="none" strike="noStrike">
                          <a:solidFill>
                            <a:srgbClr val="000000"/>
                          </a:solidFill>
                          <a:effectLst/>
                          <a:latin typeface="Tahoma" panose="020B0604030504040204" pitchFamily="34" charset="0"/>
                        </a:rPr>
                        <a:t>9 644 864</a:t>
                      </a:r>
                    </a:p>
                  </a:txBody>
                  <a:tcPr marL="7937" marR="7937" marT="79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080">
                <a:tc>
                  <a:txBody>
                    <a:bodyPr/>
                    <a:lstStyle/>
                    <a:p>
                      <a:pPr algn="l" fontAlgn="b"/>
                      <a:r>
                        <a:rPr lang="sv-SE" sz="900" b="0" i="0" u="none" strike="noStrike">
                          <a:effectLst/>
                          <a:latin typeface="Tahoma" panose="020B0604030504040204" pitchFamily="34" charset="0"/>
                        </a:rPr>
                        <a:t> </a:t>
                      </a:r>
                    </a:p>
                  </a:txBody>
                  <a:tcPr marL="7937" marR="7937" marT="79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sv-SE" sz="900" b="0" i="0" u="none" strike="noStrike">
                        <a:effectLst/>
                        <a:latin typeface="Tahoma" panose="020B0604030504040204" pitchFamily="34" charset="0"/>
                      </a:endParaRPr>
                    </a:p>
                  </a:txBody>
                  <a:tcPr marL="7937" marR="7937" marT="79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90080">
                <a:tc>
                  <a:txBody>
                    <a:bodyPr/>
                    <a:lstStyle/>
                    <a:p>
                      <a:pPr algn="l" fontAlgn="b"/>
                      <a:r>
                        <a:rPr lang="sv-SE" sz="900" b="0" i="0" u="none" strike="noStrike">
                          <a:effectLst/>
                          <a:latin typeface="Tahoma" panose="020B0604030504040204" pitchFamily="34" charset="0"/>
                        </a:rPr>
                        <a:t> </a:t>
                      </a:r>
                    </a:p>
                  </a:txBody>
                  <a:tcPr marL="7937" marR="7937" marT="79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dirty="0">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sv-SE" sz="900" b="0" i="0" u="none" strike="noStrike">
                          <a:effectLst/>
                          <a:latin typeface="Tahoma" panose="020B0604030504040204" pitchFamily="34" charset="0"/>
                        </a:rPr>
                        <a:t> </a:t>
                      </a:r>
                    </a:p>
                  </a:txBody>
                  <a:tcPr marL="7937" marR="7937" marT="7937" marB="0" anchor="b">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r" fontAlgn="b"/>
                      <a:r>
                        <a:rPr lang="sv-SE" sz="800" b="0" i="0" u="none" strike="noStrike" dirty="0">
                          <a:effectLst/>
                          <a:latin typeface="Tahoma" panose="020B0604030504040204" pitchFamily="34" charset="0"/>
                        </a:rPr>
                        <a:t>Källa: Folkhälsomyndigheten 201</a:t>
                      </a:r>
                      <a:r>
                        <a:rPr lang="sv-SE" sz="900" b="0" i="0" u="none" strike="noStrike" dirty="0">
                          <a:effectLst/>
                          <a:latin typeface="Tahoma" panose="020B0604030504040204" pitchFamily="34" charset="0"/>
                        </a:rPr>
                        <a:t>5</a:t>
                      </a:r>
                    </a:p>
                  </a:txBody>
                  <a:tcPr marL="7937" marR="7937" marT="79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868327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85</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cs typeface="David" panose="020E0502060401010101" pitchFamily="34" charset="-79"/>
              </a:rPr>
              <a:t>Table 7.3.</a:t>
            </a:r>
            <a:endParaRPr lang="sv-SE" sz="1200" dirty="0">
              <a:latin typeface="Calibri" panose="020F0502020204030204" pitchFamily="34" charset="0"/>
              <a:cs typeface="David" panose="020E0502060401010101" pitchFamily="34" charset="-79"/>
            </a:endParaRPr>
          </a:p>
        </p:txBody>
      </p:sp>
      <p:graphicFrame>
        <p:nvGraphicFramePr>
          <p:cNvPr id="6" name="Tabell 5"/>
          <p:cNvGraphicFramePr>
            <a:graphicFrameLocks noGrp="1"/>
          </p:cNvGraphicFramePr>
          <p:nvPr>
            <p:extLst>
              <p:ext uri="{D42A27DB-BD31-4B8C-83A1-F6EECF244321}">
                <p14:modId xmlns:p14="http://schemas.microsoft.com/office/powerpoint/2010/main" val="1041976811"/>
              </p:ext>
            </p:extLst>
          </p:nvPr>
        </p:nvGraphicFramePr>
        <p:xfrm>
          <a:off x="1691679" y="836710"/>
          <a:ext cx="6120681" cy="3744417"/>
        </p:xfrm>
        <a:graphic>
          <a:graphicData uri="http://schemas.openxmlformats.org/drawingml/2006/table">
            <a:tbl>
              <a:tblPr/>
              <a:tblGrid>
                <a:gridCol w="1501170"/>
                <a:gridCol w="2429167"/>
                <a:gridCol w="2190344"/>
              </a:tblGrid>
              <a:tr h="531123">
                <a:tc>
                  <a:txBody>
                    <a:bodyPr/>
                    <a:lstStyle/>
                    <a:p>
                      <a:pPr algn="ctr" fontAlgn="b"/>
                      <a:r>
                        <a:rPr lang="sv-SE" sz="1100" b="1" i="0" u="none" strike="noStrike">
                          <a:solidFill>
                            <a:srgbClr val="000000"/>
                          </a:solidFill>
                          <a:effectLst/>
                          <a:latin typeface="+mj-lt"/>
                        </a:rPr>
                        <a:t>Year</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mj-lt"/>
                        </a:rPr>
                        <a:t>Admissions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000000"/>
                          </a:solidFill>
                          <a:effectLst/>
                          <a:latin typeface="+mj-lt"/>
                        </a:rPr>
                        <a:t>Patient-days</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123">
                <a:tc>
                  <a:txBody>
                    <a:bodyPr/>
                    <a:lstStyle/>
                    <a:p>
                      <a:pPr algn="ctr" fontAlgn="b"/>
                      <a:r>
                        <a:rPr lang="sv-SE" sz="1100" b="0" i="0" u="none" strike="noStrike">
                          <a:solidFill>
                            <a:srgbClr val="000000"/>
                          </a:solidFill>
                          <a:effectLst/>
                          <a:latin typeface="+mj-lt"/>
                        </a:rPr>
                        <a:t>2010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100" b="0" i="0" u="none" strike="noStrike">
                          <a:solidFill>
                            <a:srgbClr val="000000"/>
                          </a:solidFill>
                          <a:effectLst/>
                          <a:latin typeface="+mj-lt"/>
                        </a:rPr>
                        <a:t>1 473 835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sv-SE" sz="1100" b="0" i="0" u="none" strike="noStrike">
                          <a:solidFill>
                            <a:srgbClr val="000000"/>
                          </a:solidFill>
                          <a:effectLst/>
                          <a:latin typeface="+mj-lt"/>
                        </a:rPr>
                        <a:t>6 958 834</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31123">
                <a:tc>
                  <a:txBody>
                    <a:bodyPr/>
                    <a:lstStyle/>
                    <a:p>
                      <a:pPr algn="ctr" fontAlgn="b"/>
                      <a:r>
                        <a:rPr lang="sv-SE" sz="1100" b="0" i="0" u="none" strike="noStrike">
                          <a:solidFill>
                            <a:srgbClr val="000000"/>
                          </a:solidFill>
                          <a:effectLst/>
                          <a:latin typeface="+mj-lt"/>
                        </a:rPr>
                        <a:t>2011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100" b="0" i="0" u="none" strike="noStrike">
                          <a:solidFill>
                            <a:srgbClr val="000000"/>
                          </a:solidFill>
                          <a:effectLst/>
                          <a:latin typeface="+mj-lt"/>
                        </a:rPr>
                        <a:t>1 496 324</a:t>
                      </a:r>
                    </a:p>
                  </a:txBody>
                  <a:tcPr marL="9525" marR="9525" marT="9525" marB="0" anchor="b">
                    <a:lnL>
                      <a:noFill/>
                    </a:lnL>
                    <a:lnR>
                      <a:noFill/>
                    </a:lnR>
                    <a:lnT>
                      <a:noFill/>
                    </a:lnT>
                    <a:lnB>
                      <a:noFill/>
                    </a:lnB>
                    <a:solidFill>
                      <a:srgbClr val="DDEBF7"/>
                    </a:solidFill>
                  </a:tcPr>
                </a:tc>
                <a:tc>
                  <a:txBody>
                    <a:bodyPr/>
                    <a:lstStyle/>
                    <a:p>
                      <a:pPr algn="ctr" fontAlgn="b"/>
                      <a:r>
                        <a:rPr lang="sv-SE" sz="1100" b="0" i="0" u="none" strike="noStrike">
                          <a:solidFill>
                            <a:srgbClr val="000000"/>
                          </a:solidFill>
                          <a:effectLst/>
                          <a:latin typeface="+mj-lt"/>
                        </a:rPr>
                        <a:t>6 979 857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531123">
                <a:tc>
                  <a:txBody>
                    <a:bodyPr/>
                    <a:lstStyle/>
                    <a:p>
                      <a:pPr algn="ctr" fontAlgn="b"/>
                      <a:r>
                        <a:rPr lang="sv-SE" sz="1100" b="0" i="0" u="none" strike="noStrike">
                          <a:solidFill>
                            <a:srgbClr val="000000"/>
                          </a:solidFill>
                          <a:effectLst/>
                          <a:latin typeface="+mj-lt"/>
                        </a:rPr>
                        <a:t>2012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100" b="0" i="0" u="none" strike="noStrike">
                          <a:solidFill>
                            <a:srgbClr val="000000"/>
                          </a:solidFill>
                          <a:effectLst/>
                          <a:latin typeface="+mj-lt"/>
                        </a:rPr>
                        <a:t>1 514 608</a:t>
                      </a:r>
                    </a:p>
                  </a:txBody>
                  <a:tcPr marL="9525" marR="9525" marT="9525" marB="0" anchor="b">
                    <a:lnL>
                      <a:noFill/>
                    </a:lnL>
                    <a:lnR>
                      <a:noFill/>
                    </a:lnR>
                    <a:lnT>
                      <a:noFill/>
                    </a:lnT>
                    <a:lnB>
                      <a:noFill/>
                    </a:lnB>
                    <a:solidFill>
                      <a:srgbClr val="DDEBF7"/>
                    </a:solidFill>
                  </a:tcPr>
                </a:tc>
                <a:tc>
                  <a:txBody>
                    <a:bodyPr/>
                    <a:lstStyle/>
                    <a:p>
                      <a:pPr algn="ctr" fontAlgn="b"/>
                      <a:r>
                        <a:rPr lang="sv-SE" sz="1100" b="0" i="0" u="none" strike="noStrike">
                          <a:solidFill>
                            <a:srgbClr val="000000"/>
                          </a:solidFill>
                          <a:effectLst/>
                          <a:latin typeface="+mj-lt"/>
                        </a:rPr>
                        <a:t>6 859 956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531123">
                <a:tc>
                  <a:txBody>
                    <a:bodyPr/>
                    <a:lstStyle/>
                    <a:p>
                      <a:pPr algn="ctr" fontAlgn="b"/>
                      <a:r>
                        <a:rPr lang="sv-SE" sz="1100" b="0" i="0" u="none" strike="noStrike">
                          <a:solidFill>
                            <a:srgbClr val="000000"/>
                          </a:solidFill>
                          <a:effectLst/>
                          <a:latin typeface="+mj-lt"/>
                        </a:rPr>
                        <a:t>2013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sv-SE" sz="1100" b="0" i="0" u="none" strike="noStrike">
                          <a:solidFill>
                            <a:srgbClr val="000000"/>
                          </a:solidFill>
                          <a:effectLst/>
                          <a:latin typeface="+mj-lt"/>
                        </a:rPr>
                        <a:t>1 385 962</a:t>
                      </a:r>
                    </a:p>
                  </a:txBody>
                  <a:tcPr marL="9525" marR="9525" marT="9525" marB="0" anchor="b">
                    <a:lnL>
                      <a:noFill/>
                    </a:lnL>
                    <a:lnR>
                      <a:noFill/>
                    </a:lnR>
                    <a:lnT>
                      <a:noFill/>
                    </a:lnT>
                    <a:lnB>
                      <a:noFill/>
                    </a:lnB>
                    <a:solidFill>
                      <a:srgbClr val="DDEBF7"/>
                    </a:solidFill>
                  </a:tcPr>
                </a:tc>
                <a:tc>
                  <a:txBody>
                    <a:bodyPr/>
                    <a:lstStyle/>
                    <a:p>
                      <a:pPr algn="ctr" fontAlgn="b"/>
                      <a:r>
                        <a:rPr lang="sv-SE" sz="1100" b="0" i="0" u="none" strike="noStrike">
                          <a:solidFill>
                            <a:srgbClr val="000000"/>
                          </a:solidFill>
                          <a:effectLst/>
                          <a:latin typeface="+mj-lt"/>
                        </a:rPr>
                        <a:t>6 144 504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531123">
                <a:tc>
                  <a:txBody>
                    <a:bodyPr/>
                    <a:lstStyle/>
                    <a:p>
                      <a:pPr algn="l" fontAlgn="b"/>
                      <a:r>
                        <a:rPr lang="sv-SE" sz="1100" b="0" i="0" u="none" strike="noStrike">
                          <a:solidFill>
                            <a:srgbClr val="000000"/>
                          </a:solidFill>
                          <a:effectLst/>
                          <a:latin typeface="+mj-lt"/>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sv-SE" sz="1100" b="0" i="0" u="none" strike="noStrike">
                        <a:solidFill>
                          <a:srgbClr val="000000"/>
                        </a:solidFill>
                        <a:effectLst/>
                        <a:latin typeface="+mj-lt"/>
                      </a:endParaRPr>
                    </a:p>
                  </a:txBody>
                  <a:tcPr marL="9525" marR="9525" marT="9525" marB="0" anchor="b">
                    <a:lnL>
                      <a:noFill/>
                    </a:lnL>
                    <a:lnR>
                      <a:noFill/>
                    </a:lnR>
                    <a:lnT>
                      <a:noFill/>
                    </a:lnT>
                    <a:lnB>
                      <a:noFill/>
                    </a:lnB>
                  </a:tcPr>
                </a:tc>
                <a:tc>
                  <a:txBody>
                    <a:bodyPr/>
                    <a:lstStyle/>
                    <a:p>
                      <a:pPr algn="l" fontAlgn="b"/>
                      <a:r>
                        <a:rPr lang="sv-SE" sz="1100" b="0" i="0" u="none" strike="noStrike">
                          <a:solidFill>
                            <a:srgbClr val="000000"/>
                          </a:solidFill>
                          <a:effectLst/>
                          <a:latin typeface="+mj-lt"/>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557679">
                <a:tc>
                  <a:txBody>
                    <a:bodyPr/>
                    <a:lstStyle/>
                    <a:p>
                      <a:pPr algn="l" fontAlgn="b"/>
                      <a:r>
                        <a:rPr lang="sv-SE" sz="1100" b="0" i="0" u="none" strike="noStrike">
                          <a:solidFill>
                            <a:srgbClr val="000000"/>
                          </a:solidFill>
                          <a:effectLst/>
                          <a:latin typeface="+mj-lt"/>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b"/>
                      <a:r>
                        <a:rPr lang="sv-SE" sz="900" b="0" i="0" u="none" strike="noStrike" dirty="0">
                          <a:solidFill>
                            <a:srgbClr val="000000"/>
                          </a:solidFill>
                          <a:effectLst/>
                          <a:latin typeface="+mj-lt"/>
                        </a:rPr>
                        <a:t>Källa: Folkhälsomyndigheten 2015</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r>
            </a:tbl>
          </a:graphicData>
        </a:graphic>
      </p:graphicFrame>
    </p:spTree>
    <p:extLst>
      <p:ext uri="{BB962C8B-B14F-4D97-AF65-F5344CB8AC3E}">
        <p14:creationId xmlns:p14="http://schemas.microsoft.com/office/powerpoint/2010/main" val="2011139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86</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96079"/>
            <a:ext cx="2925980" cy="407934"/>
          </a:xfrm>
        </p:spPr>
        <p:txBody>
          <a:bodyPr/>
          <a:lstStyle/>
          <a:p>
            <a:r>
              <a:rPr lang="sv-SE" sz="1200" dirty="0" smtClean="0">
                <a:latin typeface="Calibri" panose="020F0502020204030204" pitchFamily="34" charset="0"/>
                <a:cs typeface="David" panose="020E0502060401010101" pitchFamily="34" charset="-79"/>
              </a:rPr>
              <a:t>Table 7.4.</a:t>
            </a:r>
            <a:endParaRPr lang="sv-SE" sz="1200" dirty="0">
              <a:latin typeface="Calibri" panose="020F0502020204030204" pitchFamily="34" charset="0"/>
              <a:cs typeface="David" panose="020E0502060401010101" pitchFamily="34" charset="-79"/>
            </a:endParaRPr>
          </a:p>
        </p:txBody>
      </p:sp>
      <p:graphicFrame>
        <p:nvGraphicFramePr>
          <p:cNvPr id="5" name="Tabell 4"/>
          <p:cNvGraphicFramePr>
            <a:graphicFrameLocks noGrp="1"/>
          </p:cNvGraphicFramePr>
          <p:nvPr>
            <p:extLst>
              <p:ext uri="{D42A27DB-BD31-4B8C-83A1-F6EECF244321}">
                <p14:modId xmlns:p14="http://schemas.microsoft.com/office/powerpoint/2010/main" val="2807414639"/>
              </p:ext>
            </p:extLst>
          </p:nvPr>
        </p:nvGraphicFramePr>
        <p:xfrm>
          <a:off x="2483768" y="188640"/>
          <a:ext cx="3456384" cy="5616617"/>
        </p:xfrm>
        <a:graphic>
          <a:graphicData uri="http://schemas.openxmlformats.org/drawingml/2006/table">
            <a:tbl>
              <a:tblPr/>
              <a:tblGrid>
                <a:gridCol w="1304296"/>
                <a:gridCol w="1076044"/>
                <a:gridCol w="1076044"/>
              </a:tblGrid>
              <a:tr h="401151">
                <a:tc>
                  <a:txBody>
                    <a:bodyPr/>
                    <a:lstStyle/>
                    <a:p>
                      <a:pPr algn="l" fontAlgn="b"/>
                      <a:r>
                        <a:rPr lang="sv-SE" sz="900" b="1" i="0" u="none" strike="noStrike" dirty="0">
                          <a:solidFill>
                            <a:srgbClr val="000000"/>
                          </a:solidFill>
                          <a:effectLst/>
                          <a:latin typeface="Tahoma" panose="020B0604030504040204" pitchFamily="34" charset="0"/>
                        </a:rPr>
                        <a:t>County</a:t>
                      </a:r>
                    </a:p>
                  </a:txBody>
                  <a:tcPr marL="7332" marR="7332" marT="733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900" b="1" i="0" u="none" strike="noStrike" dirty="0" err="1">
                          <a:solidFill>
                            <a:srgbClr val="000000"/>
                          </a:solidFill>
                          <a:effectLst/>
                          <a:latin typeface="Tahoma" panose="020B0604030504040204" pitchFamily="34" charset="0"/>
                        </a:rPr>
                        <a:t>Admissions</a:t>
                      </a:r>
                      <a:endParaRPr lang="sv-SE" sz="900" b="1" i="0" u="none" strike="noStrike" dirty="0">
                        <a:solidFill>
                          <a:srgbClr val="000000"/>
                        </a:solidFill>
                        <a:effectLst/>
                        <a:latin typeface="Tahoma" panose="020B0604030504040204" pitchFamily="34" charset="0"/>
                      </a:endParaRPr>
                    </a:p>
                  </a:txBody>
                  <a:tcPr marL="7332" marR="7332" marT="733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v-SE" sz="900" b="1" i="0" u="none" strike="noStrike" dirty="0">
                          <a:solidFill>
                            <a:srgbClr val="000000"/>
                          </a:solidFill>
                          <a:effectLst/>
                          <a:latin typeface="Tahoma" panose="020B0604030504040204" pitchFamily="34" charset="0"/>
                        </a:rPr>
                        <a:t>Patient-</a:t>
                      </a:r>
                      <a:r>
                        <a:rPr lang="sv-SE" sz="900" b="1" i="0" u="none" strike="noStrike" dirty="0" err="1">
                          <a:solidFill>
                            <a:srgbClr val="000000"/>
                          </a:solidFill>
                          <a:effectLst/>
                          <a:latin typeface="Tahoma" panose="020B0604030504040204" pitchFamily="34" charset="0"/>
                        </a:rPr>
                        <a:t>days</a:t>
                      </a:r>
                      <a:endParaRPr lang="sv-SE" sz="900" b="1" i="0" u="none" strike="noStrike" dirty="0">
                        <a:solidFill>
                          <a:srgbClr val="000000"/>
                        </a:solidFill>
                        <a:effectLst/>
                        <a:latin typeface="Tahoma" panose="020B0604030504040204" pitchFamily="34" charset="0"/>
                      </a:endParaRPr>
                    </a:p>
                  </a:txBody>
                  <a:tcPr marL="7332" marR="7332" marT="733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Blekinge</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23 906</a:t>
                      </a:r>
                    </a:p>
                  </a:txBody>
                  <a:tcPr marL="7332" marR="7332" marT="7332" marB="0" anchor="b">
                    <a:lnL>
                      <a:noFill/>
                    </a:lnL>
                    <a:lnR>
                      <a:noFill/>
                    </a:lnR>
                    <a:lnT w="635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119 436</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Dalarna</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46 829</a:t>
                      </a:r>
                    </a:p>
                  </a:txBody>
                  <a:tcPr marL="7332" marR="7332" marT="73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197 578</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Gotland</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9 776</a:t>
                      </a:r>
                    </a:p>
                  </a:txBody>
                  <a:tcPr marL="7332" marR="7332" marT="73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41 628</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Gävleborg</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37 348</a:t>
                      </a:r>
                    </a:p>
                  </a:txBody>
                  <a:tcPr marL="7332" marR="7332" marT="7332" marB="0" anchor="b">
                    <a:lnL>
                      <a:noFill/>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161 958</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Halland</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42 884</a:t>
                      </a:r>
                    </a:p>
                  </a:txBody>
                  <a:tcPr marL="7332" marR="7332" marT="7332" marB="0" anchor="b">
                    <a:lnL>
                      <a:noFill/>
                    </a:lnL>
                    <a:lnR>
                      <a:noFill/>
                    </a:lnR>
                    <a:lnT>
                      <a:noFill/>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186 426</a:t>
                      </a:r>
                    </a:p>
                  </a:txBody>
                  <a:tcPr marL="7332" marR="7332" marT="7332" marB="0" anchor="b">
                    <a:lnL>
                      <a:noFill/>
                    </a:lnL>
                    <a:lnR w="12700" cap="flat" cmpd="sng" algn="ctr">
                      <a:solidFill>
                        <a:srgbClr val="000000"/>
                      </a:solidFill>
                      <a:prstDash val="solid"/>
                      <a:round/>
                      <a:headEnd type="none" w="med" len="med"/>
                      <a:tailEnd type="none" w="med" len="med"/>
                    </a:lnR>
                    <a:lnT>
                      <a:noFill/>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Jämtland</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18 719</a:t>
                      </a:r>
                    </a:p>
                  </a:txBody>
                  <a:tcPr marL="7332" marR="7332" marT="7332" marB="0" anchor="b">
                    <a:lnL>
                      <a:noFill/>
                    </a:lnL>
                    <a:lnR>
                      <a:noFill/>
                    </a:lnR>
                    <a:lnT>
                      <a:noFill/>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87 576</a:t>
                      </a:r>
                    </a:p>
                  </a:txBody>
                  <a:tcPr marL="7332" marR="7332" marT="7332" marB="0" anchor="b">
                    <a:lnL>
                      <a:noFill/>
                    </a:lnL>
                    <a:lnR w="12700" cap="flat" cmpd="sng" algn="ctr">
                      <a:solidFill>
                        <a:srgbClr val="000000"/>
                      </a:solidFill>
                      <a:prstDash val="solid"/>
                      <a:round/>
                      <a:headEnd type="none" w="med" len="med"/>
                      <a:tailEnd type="none" w="med" len="med"/>
                    </a:lnR>
                    <a:lnT>
                      <a:noFill/>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Jönköping</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56 083</a:t>
                      </a:r>
                    </a:p>
                  </a:txBody>
                  <a:tcPr marL="7332" marR="7332" marT="7332"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240 222</a:t>
                      </a:r>
                    </a:p>
                  </a:txBody>
                  <a:tcPr marL="7332" marR="7332" marT="7332"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Kalmar</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42 855</a:t>
                      </a:r>
                    </a:p>
                  </a:txBody>
                  <a:tcPr marL="7332" marR="7332" marT="73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160 023</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Kronoberg</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26 423</a:t>
                      </a:r>
                    </a:p>
                  </a:txBody>
                  <a:tcPr marL="7332" marR="7332" marT="73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124 862</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Norrbotten</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38 793</a:t>
                      </a:r>
                    </a:p>
                  </a:txBody>
                  <a:tcPr marL="7332" marR="7332" marT="7332" marB="0" anchor="b">
                    <a:lnL>
                      <a:noFill/>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184 320</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Skåne</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193 500</a:t>
                      </a:r>
                    </a:p>
                  </a:txBody>
                  <a:tcPr marL="7332" marR="7332" marT="7332" marB="0" anchor="b">
                    <a:lnL>
                      <a:noFill/>
                    </a:lnL>
                    <a:lnR>
                      <a:noFill/>
                    </a:lnR>
                    <a:lnT>
                      <a:noFill/>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868 293</a:t>
                      </a:r>
                    </a:p>
                  </a:txBody>
                  <a:tcPr marL="7332" marR="7332" marT="7332" marB="0" anchor="b">
                    <a:lnL>
                      <a:noFill/>
                    </a:lnL>
                    <a:lnR w="12700" cap="flat" cmpd="sng" algn="ctr">
                      <a:solidFill>
                        <a:srgbClr val="000000"/>
                      </a:solidFill>
                      <a:prstDash val="solid"/>
                      <a:round/>
                      <a:headEnd type="none" w="med" len="med"/>
                      <a:tailEnd type="none" w="med" len="med"/>
                    </a:lnR>
                    <a:lnT>
                      <a:noFill/>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Stockholm</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235 036</a:t>
                      </a:r>
                    </a:p>
                  </a:txBody>
                  <a:tcPr marL="7332" marR="7332" marT="7332" marB="0" anchor="b">
                    <a:lnL>
                      <a:noFill/>
                    </a:lnL>
                    <a:lnR>
                      <a:noFill/>
                    </a:lnR>
                    <a:lnT>
                      <a:noFill/>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897 561</a:t>
                      </a:r>
                    </a:p>
                  </a:txBody>
                  <a:tcPr marL="7332" marR="7332" marT="7332" marB="0" anchor="b">
                    <a:lnL>
                      <a:noFill/>
                    </a:lnL>
                    <a:lnR w="12700" cap="flat" cmpd="sng" algn="ctr">
                      <a:solidFill>
                        <a:srgbClr val="000000"/>
                      </a:solidFill>
                      <a:prstDash val="solid"/>
                      <a:round/>
                      <a:headEnd type="none" w="med" len="med"/>
                      <a:tailEnd type="none" w="med" len="med"/>
                    </a:lnR>
                    <a:lnT>
                      <a:noFill/>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Södermanland</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36 294</a:t>
                      </a:r>
                    </a:p>
                  </a:txBody>
                  <a:tcPr marL="7332" marR="7332" marT="7332" marB="0" anchor="b">
                    <a:lnL>
                      <a:noFill/>
                    </a:lnL>
                    <a:lnR>
                      <a:noFill/>
                    </a:lnR>
                    <a:lnT>
                      <a:noFill/>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180 197</a:t>
                      </a:r>
                    </a:p>
                  </a:txBody>
                  <a:tcPr marL="7332" marR="7332" marT="7332" marB="0" anchor="b">
                    <a:lnL>
                      <a:noFill/>
                    </a:lnL>
                    <a:lnR w="12700" cap="flat" cmpd="sng" algn="ctr">
                      <a:solidFill>
                        <a:srgbClr val="000000"/>
                      </a:solidFill>
                      <a:prstDash val="solid"/>
                      <a:round/>
                      <a:headEnd type="none" w="med" len="med"/>
                      <a:tailEnd type="none" w="med" len="med"/>
                    </a:lnR>
                    <a:lnT>
                      <a:noFill/>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Uppsala</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56 542</a:t>
                      </a:r>
                    </a:p>
                  </a:txBody>
                  <a:tcPr marL="7332" marR="7332" marT="7332" marB="0" anchor="b">
                    <a:lnL>
                      <a:noFill/>
                    </a:lnL>
                    <a:lnR>
                      <a:noFill/>
                    </a:lnR>
                    <a:lnT>
                      <a:noFill/>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287 668</a:t>
                      </a:r>
                    </a:p>
                  </a:txBody>
                  <a:tcPr marL="7332" marR="7332" marT="7332" marB="0" anchor="b">
                    <a:lnL>
                      <a:noFill/>
                    </a:lnL>
                    <a:lnR w="12700" cap="flat" cmpd="sng" algn="ctr">
                      <a:solidFill>
                        <a:srgbClr val="000000"/>
                      </a:solidFill>
                      <a:prstDash val="solid"/>
                      <a:round/>
                      <a:headEnd type="none" w="med" len="med"/>
                      <a:tailEnd type="none" w="med" len="med"/>
                    </a:lnR>
                    <a:lnT>
                      <a:noFill/>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Värmland</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40 654</a:t>
                      </a:r>
                    </a:p>
                  </a:txBody>
                  <a:tcPr marL="7332" marR="7332" marT="7332"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191 352</a:t>
                      </a:r>
                    </a:p>
                  </a:txBody>
                  <a:tcPr marL="7332" marR="7332" marT="7332"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Västerbotten</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50 639</a:t>
                      </a:r>
                    </a:p>
                  </a:txBody>
                  <a:tcPr marL="7332" marR="7332" marT="7332" marB="0" anchor="b">
                    <a:lnL>
                      <a:noFill/>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241 877</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Västernorrland</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37 843</a:t>
                      </a:r>
                    </a:p>
                  </a:txBody>
                  <a:tcPr marL="7332" marR="7332" marT="7332" marB="0" anchor="b">
                    <a:lnL>
                      <a:noFill/>
                    </a:lnL>
                    <a:lnR>
                      <a:noFill/>
                    </a:lnR>
                    <a:lnT>
                      <a:noFill/>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171 817</a:t>
                      </a:r>
                    </a:p>
                  </a:txBody>
                  <a:tcPr marL="7332" marR="7332" marT="7332" marB="0" anchor="b">
                    <a:lnL>
                      <a:noFill/>
                    </a:lnL>
                    <a:lnR w="12700" cap="flat" cmpd="sng" algn="ctr">
                      <a:solidFill>
                        <a:srgbClr val="000000"/>
                      </a:solidFill>
                      <a:prstDash val="solid"/>
                      <a:round/>
                      <a:headEnd type="none" w="med" len="med"/>
                      <a:tailEnd type="none" w="med" len="med"/>
                    </a:lnR>
                    <a:lnT>
                      <a:noFill/>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Västmanland</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38 094</a:t>
                      </a:r>
                    </a:p>
                  </a:txBody>
                  <a:tcPr marL="7332" marR="7332" marT="7332"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176 128</a:t>
                      </a:r>
                    </a:p>
                  </a:txBody>
                  <a:tcPr marL="7332" marR="7332" marT="7332"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r>
              <a:tr h="401151">
                <a:tc>
                  <a:txBody>
                    <a:bodyPr/>
                    <a:lstStyle/>
                    <a:p>
                      <a:pPr algn="l" fontAlgn="b"/>
                      <a:r>
                        <a:rPr lang="sv-SE" sz="900" b="0" i="0" u="none" strike="noStrike">
                          <a:solidFill>
                            <a:srgbClr val="000000"/>
                          </a:solidFill>
                          <a:effectLst/>
                          <a:latin typeface="Tahoma" panose="020B0604030504040204" pitchFamily="34" charset="0"/>
                        </a:rPr>
                        <a:t>Västra Götaland</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241 812</a:t>
                      </a:r>
                    </a:p>
                  </a:txBody>
                  <a:tcPr marL="7332" marR="7332" marT="7332" marB="0" anchor="b">
                    <a:lnL>
                      <a:noFill/>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1 131 076</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Örebro</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45 003</a:t>
                      </a:r>
                    </a:p>
                  </a:txBody>
                  <a:tcPr marL="7332" marR="7332" marT="7332" marB="0" anchor="b">
                    <a:lnL>
                      <a:noFill/>
                    </a:lnL>
                    <a:lnR>
                      <a:noFill/>
                    </a:lnR>
                    <a:lnT>
                      <a:noFill/>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216 246</a:t>
                      </a:r>
                    </a:p>
                  </a:txBody>
                  <a:tcPr marL="7332" marR="7332" marT="7332"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Östergötland</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66 929</a:t>
                      </a:r>
                    </a:p>
                  </a:txBody>
                  <a:tcPr marL="7332" marR="7332" marT="7332"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278 260</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r>
              <a:tr h="208864">
                <a:tc>
                  <a:txBody>
                    <a:bodyPr/>
                    <a:lstStyle/>
                    <a:p>
                      <a:pPr algn="l" fontAlgn="b"/>
                      <a:r>
                        <a:rPr lang="sv-SE" sz="900" b="0" i="0" u="none" strike="noStrike">
                          <a:solidFill>
                            <a:srgbClr val="000000"/>
                          </a:solidFill>
                          <a:effectLst/>
                          <a:latin typeface="Tahoma" panose="020B0604030504040204" pitchFamily="34" charset="0"/>
                        </a:rPr>
                        <a:t>Sweden</a:t>
                      </a:r>
                    </a:p>
                  </a:txBody>
                  <a:tcPr marL="7332" marR="7332" marT="7332"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a:noFill/>
                    </a:lnB>
                  </a:tcPr>
                </a:tc>
                <a:tc>
                  <a:txBody>
                    <a:bodyPr/>
                    <a:lstStyle/>
                    <a:p>
                      <a:pPr algn="r" fontAlgn="b"/>
                      <a:r>
                        <a:rPr lang="sv-SE" sz="900" b="0" i="0" u="none" strike="noStrike">
                          <a:solidFill>
                            <a:srgbClr val="000000"/>
                          </a:solidFill>
                          <a:effectLst/>
                          <a:latin typeface="Tahoma" panose="020B0604030504040204" pitchFamily="34" charset="0"/>
                        </a:rPr>
                        <a:t>1 488 460</a:t>
                      </a:r>
                    </a:p>
                  </a:txBody>
                  <a:tcPr marL="7332" marR="7332" marT="7332" marB="0" anchor="b">
                    <a:lnL>
                      <a:noFill/>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r" fontAlgn="b"/>
                      <a:r>
                        <a:rPr lang="sv-SE" sz="900" b="0" i="0" u="none" strike="noStrike">
                          <a:solidFill>
                            <a:srgbClr val="000000"/>
                          </a:solidFill>
                          <a:effectLst/>
                          <a:latin typeface="Tahoma" panose="020B0604030504040204" pitchFamily="34" charset="0"/>
                        </a:rPr>
                        <a:t>6 776 274</a:t>
                      </a:r>
                    </a:p>
                  </a:txBody>
                  <a:tcPr marL="7332" marR="7332" marT="7332"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r>
              <a:tr h="208864">
                <a:tc>
                  <a:txBody>
                    <a:bodyPr/>
                    <a:lstStyle/>
                    <a:p>
                      <a:pPr algn="l" fontAlgn="b"/>
                      <a:r>
                        <a:rPr lang="sv-SE" sz="900" b="0" i="0" u="none" strike="noStrike">
                          <a:solidFill>
                            <a:srgbClr val="000000"/>
                          </a:solidFill>
                          <a:effectLst/>
                          <a:latin typeface="Tahoma" panose="020B0604030504040204" pitchFamily="34" charset="0"/>
                        </a:rPr>
                        <a:t> </a:t>
                      </a:r>
                    </a:p>
                  </a:txBody>
                  <a:tcPr marL="7332" marR="7332" marT="733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sv-SE" sz="900" b="0" i="0" u="none" strike="noStrike">
                        <a:solidFill>
                          <a:srgbClr val="000000"/>
                        </a:solidFill>
                        <a:effectLst/>
                        <a:latin typeface="Tahoma" panose="020B0604030504040204" pitchFamily="34" charset="0"/>
                      </a:endParaRPr>
                    </a:p>
                  </a:txBody>
                  <a:tcPr marL="7332" marR="7332" marT="7332" marB="0" anchor="b">
                    <a:lnL>
                      <a:noFill/>
                    </a:lnL>
                    <a:lnR>
                      <a:noFill/>
                    </a:lnR>
                    <a:lnT>
                      <a:noFill/>
                    </a:lnT>
                    <a:lnB>
                      <a:noFill/>
                    </a:lnB>
                  </a:tcPr>
                </a:tc>
                <a:tc>
                  <a:txBody>
                    <a:bodyPr/>
                    <a:lstStyle/>
                    <a:p>
                      <a:pPr algn="ctr" fontAlgn="b"/>
                      <a:r>
                        <a:rPr lang="sv-SE" sz="900" b="0" i="0" u="none" strike="noStrike">
                          <a:solidFill>
                            <a:srgbClr val="000000"/>
                          </a:solidFill>
                          <a:effectLst/>
                          <a:latin typeface="Tahoma" panose="020B0604030504040204" pitchFamily="34" charset="0"/>
                        </a:rPr>
                        <a:t> </a:t>
                      </a:r>
                    </a:p>
                  </a:txBody>
                  <a:tcPr marL="7332" marR="7332" marT="7332" marB="0" anchor="b">
                    <a:lnL>
                      <a:noFill/>
                    </a:lnL>
                    <a:lnR w="12700" cap="flat" cmpd="sng" algn="ctr">
                      <a:solidFill>
                        <a:srgbClr val="000000"/>
                      </a:solidFill>
                      <a:prstDash val="solid"/>
                      <a:round/>
                      <a:headEnd type="none" w="med" len="med"/>
                      <a:tailEnd type="none" w="med" len="med"/>
                    </a:lnR>
                    <a:lnT>
                      <a:noFill/>
                    </a:lnT>
                    <a:lnB>
                      <a:noFill/>
                    </a:lnB>
                  </a:tcPr>
                </a:tc>
              </a:tr>
              <a:tr h="219307">
                <a:tc gridSpan="3">
                  <a:txBody>
                    <a:bodyPr/>
                    <a:lstStyle/>
                    <a:p>
                      <a:pPr algn="r" fontAlgn="b"/>
                      <a:r>
                        <a:rPr lang="sv-SE" sz="900" b="0" i="0" u="none" strike="noStrike" dirty="0">
                          <a:solidFill>
                            <a:srgbClr val="000000"/>
                          </a:solidFill>
                          <a:effectLst/>
                          <a:latin typeface="Tahoma" panose="020B0604030504040204" pitchFamily="34" charset="0"/>
                        </a:rPr>
                        <a:t>Källa: Folkhälsomyndigheten 2015</a:t>
                      </a:r>
                    </a:p>
                  </a:txBody>
                  <a:tcPr marL="7332" marR="7332" marT="73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4888134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87</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696968" y="6020013"/>
            <a:ext cx="2925980" cy="407934"/>
          </a:xfrm>
        </p:spPr>
        <p:txBody>
          <a:bodyPr/>
          <a:lstStyle/>
          <a:p>
            <a:r>
              <a:rPr lang="sv-SE" sz="1200" dirty="0" smtClean="0">
                <a:latin typeface="Calibri" panose="020F0502020204030204" pitchFamily="34" charset="0"/>
                <a:cs typeface="David" panose="020E0502060401010101" pitchFamily="34" charset="-79"/>
              </a:rPr>
              <a:t>Table 7.5.</a:t>
            </a:r>
            <a:endParaRPr lang="sv-SE" sz="1200" dirty="0">
              <a:latin typeface="Calibri" panose="020F0502020204030204" pitchFamily="34" charset="0"/>
              <a:cs typeface="David" panose="020E0502060401010101" pitchFamily="34" charset="-79"/>
            </a:endParaRPr>
          </a:p>
        </p:txBody>
      </p:sp>
      <p:graphicFrame>
        <p:nvGraphicFramePr>
          <p:cNvPr id="6" name="Tabell 5"/>
          <p:cNvGraphicFramePr>
            <a:graphicFrameLocks noGrp="1"/>
          </p:cNvGraphicFramePr>
          <p:nvPr>
            <p:extLst>
              <p:ext uri="{D42A27DB-BD31-4B8C-83A1-F6EECF244321}">
                <p14:modId xmlns:p14="http://schemas.microsoft.com/office/powerpoint/2010/main" val="3518067147"/>
              </p:ext>
            </p:extLst>
          </p:nvPr>
        </p:nvGraphicFramePr>
        <p:xfrm>
          <a:off x="107506" y="260648"/>
          <a:ext cx="8928987" cy="5377600"/>
        </p:xfrm>
        <a:graphic>
          <a:graphicData uri="http://schemas.openxmlformats.org/drawingml/2006/table">
            <a:tbl>
              <a:tblPr/>
              <a:tblGrid>
                <a:gridCol w="918738"/>
                <a:gridCol w="564641"/>
                <a:gridCol w="488080"/>
                <a:gridCol w="564641"/>
                <a:gridCol w="488080"/>
                <a:gridCol w="564641"/>
                <a:gridCol w="564641"/>
                <a:gridCol w="679483"/>
                <a:gridCol w="564641"/>
                <a:gridCol w="488080"/>
                <a:gridCol w="526362"/>
                <a:gridCol w="564641"/>
                <a:gridCol w="488080"/>
                <a:gridCol w="488080"/>
                <a:gridCol w="564641"/>
                <a:gridCol w="411517"/>
              </a:tblGrid>
              <a:tr h="592939">
                <a:tc>
                  <a:txBody>
                    <a:bodyPr/>
                    <a:lstStyle/>
                    <a:p>
                      <a:pPr algn="l" fontAlgn="b"/>
                      <a:r>
                        <a:rPr lang="sv-SE" sz="800" b="0" i="0" u="none" strike="noStrike" dirty="0">
                          <a:solidFill>
                            <a:srgbClr val="000000"/>
                          </a:solidFill>
                          <a:effectLst/>
                          <a:latin typeface="Tahoma" panose="020B0604030504040204" pitchFamily="34" charset="0"/>
                        </a:rPr>
                        <a:t> </a:t>
                      </a:r>
                    </a:p>
                  </a:txBody>
                  <a:tcPr marL="4394" marR="4394" marT="439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9">
                  <a:txBody>
                    <a:bodyPr/>
                    <a:lstStyle/>
                    <a:p>
                      <a:pPr algn="ctr" fontAlgn="t"/>
                      <a:r>
                        <a:rPr lang="sv-SE" sz="800" b="1" i="0" u="none" strike="noStrike" dirty="0" err="1">
                          <a:solidFill>
                            <a:srgbClr val="000000"/>
                          </a:solidFill>
                          <a:effectLst/>
                          <a:latin typeface="Tahoma" panose="020B0604030504040204" pitchFamily="34" charset="0"/>
                        </a:rPr>
                        <a:t>Number</a:t>
                      </a:r>
                      <a:r>
                        <a:rPr lang="sv-SE" sz="800" b="1" i="0" u="none" strike="noStrike" dirty="0">
                          <a:solidFill>
                            <a:srgbClr val="000000"/>
                          </a:solidFill>
                          <a:effectLst/>
                          <a:latin typeface="Tahoma" panose="020B0604030504040204" pitchFamily="34" charset="0"/>
                        </a:rPr>
                        <a:t> </a:t>
                      </a:r>
                      <a:r>
                        <a:rPr lang="sv-SE" sz="800" b="1" i="0" u="none" strike="noStrike" dirty="0" err="1">
                          <a:solidFill>
                            <a:srgbClr val="000000"/>
                          </a:solidFill>
                          <a:effectLst/>
                          <a:latin typeface="Tahoma" panose="020B0604030504040204" pitchFamily="34" charset="0"/>
                        </a:rPr>
                        <a:t>of</a:t>
                      </a:r>
                      <a:r>
                        <a:rPr lang="sv-SE" sz="800" b="1" i="0" u="none" strike="noStrike" dirty="0">
                          <a:solidFill>
                            <a:srgbClr val="000000"/>
                          </a:solidFill>
                          <a:effectLst/>
                          <a:latin typeface="Tahoma" panose="020B0604030504040204" pitchFamily="34" charset="0"/>
                        </a:rPr>
                        <a:t> </a:t>
                      </a:r>
                      <a:r>
                        <a:rPr lang="sv-SE" sz="800" b="1" i="0" u="none" strike="noStrike" dirty="0" err="1">
                          <a:solidFill>
                            <a:srgbClr val="000000"/>
                          </a:solidFill>
                          <a:effectLst/>
                          <a:latin typeface="Tahoma" panose="020B0604030504040204" pitchFamily="34" charset="0"/>
                        </a:rPr>
                        <a:t>analyses</a:t>
                      </a:r>
                      <a:r>
                        <a:rPr lang="sv-SE" sz="800" b="1" i="0" u="none" strike="noStrike" dirty="0">
                          <a:solidFill>
                            <a:srgbClr val="000000"/>
                          </a:solidFill>
                          <a:effectLst/>
                          <a:latin typeface="Tahoma" panose="020B0604030504040204" pitchFamily="34" charset="0"/>
                        </a:rPr>
                        <a:t> 2014</a:t>
                      </a:r>
                    </a:p>
                  </a:txBody>
                  <a:tcPr marL="4394" marR="4394" marT="4394"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fontAlgn="t"/>
                      <a:r>
                        <a:rPr lang="en-US" sz="800" b="1" i="0" u="none" strike="noStrike">
                          <a:solidFill>
                            <a:srgbClr val="000000"/>
                          </a:solidFill>
                          <a:effectLst/>
                          <a:latin typeface="Tahoma" panose="020B0604030504040204" pitchFamily="34" charset="0"/>
                        </a:rPr>
                        <a:t>Number </a:t>
                      </a:r>
                      <a:br>
                        <a:rPr lang="en-US" sz="800" b="1" i="0" u="none" strike="noStrike">
                          <a:solidFill>
                            <a:srgbClr val="000000"/>
                          </a:solidFill>
                          <a:effectLst/>
                          <a:latin typeface="Tahoma" panose="020B0604030504040204" pitchFamily="34" charset="0"/>
                        </a:rPr>
                      </a:br>
                      <a:r>
                        <a:rPr lang="en-US" sz="800" b="1" i="0" u="none" strike="noStrike">
                          <a:solidFill>
                            <a:srgbClr val="000000"/>
                          </a:solidFill>
                          <a:effectLst/>
                          <a:latin typeface="Tahoma" panose="020B0604030504040204" pitchFamily="34" charset="0"/>
                        </a:rPr>
                        <a:t>of positive samples 2014</a:t>
                      </a:r>
                    </a:p>
                  </a:txBody>
                  <a:tcPr marL="4394" marR="4394" marT="4394" marB="0">
                    <a:lnL>
                      <a:noFill/>
                    </a:lnL>
                    <a:lnR>
                      <a:noFill/>
                    </a:lnR>
                    <a:lnT w="12700" cap="flat" cmpd="sng" algn="ctr">
                      <a:solidFill>
                        <a:srgbClr val="000000"/>
                      </a:solidFill>
                      <a:prstDash val="solid"/>
                      <a:round/>
                      <a:headEnd type="none" w="med" len="med"/>
                      <a:tailEnd type="none" w="med" len="med"/>
                    </a:lnT>
                    <a:lnB>
                      <a:noFill/>
                    </a:lnB>
                  </a:tcPr>
                </a:tc>
                <a:tc gridSpan="5">
                  <a:txBody>
                    <a:bodyPr/>
                    <a:lstStyle/>
                    <a:p>
                      <a:pPr algn="ctr" fontAlgn="t"/>
                      <a:r>
                        <a:rPr lang="en-US" sz="800" b="1" i="0" u="none" strike="noStrike">
                          <a:solidFill>
                            <a:srgbClr val="000000"/>
                          </a:solidFill>
                          <a:effectLst/>
                          <a:latin typeface="Tahoma" panose="020B0604030504040204" pitchFamily="34" charset="0"/>
                        </a:rPr>
                        <a:t>Number of positive cultures 2014</a:t>
                      </a:r>
                    </a:p>
                  </a:txBody>
                  <a:tcPr marL="4394" marR="4394" marT="439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r>
              <a:tr h="812417">
                <a:tc>
                  <a:txBody>
                    <a:bodyPr/>
                    <a:lstStyle/>
                    <a:p>
                      <a:pPr algn="l" fontAlgn="ctr"/>
                      <a:r>
                        <a:rPr lang="sv-SE" sz="800" b="1" i="0" u="none" strike="noStrike">
                          <a:solidFill>
                            <a:srgbClr val="000000"/>
                          </a:solidFill>
                          <a:effectLst/>
                          <a:latin typeface="Tahoma" panose="020B0604030504040204" pitchFamily="34" charset="0"/>
                        </a:rPr>
                        <a:t>Laboratory</a:t>
                      </a:r>
                    </a:p>
                  </a:txBody>
                  <a:tcPr marL="4394" marR="4394" marT="4394"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Blood (pair of bottles)</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Cerebrospinal fluid (CFS)</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Nasopharynx</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Throat</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General culture </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Screen MRB</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Urine</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Faeces SSYC</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Faeces </a:t>
                      </a:r>
                      <a:r>
                        <a:rPr lang="sv-SE" sz="800" b="1" i="1" u="none" strike="noStrike">
                          <a:solidFill>
                            <a:srgbClr val="000000"/>
                          </a:solidFill>
                          <a:effectLst/>
                          <a:latin typeface="Tahoma" panose="020B0604030504040204" pitchFamily="34" charset="0"/>
                        </a:rPr>
                        <a:t>Clostridium difficile</a:t>
                      </a:r>
                      <a:r>
                        <a:rPr lang="sv-SE" sz="800" b="1" i="0" u="none" strike="noStrike">
                          <a:solidFill>
                            <a:srgbClr val="000000"/>
                          </a:solidFill>
                          <a:effectLst/>
                          <a:latin typeface="Tahoma" panose="020B0604030504040204" pitchFamily="34" charset="0"/>
                        </a:rPr>
                        <a:t> (toxin)</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Blood (pair of bottles)</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1" u="none" strike="noStrike">
                          <a:solidFill>
                            <a:srgbClr val="000000"/>
                          </a:solidFill>
                          <a:effectLst/>
                          <a:latin typeface="Tahoma" panose="020B0604030504040204" pitchFamily="34" charset="0"/>
                        </a:rPr>
                        <a:t>Staphylococcus aureus</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1" u="none" strike="noStrike">
                          <a:solidFill>
                            <a:srgbClr val="000000"/>
                          </a:solidFill>
                          <a:effectLst/>
                          <a:latin typeface="Tahoma" panose="020B0604030504040204" pitchFamily="34" charset="0"/>
                        </a:rPr>
                        <a:t>Streptococcus pneumoniae</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1" u="none" strike="noStrike">
                          <a:solidFill>
                            <a:srgbClr val="000000"/>
                          </a:solidFill>
                          <a:effectLst/>
                          <a:latin typeface="Tahoma" panose="020B0604030504040204" pitchFamily="34" charset="0"/>
                        </a:rPr>
                        <a:t>Streptococcus pyogenes</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1" u="none" strike="noStrike">
                          <a:solidFill>
                            <a:srgbClr val="000000"/>
                          </a:solidFill>
                          <a:effectLst/>
                          <a:latin typeface="Tahoma" panose="020B0604030504040204" pitchFamily="34" charset="0"/>
                        </a:rPr>
                        <a:t>Escherichia coli</a:t>
                      </a:r>
                    </a:p>
                  </a:txBody>
                  <a:tcPr marL="4394" marR="4394" marT="4394" marB="0" vert="vert27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1" u="none" strike="noStrike">
                          <a:solidFill>
                            <a:srgbClr val="000000"/>
                          </a:solidFill>
                          <a:effectLst/>
                          <a:latin typeface="Tahoma" panose="020B0604030504040204" pitchFamily="34" charset="0"/>
                        </a:rPr>
                        <a:t>Clostridium difficile</a:t>
                      </a:r>
                      <a:r>
                        <a:rPr lang="sv-SE" sz="800" b="1" i="0" u="none" strike="noStrike">
                          <a:solidFill>
                            <a:srgbClr val="000000"/>
                          </a:solidFill>
                          <a:effectLst/>
                          <a:latin typeface="Tahoma" panose="020B0604030504040204" pitchFamily="34" charset="0"/>
                        </a:rPr>
                        <a:t> (toxinpositive)</a:t>
                      </a:r>
                    </a:p>
                  </a:txBody>
                  <a:tcPr marL="4394" marR="4394" marT="4394" marB="0" vert="vert27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4033">
                <a:tc>
                  <a:txBody>
                    <a:bodyPr/>
                    <a:lstStyle/>
                    <a:p>
                      <a:pPr algn="l" fontAlgn="b"/>
                      <a:r>
                        <a:rPr lang="sv-SE" sz="800" b="0" i="0" u="none" strike="noStrike">
                          <a:solidFill>
                            <a:srgbClr val="000000"/>
                          </a:solidFill>
                          <a:effectLst/>
                          <a:latin typeface="Tahoma" panose="020B0604030504040204" pitchFamily="34" charset="0"/>
                        </a:rPr>
                        <a:t>Aleris Medilab</a:t>
                      </a:r>
                    </a:p>
                  </a:txBody>
                  <a:tcPr marL="4394" marR="4394" marT="43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a:solidFill>
                            <a:srgbClr val="000000"/>
                          </a:solidFill>
                          <a:effectLst/>
                          <a:latin typeface="Tahoma" panose="020B0604030504040204" pitchFamily="34" charset="0"/>
                        </a:rPr>
                        <a:t>965</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0</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a:solidFill>
                            <a:srgbClr val="000000"/>
                          </a:solidFill>
                          <a:effectLst/>
                          <a:latin typeface="Tahoma" panose="020B0604030504040204" pitchFamily="34" charset="0"/>
                        </a:rPr>
                        <a:t>10 520</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4 212</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a:solidFill>
                            <a:srgbClr val="000000"/>
                          </a:solidFill>
                          <a:effectLst/>
                          <a:latin typeface="Tahoma" panose="020B0604030504040204" pitchFamily="34" charset="0"/>
                        </a:rPr>
                        <a:t>10 626</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19 054</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a:solidFill>
                            <a:srgbClr val="000000"/>
                          </a:solidFill>
                          <a:effectLst/>
                          <a:latin typeface="Tahoma" panose="020B0604030504040204" pitchFamily="34" charset="0"/>
                        </a:rPr>
                        <a:t>43 496</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9 280</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a:solidFill>
                            <a:srgbClr val="000000"/>
                          </a:solidFill>
                          <a:effectLst/>
                          <a:latin typeface="Tahoma" panose="020B0604030504040204" pitchFamily="34" charset="0"/>
                        </a:rPr>
                        <a:t>1 336</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122</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a:solidFill>
                            <a:srgbClr val="000000"/>
                          </a:solidFill>
                          <a:effectLst/>
                          <a:latin typeface="Tahoma" panose="020B0604030504040204" pitchFamily="34" charset="0"/>
                        </a:rPr>
                        <a:t>4 645</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663</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a:solidFill>
                            <a:srgbClr val="000000"/>
                          </a:solidFill>
                          <a:effectLst/>
                          <a:latin typeface="Tahoma" panose="020B0604030504040204" pitchFamily="34" charset="0"/>
                        </a:rPr>
                        <a:t>876</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10 490</a:t>
                      </a: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a:solidFill>
                            <a:srgbClr val="000000"/>
                          </a:solidFill>
                          <a:effectLst/>
                          <a:latin typeface="Tahoma" panose="020B0604030504040204" pitchFamily="34" charset="0"/>
                        </a:rPr>
                        <a:t>272</a:t>
                      </a:r>
                    </a:p>
                  </a:txBody>
                  <a:tcPr marL="4394" marR="4394" marT="43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Borås </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19 605</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189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4 923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1 859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6 820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3 267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23 994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5 085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1 902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2 521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4 797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364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479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7 220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145</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8453">
                <a:tc>
                  <a:txBody>
                    <a:bodyPr/>
                    <a:lstStyle/>
                    <a:p>
                      <a:pPr algn="l" fontAlgn="b"/>
                      <a:r>
                        <a:rPr lang="sv-SE" sz="800" b="0" i="0" u="none" strike="noStrike">
                          <a:solidFill>
                            <a:srgbClr val="000000"/>
                          </a:solidFill>
                          <a:effectLst/>
                          <a:latin typeface="Tahoma" panose="020B0604030504040204" pitchFamily="34" charset="0"/>
                        </a:rPr>
                        <a:t>Eskilstuna (Unilabs)</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13 611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148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5 857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2 900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7 441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2 469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28 971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4 790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1 875</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2 303</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4 607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768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692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7 654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271</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Falun</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19 028</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213</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4 443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1 358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11 377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4 896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31 001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3 932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2 019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1 856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5 491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542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567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9 075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279</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Gävle</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13 736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248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2 712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969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12 615</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25 249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24 328</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3 119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2 282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1 978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5 072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427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360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8 629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386</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Göteborg</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43 979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1 525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1 952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3 447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19 581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39 446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66 251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10 561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4 540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5 550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11 144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583</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1 136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16 126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468</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Halmstad</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13 570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136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2 597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2 211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8 239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8 542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26 596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6 038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2 056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2 030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4 670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520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586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8 600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323</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Jönköping </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22 300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236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6 100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2 960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17 100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23 300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39 500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7 050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2 920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3 070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8 020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500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501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11 790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460</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Kalmar</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13 301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146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4 009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1 667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8 502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4 444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28 756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4 446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1 651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1 811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4 950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553</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434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9 605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267</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8453">
                <a:tc>
                  <a:txBody>
                    <a:bodyPr/>
                    <a:lstStyle/>
                    <a:p>
                      <a:pPr algn="l" fontAlgn="b"/>
                      <a:r>
                        <a:rPr lang="sv-SE" sz="800" b="0" i="0" u="none" strike="noStrike">
                          <a:solidFill>
                            <a:srgbClr val="000000"/>
                          </a:solidFill>
                          <a:effectLst/>
                          <a:latin typeface="Tahoma" panose="020B0604030504040204" pitchFamily="34" charset="0"/>
                        </a:rPr>
                        <a:t>Karlskrona/ Växjö</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19 500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193</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6 339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2 054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11 210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8 376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35 000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6 067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3 642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2 363</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4 632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571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586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10 300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482</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Karlstad</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19139*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262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3 638</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2 358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13 422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8 054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36 751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4 096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2 024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3735*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6 260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459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627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9 931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244</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8453">
                <a:tc>
                  <a:txBody>
                    <a:bodyPr/>
                    <a:lstStyle/>
                    <a:p>
                      <a:pPr algn="l" fontAlgn="b"/>
                      <a:r>
                        <a:rPr lang="sv-SE" sz="800" b="0" i="0" u="none" strike="noStrike">
                          <a:solidFill>
                            <a:srgbClr val="000000"/>
                          </a:solidFill>
                          <a:effectLst/>
                          <a:latin typeface="Tahoma" panose="020B0604030504040204" pitchFamily="34" charset="0"/>
                        </a:rPr>
                        <a:t>Karolinska Stockholm</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88 553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2 801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30 932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9 075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79 760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264 327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158 701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21 354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11 502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11 606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30 717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2 646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3 026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42 474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1 323</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Linköping</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24 696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959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7 194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2 771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23 505</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9 707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46 676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5 462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3 487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2 644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4 776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427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699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9 060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333</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Lund/Malmö</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71 033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1 912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17 841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11 222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30 969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49 947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161 792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25 717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10 253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9 390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22 842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2 204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2 751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44 779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1 223</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8453">
                <a:tc>
                  <a:txBody>
                    <a:bodyPr/>
                    <a:lstStyle/>
                    <a:p>
                      <a:pPr algn="l" fontAlgn="b"/>
                      <a:r>
                        <a:rPr lang="sv-SE" sz="800" b="0" i="0" u="none" strike="noStrike">
                          <a:solidFill>
                            <a:srgbClr val="000000"/>
                          </a:solidFill>
                          <a:effectLst/>
                          <a:latin typeface="Tahoma" panose="020B0604030504040204" pitchFamily="34" charset="0"/>
                        </a:rPr>
                        <a:t>Skövde (Unilabs)</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14 064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137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3 967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2 629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14 721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11 009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55 829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9 325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2 968</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1 415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7 751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282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703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13 715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333</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98453">
                <a:tc>
                  <a:txBody>
                    <a:bodyPr/>
                    <a:lstStyle/>
                    <a:p>
                      <a:pPr algn="l" fontAlgn="b"/>
                      <a:r>
                        <a:rPr lang="sv-SE" sz="800" b="0" i="0" u="none" strike="noStrike">
                          <a:solidFill>
                            <a:srgbClr val="000000"/>
                          </a:solidFill>
                          <a:effectLst/>
                          <a:latin typeface="Tahoma" panose="020B0604030504040204" pitchFamily="34" charset="0"/>
                        </a:rPr>
                        <a:t>S:t Göran (Unilabs)</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12 115</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7 121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2 200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12 243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52 109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46 630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8 955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3 419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1 278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6 196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658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865</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11 876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494</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Sunderby Luleå</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NA</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Sundsvall </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14 194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152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2 129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1 291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6 704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5 749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27 328</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3 655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2 107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2 121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3 824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406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389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8 562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327</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NÄL Trollhättan </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20 320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234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1 936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1 450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9 089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17 518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32 439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3 837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1 906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2 394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4 999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258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469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9 020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255</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Umeå </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16 079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531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3 673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1 795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8 217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7 478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30 847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3 326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1 843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1 599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4 990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508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630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9 769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385</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Uppsala </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21 196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957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7 187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2 616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16 662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15 143</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35 915</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5 148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3 581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2 366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6 519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662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599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9 410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562</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Visby </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4 669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2 109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382</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3 013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NP</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6 764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935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488</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460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1 560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208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144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2 171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36</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Västerås</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14 164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165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2 713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1 646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9 883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4 135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28 771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4 293</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2 230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2 149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4 171</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320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347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9 436</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367</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Örebro </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17 530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251</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10 437</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1 677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15 380</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8 695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33 882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5 795</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2 936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2 019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7 049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1 137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693</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8 727</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380</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Östersund </a:t>
                      </a:r>
                    </a:p>
                  </a:txBody>
                  <a:tcPr marL="4394" marR="4394" marT="439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7 612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110</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2 512</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1 158</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6 879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4 734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18 379</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2 539</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1 294</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953</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3 216</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333</a:t>
                      </a:r>
                    </a:p>
                  </a:txBody>
                  <a:tcPr marL="4394" marR="4394" marT="4394" marB="0" anchor="b">
                    <a:lnL>
                      <a:noFill/>
                    </a:lnL>
                    <a:lnR>
                      <a:noFill/>
                    </a:lnR>
                    <a:lnT>
                      <a:noFill/>
                    </a:lnT>
                    <a:lnB>
                      <a:noFill/>
                    </a:lnB>
                  </a:tcPr>
                </a:tc>
                <a:tc>
                  <a:txBody>
                    <a:bodyPr/>
                    <a:lstStyle/>
                    <a:p>
                      <a:pPr algn="l" fontAlgn="b"/>
                      <a:r>
                        <a:rPr lang="sv-SE" sz="800" b="0" i="0" u="none" strike="noStrike">
                          <a:solidFill>
                            <a:srgbClr val="000000"/>
                          </a:solidFill>
                          <a:effectLst/>
                          <a:latin typeface="Tahoma" panose="020B0604030504040204" pitchFamily="34" charset="0"/>
                        </a:rPr>
                        <a:t>NP</a:t>
                      </a:r>
                    </a:p>
                  </a:txBody>
                  <a:tcPr marL="4394" marR="4394" marT="4394" marB="0" anchor="b">
                    <a:lnL>
                      <a:noFill/>
                    </a:lnL>
                    <a:lnR>
                      <a:noFill/>
                    </a:lnR>
                    <a:lnT>
                      <a:noFill/>
                    </a:lnT>
                    <a:lnB>
                      <a:noFill/>
                    </a:lnB>
                    <a:solidFill>
                      <a:srgbClr val="DDEBF7"/>
                    </a:solidFill>
                  </a:tcPr>
                </a:tc>
                <a:tc>
                  <a:txBody>
                    <a:bodyPr/>
                    <a:lstStyle/>
                    <a:p>
                      <a:pPr algn="r" fontAlgn="b"/>
                      <a:r>
                        <a:rPr lang="sv-SE" sz="800" b="0" i="0" u="none" strike="noStrike">
                          <a:solidFill>
                            <a:srgbClr val="000000"/>
                          </a:solidFill>
                          <a:effectLst/>
                          <a:latin typeface="Tahoma" panose="020B0604030504040204" pitchFamily="34" charset="0"/>
                        </a:rPr>
                        <a:t>5 994</a:t>
                      </a:r>
                    </a:p>
                  </a:txBody>
                  <a:tcPr marL="4394" marR="4394" marT="4394" marB="0" anchor="b">
                    <a:lnL>
                      <a:noFill/>
                    </a:lnL>
                    <a:lnR>
                      <a:noFill/>
                    </a:lnR>
                    <a:lnT>
                      <a:noFill/>
                    </a:lnT>
                    <a:lnB>
                      <a:noFill/>
                    </a:lnB>
                  </a:tcPr>
                </a:tc>
                <a:tc>
                  <a:txBody>
                    <a:bodyPr/>
                    <a:lstStyle/>
                    <a:p>
                      <a:pPr algn="r" fontAlgn="b"/>
                      <a:r>
                        <a:rPr lang="sv-SE" sz="800" b="0" i="0" u="none" strike="noStrike">
                          <a:solidFill>
                            <a:srgbClr val="000000"/>
                          </a:solidFill>
                          <a:effectLst/>
                          <a:latin typeface="Tahoma" panose="020B0604030504040204" pitchFamily="34" charset="0"/>
                        </a:rPr>
                        <a:t>242</a:t>
                      </a:r>
                    </a:p>
                  </a:txBody>
                  <a:tcPr marL="4394" marR="4394" marT="4394"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r>
              <a:tr h="124033">
                <a:tc>
                  <a:txBody>
                    <a:bodyPr/>
                    <a:lstStyle/>
                    <a:p>
                      <a:pPr algn="l" fontAlgn="b"/>
                      <a:r>
                        <a:rPr lang="sv-SE" sz="800" b="1" i="0" u="none" strike="noStrike">
                          <a:solidFill>
                            <a:srgbClr val="000000"/>
                          </a:solidFill>
                          <a:effectLst/>
                          <a:latin typeface="Tahoma" panose="020B0604030504040204" pitchFamily="34" charset="0"/>
                        </a:rPr>
                        <a:t>Total</a:t>
                      </a:r>
                    </a:p>
                  </a:txBody>
                  <a:tcPr marL="4394" marR="4394" marT="439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524 959</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sv-SE" sz="800" b="1" i="0" u="none" strike="noStrike">
                          <a:solidFill>
                            <a:srgbClr val="000000"/>
                          </a:solidFill>
                          <a:effectLst/>
                          <a:latin typeface="Tahoma" panose="020B0604030504040204" pitchFamily="34" charset="0"/>
                        </a:rPr>
                        <a:t>11 629</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dirty="0">
                          <a:solidFill>
                            <a:srgbClr val="000000"/>
                          </a:solidFill>
                          <a:effectLst/>
                          <a:latin typeface="Tahoma" panose="020B0604030504040204" pitchFamily="34" charset="0"/>
                        </a:rPr>
                        <a:t>152 841</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sv-SE" sz="800" b="1" i="0" u="none" strike="noStrike">
                          <a:solidFill>
                            <a:srgbClr val="000000"/>
                          </a:solidFill>
                          <a:effectLst/>
                          <a:latin typeface="Tahoma" panose="020B0604030504040204" pitchFamily="34" charset="0"/>
                        </a:rPr>
                        <a:t>65 907</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363 958</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sv-SE" sz="800" b="1" i="0" u="none" strike="noStrike">
                          <a:solidFill>
                            <a:srgbClr val="000000"/>
                          </a:solidFill>
                          <a:effectLst/>
                          <a:latin typeface="Tahoma" panose="020B0604030504040204" pitchFamily="34" charset="0"/>
                        </a:rPr>
                        <a:t>597 648</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1 068 597</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sv-SE" sz="800" b="1" i="0" u="none" strike="noStrike">
                          <a:solidFill>
                            <a:srgbClr val="000000"/>
                          </a:solidFill>
                          <a:effectLst/>
                          <a:latin typeface="Tahoma" panose="020B0604030504040204" pitchFamily="34" charset="0"/>
                        </a:rPr>
                        <a:t>164 805</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74 261</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sv-SE" sz="800" b="1" i="0" u="none" strike="noStrike">
                          <a:solidFill>
                            <a:srgbClr val="000000"/>
                          </a:solidFill>
                          <a:effectLst/>
                          <a:latin typeface="Tahoma" panose="020B0604030504040204" pitchFamily="34" charset="0"/>
                        </a:rPr>
                        <a:t>67 733</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172 898</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sv-SE" sz="800" b="1" i="0" u="none" strike="noStrike">
                          <a:solidFill>
                            <a:srgbClr val="000000"/>
                          </a:solidFill>
                          <a:effectLst/>
                          <a:latin typeface="Tahoma" panose="020B0604030504040204" pitchFamily="34" charset="0"/>
                        </a:rPr>
                        <a:t>15 999</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18 159</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sv-SE" sz="800" b="1" i="0" u="none" strike="noStrike">
                          <a:solidFill>
                            <a:srgbClr val="000000"/>
                          </a:solidFill>
                          <a:effectLst/>
                          <a:latin typeface="Tahoma" panose="020B0604030504040204" pitchFamily="34" charset="0"/>
                        </a:rPr>
                        <a:t>294 413</a:t>
                      </a:r>
                    </a:p>
                  </a:txBody>
                  <a:tcPr marL="4394" marR="4394" marT="439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800" b="1" i="0" u="none" strike="noStrike">
                          <a:solidFill>
                            <a:srgbClr val="000000"/>
                          </a:solidFill>
                          <a:effectLst/>
                          <a:latin typeface="Tahoma" panose="020B0604030504040204" pitchFamily="34" charset="0"/>
                        </a:rPr>
                        <a:t>9 857</a:t>
                      </a:r>
                    </a:p>
                  </a:txBody>
                  <a:tcPr marL="4394" marR="4394" marT="439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r>
              <a:tr h="124033">
                <a:tc>
                  <a:txBody>
                    <a:bodyPr/>
                    <a:lstStyle/>
                    <a:p>
                      <a:pPr algn="l" fontAlgn="b"/>
                      <a:r>
                        <a:rPr lang="sv-SE" sz="800" b="0" i="0" u="none" strike="noStrike">
                          <a:solidFill>
                            <a:srgbClr val="000000"/>
                          </a:solidFill>
                          <a:effectLst/>
                          <a:latin typeface="Tahoma" panose="020B0604030504040204" pitchFamily="34" charset="0"/>
                        </a:rPr>
                        <a:t> </a:t>
                      </a:r>
                    </a:p>
                  </a:txBody>
                  <a:tcPr marL="4394" marR="4394" marT="439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800" b="0" i="0" u="none" strike="noStrike">
                        <a:solidFill>
                          <a:srgbClr val="000000"/>
                        </a:solidFill>
                        <a:effectLst/>
                        <a:latin typeface="Tahoma" panose="020B0604030504040204" pitchFamily="34" charset="0"/>
                      </a:endParaRPr>
                    </a:p>
                  </a:txBody>
                  <a:tcPr marL="4394" marR="4394" marT="439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v-SE" sz="800" b="0" i="0" u="none" strike="noStrike">
                          <a:solidFill>
                            <a:srgbClr val="000000"/>
                          </a:solidFill>
                          <a:effectLst/>
                          <a:latin typeface="Tahoma" panose="020B0604030504040204" pitchFamily="34" charset="0"/>
                        </a:rPr>
                        <a:t> </a:t>
                      </a:r>
                    </a:p>
                  </a:txBody>
                  <a:tcPr marL="4394" marR="4394" marT="439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0235">
                <a:tc gridSpan="5">
                  <a:txBody>
                    <a:bodyPr/>
                    <a:lstStyle/>
                    <a:p>
                      <a:pPr algn="l" fontAlgn="b"/>
                      <a:r>
                        <a:rPr lang="en-US" sz="800" b="0" i="0" u="none" strike="noStrike">
                          <a:solidFill>
                            <a:srgbClr val="000000"/>
                          </a:solidFill>
                          <a:effectLst/>
                          <a:latin typeface="Tahoma" panose="020B0604030504040204" pitchFamily="34" charset="0"/>
                        </a:rPr>
                        <a:t>*not pair; NP, not performed; NA, data not available</a:t>
                      </a:r>
                    </a:p>
                  </a:txBody>
                  <a:tcPr marL="4394" marR="4394" marT="439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r>
                        <a:rPr lang="sv-SE" sz="800" b="0" i="0" u="none" strike="noStrike">
                          <a:solidFill>
                            <a:srgbClr val="000000"/>
                          </a:solidFill>
                          <a:effectLst/>
                          <a:latin typeface="Tahoma" panose="020B0604030504040204" pitchFamily="34" charset="0"/>
                        </a:rPr>
                        <a:t> </a:t>
                      </a:r>
                    </a:p>
                  </a:txBody>
                  <a:tcPr marL="4394" marR="4394" marT="43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Tahoma" panose="020B0604030504040204" pitchFamily="34" charset="0"/>
                        </a:rPr>
                        <a:t> </a:t>
                      </a:r>
                    </a:p>
                  </a:txBody>
                  <a:tcPr marL="4394" marR="4394" marT="43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Tahoma" panose="020B0604030504040204" pitchFamily="34" charset="0"/>
                        </a:rPr>
                        <a:t> </a:t>
                      </a:r>
                    </a:p>
                  </a:txBody>
                  <a:tcPr marL="4394" marR="4394" marT="43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Tahoma" panose="020B0604030504040204" pitchFamily="34" charset="0"/>
                        </a:rPr>
                        <a:t> </a:t>
                      </a:r>
                    </a:p>
                  </a:txBody>
                  <a:tcPr marL="4394" marR="4394" marT="43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Tahoma" panose="020B0604030504040204" pitchFamily="34" charset="0"/>
                        </a:rPr>
                        <a:t> </a:t>
                      </a:r>
                    </a:p>
                  </a:txBody>
                  <a:tcPr marL="4394" marR="4394" marT="439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Tahoma" panose="020B0604030504040204" pitchFamily="34" charset="0"/>
                        </a:rPr>
                        <a:t> </a:t>
                      </a:r>
                    </a:p>
                  </a:txBody>
                  <a:tcPr marL="4394" marR="4394" marT="4394" marB="0" anchor="b">
                    <a:lnL>
                      <a:noFill/>
                    </a:lnL>
                    <a:lnR>
                      <a:noFill/>
                    </a:lnR>
                    <a:lnT>
                      <a:noFill/>
                    </a:lnT>
                    <a:lnB w="12700" cap="flat" cmpd="sng" algn="ctr">
                      <a:solidFill>
                        <a:srgbClr val="000000"/>
                      </a:solidFill>
                      <a:prstDash val="solid"/>
                      <a:round/>
                      <a:headEnd type="none" w="med" len="med"/>
                      <a:tailEnd type="none" w="med" len="med"/>
                    </a:lnB>
                  </a:tcPr>
                </a:tc>
                <a:tc gridSpan="5">
                  <a:txBody>
                    <a:bodyPr/>
                    <a:lstStyle/>
                    <a:p>
                      <a:pPr algn="r" fontAlgn="b"/>
                      <a:r>
                        <a:rPr lang="sv-SE" sz="800" b="0" i="0" u="none" strike="noStrike" dirty="0">
                          <a:solidFill>
                            <a:srgbClr val="000000"/>
                          </a:solidFill>
                          <a:effectLst/>
                          <a:latin typeface="Tahoma" panose="020B0604030504040204" pitchFamily="34" charset="0"/>
                        </a:rPr>
                        <a:t>Källa: Folkhälsomyndigheten 2015</a:t>
                      </a:r>
                    </a:p>
                  </a:txBody>
                  <a:tcPr marL="4394" marR="4394" marT="43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Tree>
    <p:extLst>
      <p:ext uri="{BB962C8B-B14F-4D97-AF65-F5344CB8AC3E}">
        <p14:creationId xmlns:p14="http://schemas.microsoft.com/office/powerpoint/2010/main" val="22134368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88</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696968" y="6020013"/>
            <a:ext cx="2925980" cy="407934"/>
          </a:xfrm>
        </p:spPr>
        <p:txBody>
          <a:bodyPr/>
          <a:lstStyle/>
          <a:p>
            <a:r>
              <a:rPr lang="sv-SE" sz="1200" dirty="0" smtClean="0">
                <a:latin typeface="Calibri" panose="020F0502020204030204" pitchFamily="34" charset="0"/>
                <a:cs typeface="David" panose="020E0502060401010101" pitchFamily="34" charset="-79"/>
              </a:rPr>
              <a:t>Table</a:t>
            </a:r>
            <a:endParaRPr lang="sv-SE" sz="1200" dirty="0">
              <a:latin typeface="Calibri" panose="020F0502020204030204" pitchFamily="34" charset="0"/>
              <a:cs typeface="David" panose="020E0502060401010101" pitchFamily="34" charset="-79"/>
            </a:endParaRPr>
          </a:p>
        </p:txBody>
      </p:sp>
      <p:graphicFrame>
        <p:nvGraphicFramePr>
          <p:cNvPr id="10" name="Tabell 9"/>
          <p:cNvGraphicFramePr>
            <a:graphicFrameLocks noGrp="1"/>
          </p:cNvGraphicFramePr>
          <p:nvPr>
            <p:extLst>
              <p:ext uri="{D42A27DB-BD31-4B8C-83A1-F6EECF244321}">
                <p14:modId xmlns:p14="http://schemas.microsoft.com/office/powerpoint/2010/main" val="1773465168"/>
              </p:ext>
            </p:extLst>
          </p:nvPr>
        </p:nvGraphicFramePr>
        <p:xfrm>
          <a:off x="467544" y="260648"/>
          <a:ext cx="8314898" cy="5016340"/>
        </p:xfrm>
        <a:graphic>
          <a:graphicData uri="http://schemas.openxmlformats.org/drawingml/2006/table">
            <a:tbl>
              <a:tblPr/>
              <a:tblGrid>
                <a:gridCol w="3204660"/>
                <a:gridCol w="718803"/>
                <a:gridCol w="269552"/>
                <a:gridCol w="3144760"/>
                <a:gridCol w="718803"/>
                <a:gridCol w="258320"/>
              </a:tblGrid>
              <a:tr h="104780">
                <a:tc>
                  <a:txBody>
                    <a:bodyPr/>
                    <a:lstStyle/>
                    <a:p>
                      <a:pPr algn="l" fontAlgn="b"/>
                      <a:r>
                        <a:rPr lang="sv-SE" sz="900" b="0" i="0" u="none" strike="noStrike" dirty="0">
                          <a:solidFill>
                            <a:srgbClr val="000000"/>
                          </a:solidFill>
                          <a:effectLst/>
                          <a:latin typeface="Tahoma" panose="020B0604030504040204" pitchFamily="34" charset="0"/>
                        </a:rPr>
                        <a:t> </a:t>
                      </a:r>
                    </a:p>
                  </a:txBody>
                  <a:tcPr marL="6164" marR="6164" marT="616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sv-SE" sz="900" b="1" i="0" u="none" strike="noStrike">
                          <a:solidFill>
                            <a:srgbClr val="000000"/>
                          </a:solidFill>
                          <a:effectLst/>
                          <a:latin typeface="Tahoma" panose="020B0604030504040204" pitchFamily="34" charset="0"/>
                        </a:rPr>
                        <a:t>DDD (g)</a:t>
                      </a:r>
                    </a:p>
                  </a:txBody>
                  <a:tcPr marL="6164" marR="6164" marT="61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sv-SE" sz="900" b="1" i="0" u="none" strike="noStrike">
                          <a:solidFill>
                            <a:srgbClr val="000000"/>
                          </a:solidFill>
                          <a:effectLst/>
                          <a:latin typeface="Tahoma" panose="020B0604030504040204" pitchFamily="34" charset="0"/>
                        </a:rPr>
                        <a:t> </a:t>
                      </a:r>
                    </a:p>
                  </a:txBody>
                  <a:tcPr marL="6164" marR="6164" marT="61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sv-SE" sz="900" b="1" i="0" u="none" strike="noStrike">
                          <a:solidFill>
                            <a:srgbClr val="000000"/>
                          </a:solidFill>
                          <a:effectLst/>
                          <a:latin typeface="Tahoma" panose="020B0604030504040204" pitchFamily="34" charset="0"/>
                        </a:rPr>
                        <a:t> </a:t>
                      </a:r>
                    </a:p>
                  </a:txBody>
                  <a:tcPr marL="6164" marR="6164" marT="61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sv-SE" sz="900" b="1" i="0" u="none" strike="noStrike">
                          <a:solidFill>
                            <a:srgbClr val="000000"/>
                          </a:solidFill>
                          <a:effectLst/>
                          <a:latin typeface="Tahoma" panose="020B0604030504040204" pitchFamily="34" charset="0"/>
                        </a:rPr>
                        <a:t>DDD (g)</a:t>
                      </a:r>
                    </a:p>
                  </a:txBody>
                  <a:tcPr marL="6164" marR="6164" marT="616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sv-SE" sz="900" b="1"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4780">
                <a:tc>
                  <a:txBody>
                    <a:bodyPr/>
                    <a:lstStyle/>
                    <a:p>
                      <a:pPr algn="l" fontAlgn="b"/>
                      <a:r>
                        <a:rPr lang="sv-SE" sz="900" b="0" i="0" u="none" strike="noStrike">
                          <a:solidFill>
                            <a:srgbClr val="000000"/>
                          </a:solidFill>
                          <a:effectLst/>
                          <a:latin typeface="Tahoma" panose="020B0604030504040204" pitchFamily="34" charset="0"/>
                        </a:rPr>
                        <a:t>J01AA02 – doxycycline</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J01EA01 - trimethoprim</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J01AA04 – lymecycline</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0.6</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J01EC02 - sulfadiazin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0.6</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dirty="0">
                          <a:solidFill>
                            <a:srgbClr val="000000"/>
                          </a:solidFill>
                          <a:effectLst/>
                          <a:latin typeface="Tahoma" panose="020B0604030504040204" pitchFamily="34" charset="0"/>
                        </a:rPr>
                        <a:t>J01AA06 - </a:t>
                      </a:r>
                      <a:r>
                        <a:rPr lang="sv-SE" sz="900" b="0" i="0" u="none" strike="noStrike" dirty="0" err="1">
                          <a:solidFill>
                            <a:srgbClr val="000000"/>
                          </a:solidFill>
                          <a:effectLst/>
                          <a:latin typeface="Tahoma" panose="020B0604030504040204" pitchFamily="34" charset="0"/>
                        </a:rPr>
                        <a:t>oxitetracycline</a:t>
                      </a:r>
                      <a:endParaRPr lang="sv-SE" sz="900" b="0" i="0" u="none" strike="noStrike" dirty="0">
                        <a:solidFill>
                          <a:srgbClr val="000000"/>
                        </a:solidFill>
                        <a:effectLst/>
                        <a:latin typeface="Tahoma" panose="020B0604030504040204" pitchFamily="34" charset="0"/>
                      </a:endParaRP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dirty="0">
                          <a:solidFill>
                            <a:srgbClr val="000000"/>
                          </a:solidFill>
                          <a:effectLst/>
                          <a:latin typeface="Tahoma" panose="020B0604030504040204" pitchFamily="34" charset="0"/>
                        </a:rPr>
                        <a:t>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J01EE01 - sulfamethoxazol and trimethoprim</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1.92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J01AA07 - tetracycline</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J01FA01 - erythromycin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J01AA12 - tigecycline</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J01FA01-  erythromycin erythylsuccinat tablets</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J01BA01 - chloramphenicol</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3</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J01FA06 - roxithromycin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0.3</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J01CA01 - ampicillin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J01FA09 - clarithromycin - oral</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0.5</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J01CA04 - amoxicillin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J01FA10 - azithromycin - parenteral</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0.5</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J01CA08 - pivmecillinam</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0.6</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J01FA10 - azithromycin - oral</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0.3</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J01CE01 - benzylpenicillin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3.6</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J01FA15 - telithromycin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0.8</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J01CE02 - fenoximethylpenicillin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J01FF01 - clindamycin - parenteral</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1.8</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J01CF02 - cloxacillin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J01FF01 - clindamycin - oral</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J01CF05 - flucloxacillin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J01GB01 - tobramycin - parenteral</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0.24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en-US" sz="900" b="0" i="0" u="none" strike="noStrike">
                          <a:solidFill>
                            <a:srgbClr val="000000"/>
                          </a:solidFill>
                          <a:effectLst/>
                          <a:latin typeface="Tahoma" panose="020B0604030504040204" pitchFamily="34" charset="0"/>
                        </a:rPr>
                        <a:t>J01CR02 - amoxicillin and enzyme inhibitor-oral</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J01GB01 - tobramycin - oral inhalation solution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0.3</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en-US" sz="900" b="0" i="0" u="none" strike="noStrike">
                          <a:solidFill>
                            <a:srgbClr val="000000"/>
                          </a:solidFill>
                          <a:effectLst/>
                          <a:latin typeface="Tahoma" panose="020B0604030504040204" pitchFamily="34" charset="0"/>
                        </a:rPr>
                        <a:t>J01CR05 - piperacillin and enzyme inhibitor</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J01GB01 - tobramycin - oral inhalation powder</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0.112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J01DB01 - cefalexin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J01GB03 - gentamicin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0.24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J01DB03 - cefalotin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J01GB06 - amikacin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J01DB05 - cefadroxil</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J01GB07 - netilmicin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0.35</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J01DC02 - cefuroxime- parenteral</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3</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J01MA01 - ofloxacin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J01DC02 - cefuroxime - oral</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0.5</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J01MA02 - ciprofloxacin - parenteral</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0.5</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J01DC08 - loracarbef</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0.6</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J01MA02 - ciprofloxacin - oral</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J01DD01 - cefotaxime</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J01MA06 - norfloxacin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0.8</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J01DD02 - ceftazidime</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J01MA12 - levofloxacin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0.5</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J01DD04 - ceftriaxon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J01MA14 - moxifloxacin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J01DD08 - cefixime</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J01XA01 - vancomycin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J01DD14 - ceftibuten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J01XA02 - teicoplanin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J01DE01 - cefepime</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J01XB01 - colistin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3 MU</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J01DF01 - aztreonam - parenteral</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4</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J01XC01 - fusidic acid</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1.5</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J01DF01 - aztreonam - inhalation</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0.225</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J01XD01 - metronidazole</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1.5</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J01DH02 - meropenem</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J01XE01 - nitrofurantoin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0.2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sv-SE" sz="900" b="0" i="0" u="none" strike="noStrike">
                          <a:solidFill>
                            <a:srgbClr val="000000"/>
                          </a:solidFill>
                          <a:effectLst/>
                          <a:latin typeface="Tahoma" panose="020B0604030504040204" pitchFamily="34" charset="0"/>
                        </a:rPr>
                        <a:t>J01DH03 - ertapenem</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1</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r>
                        <a:rPr lang="sv-SE" sz="900" b="0" i="0" u="none" strike="noStrike">
                          <a:solidFill>
                            <a:srgbClr val="000000"/>
                          </a:solidFill>
                          <a:effectLst/>
                          <a:latin typeface="Tahoma" panose="020B0604030504040204" pitchFamily="34" charset="0"/>
                        </a:rPr>
                        <a:t>J01XX04 - spectinomycin</a:t>
                      </a:r>
                    </a:p>
                  </a:txBody>
                  <a:tcPr marL="6164" marR="6164" marT="6164" marB="0" anchor="b">
                    <a:lnL>
                      <a:noFill/>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3</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solidFill>
                      <a:srgbClr val="C6EEFF"/>
                    </a:solidFill>
                  </a:tcPr>
                </a:tc>
              </a:tr>
              <a:tr h="104780">
                <a:tc>
                  <a:txBody>
                    <a:bodyPr/>
                    <a:lstStyle/>
                    <a:p>
                      <a:pPr algn="l" fontAlgn="b"/>
                      <a:r>
                        <a:rPr lang="en-US" sz="900" b="0" i="0" u="none" strike="noStrike">
                          <a:solidFill>
                            <a:srgbClr val="000000"/>
                          </a:solidFill>
                          <a:effectLst/>
                          <a:latin typeface="Tahoma" panose="020B0604030504040204" pitchFamily="34" charset="0"/>
                        </a:rPr>
                        <a:t>J01DH51 - imipenem and enzyme inhibitor</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sv-SE" sz="900" b="0" i="0" u="none" strike="noStrike">
                          <a:solidFill>
                            <a:srgbClr val="000000"/>
                          </a:solidFill>
                          <a:effectLst/>
                          <a:latin typeface="Tahoma" panose="020B0604030504040204" pitchFamily="34" charset="0"/>
                        </a:rPr>
                        <a:t>2</a:t>
                      </a:r>
                    </a:p>
                  </a:txBody>
                  <a:tcPr marL="6164" marR="6164" marT="6164" marB="0" anchor="b">
                    <a:lnL>
                      <a:noFill/>
                    </a:lnL>
                    <a:lnR>
                      <a:noFill/>
                    </a:lnR>
                    <a:lnT>
                      <a:noFill/>
                    </a:lnT>
                    <a:lnB>
                      <a:noFill/>
                    </a:lnB>
                    <a:solidFill>
                      <a:srgbClr val="C6EEFF"/>
                    </a:solidFill>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a:noFill/>
                    </a:lnB>
                    <a:solidFill>
                      <a:srgbClr val="C6EEFF"/>
                    </a:solidFill>
                  </a:tcPr>
                </a:tc>
                <a:tc>
                  <a:txBody>
                    <a:bodyPr/>
                    <a:lstStyle/>
                    <a:p>
                      <a:pPr algn="l" fontAlgn="b"/>
                      <a:endParaRPr lang="sv-SE" sz="900" b="0" i="0" u="none" strike="noStrike">
                        <a:solidFill>
                          <a:srgbClr val="000000"/>
                        </a:solidFill>
                        <a:effectLst/>
                        <a:latin typeface="Tahoma" panose="020B0604030504040204" pitchFamily="34" charset="0"/>
                      </a:endParaRPr>
                    </a:p>
                  </a:txBody>
                  <a:tcPr marL="6164" marR="6164" marT="6164" marB="0" anchor="b">
                    <a:lnL>
                      <a:noFill/>
                    </a:lnL>
                    <a:lnR>
                      <a:noFill/>
                    </a:lnR>
                    <a:lnT>
                      <a:noFill/>
                    </a:lnT>
                    <a:lnB>
                      <a:noFill/>
                    </a:lnB>
                  </a:tcPr>
                </a:tc>
                <a:tc>
                  <a:txBody>
                    <a:bodyPr/>
                    <a:lstStyle/>
                    <a:p>
                      <a:pPr algn="r" fontAlgn="b"/>
                      <a:endParaRPr lang="sv-SE" sz="900" b="0" i="0" u="none" strike="noStrike">
                        <a:solidFill>
                          <a:srgbClr val="000000"/>
                        </a:solidFill>
                        <a:effectLst/>
                        <a:latin typeface="Tahoma" panose="020B0604030504040204" pitchFamily="34" charset="0"/>
                      </a:endParaRPr>
                    </a:p>
                  </a:txBody>
                  <a:tcPr marL="6164" marR="6164" marT="6164" marB="0" anchor="b">
                    <a:lnL>
                      <a:noFill/>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tcPr>
                </a:tc>
              </a:tr>
              <a:tr h="104780">
                <a:tc>
                  <a:txBody>
                    <a:bodyPr/>
                    <a:lstStyle/>
                    <a:p>
                      <a:pPr algn="l" fontAlgn="b"/>
                      <a:r>
                        <a:rPr lang="sv-SE" sz="900" b="0" i="0" u="none" strike="noStrike">
                          <a:solidFill>
                            <a:srgbClr val="000000"/>
                          </a:solidFill>
                          <a:effectLst/>
                          <a:latin typeface="Tahoma" panose="020B0604030504040204" pitchFamily="34" charset="0"/>
                        </a:rPr>
                        <a:t> </a:t>
                      </a:r>
                    </a:p>
                  </a:txBody>
                  <a:tcPr marL="6164" marR="6164" marT="616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endParaRPr lang="sv-SE" sz="900" b="0" i="0" u="none" strike="noStrike">
                        <a:solidFill>
                          <a:srgbClr val="000000"/>
                        </a:solidFill>
                        <a:effectLst/>
                        <a:latin typeface="Tahoma" panose="020B0604030504040204" pitchFamily="34" charset="0"/>
                      </a:endParaRPr>
                    </a:p>
                  </a:txBody>
                  <a:tcPr marL="6164" marR="6164" marT="6164" marB="0" anchor="b">
                    <a:lnL>
                      <a:noFill/>
                    </a:lnL>
                    <a:lnR>
                      <a:noFill/>
                    </a:lnR>
                    <a:lnT>
                      <a:noFill/>
                    </a:lnT>
                    <a:lnB>
                      <a:noFill/>
                    </a:lnB>
                  </a:tcPr>
                </a:tc>
                <a:tc>
                  <a:txBody>
                    <a:bodyPr/>
                    <a:lstStyle/>
                    <a:p>
                      <a:pPr algn="r" fontAlgn="b"/>
                      <a:endParaRPr lang="sv-SE" sz="900" b="0" i="0" u="none" strike="noStrike">
                        <a:solidFill>
                          <a:srgbClr val="000000"/>
                        </a:solidFill>
                        <a:effectLst/>
                        <a:latin typeface="Tahoma" panose="020B0604030504040204" pitchFamily="34" charset="0"/>
                      </a:endParaRPr>
                    </a:p>
                  </a:txBody>
                  <a:tcPr marL="6164" marR="6164" marT="6164" marB="0" anchor="b">
                    <a:lnL>
                      <a:noFill/>
                    </a:lnL>
                    <a:lnR>
                      <a:noFill/>
                    </a:lnR>
                    <a:lnT>
                      <a:noFill/>
                    </a:lnT>
                    <a:lnB>
                      <a:noFill/>
                    </a:lnB>
                  </a:tcPr>
                </a:tc>
                <a:tc>
                  <a:txBody>
                    <a:bodyPr/>
                    <a:lstStyle/>
                    <a:p>
                      <a:pPr algn="l" fontAlgn="b"/>
                      <a:endParaRPr lang="sv-SE" sz="900" b="0" i="0" u="none" strike="noStrike">
                        <a:solidFill>
                          <a:srgbClr val="000000"/>
                        </a:solidFill>
                        <a:effectLst/>
                        <a:latin typeface="Tahoma" panose="020B0604030504040204" pitchFamily="34" charset="0"/>
                      </a:endParaRPr>
                    </a:p>
                  </a:txBody>
                  <a:tcPr marL="6164" marR="6164" marT="6164" marB="0" anchor="b">
                    <a:lnL>
                      <a:noFill/>
                    </a:lnL>
                    <a:lnR>
                      <a:noFill/>
                    </a:lnR>
                    <a:lnT>
                      <a:noFill/>
                    </a:lnT>
                    <a:lnB>
                      <a:noFill/>
                    </a:lnB>
                  </a:tcPr>
                </a:tc>
                <a:tc>
                  <a:txBody>
                    <a:bodyPr/>
                    <a:lstStyle/>
                    <a:p>
                      <a:pPr algn="r" fontAlgn="b"/>
                      <a:endParaRPr lang="sv-SE" sz="900" b="0" i="0" u="none" strike="noStrike">
                        <a:solidFill>
                          <a:srgbClr val="000000"/>
                        </a:solidFill>
                        <a:effectLst/>
                        <a:latin typeface="Tahoma" panose="020B0604030504040204" pitchFamily="34" charset="0"/>
                      </a:endParaRPr>
                    </a:p>
                  </a:txBody>
                  <a:tcPr marL="6164" marR="6164" marT="6164" marB="0" anchor="b">
                    <a:lnL>
                      <a:noFill/>
                    </a:lnL>
                    <a:lnR>
                      <a:noFill/>
                    </a:lnR>
                    <a:lnT>
                      <a:noFill/>
                    </a:lnT>
                    <a:lnB>
                      <a:noFill/>
                    </a:lnB>
                  </a:tcPr>
                </a:tc>
                <a:tc>
                  <a:txBody>
                    <a:bodyPr/>
                    <a:lstStyle/>
                    <a:p>
                      <a:pPr algn="l"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a:noFill/>
                    </a:lnB>
                  </a:tcPr>
                </a:tc>
              </a:tr>
              <a:tr h="110944">
                <a:tc>
                  <a:txBody>
                    <a:bodyPr/>
                    <a:lstStyle/>
                    <a:p>
                      <a:pPr algn="l" fontAlgn="b"/>
                      <a:r>
                        <a:rPr lang="sv-SE" sz="900" b="0" i="0" u="none" strike="noStrike">
                          <a:solidFill>
                            <a:srgbClr val="000000"/>
                          </a:solidFill>
                          <a:effectLst/>
                          <a:latin typeface="Tahoma" panose="020B0604030504040204" pitchFamily="34" charset="0"/>
                        </a:rPr>
                        <a:t> </a:t>
                      </a:r>
                    </a:p>
                  </a:txBody>
                  <a:tcPr marL="6164" marR="6164" marT="616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Tahoma" panose="020B0604030504040204" pitchFamily="34" charset="0"/>
                        </a:rPr>
                        <a:t> </a:t>
                      </a:r>
                    </a:p>
                  </a:txBody>
                  <a:tcPr marL="6164" marR="6164" marT="6164"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b"/>
                      <a:r>
                        <a:rPr lang="sv-SE" sz="900" b="0" i="0" u="none" strike="noStrike">
                          <a:solidFill>
                            <a:srgbClr val="000000"/>
                          </a:solidFill>
                          <a:effectLst/>
                          <a:latin typeface="Tahoma" panose="020B0604030504040204" pitchFamily="34" charset="0"/>
                        </a:rPr>
                        <a:t>Källa: Folkhälsomyndigheten 2015</a:t>
                      </a:r>
                    </a:p>
                  </a:txBody>
                  <a:tcPr marL="6164" marR="6164" marT="616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sv-SE"/>
                    </a:p>
                  </a:txBody>
                  <a:tcPr/>
                </a:tc>
                <a:tc>
                  <a:txBody>
                    <a:bodyPr/>
                    <a:lstStyle/>
                    <a:p>
                      <a:pPr algn="r" fontAlgn="b"/>
                      <a:r>
                        <a:rPr lang="sv-SE" sz="900" b="0" i="0" u="none" strike="noStrike" dirty="0">
                          <a:solidFill>
                            <a:srgbClr val="000000"/>
                          </a:solidFill>
                          <a:effectLst/>
                          <a:latin typeface="Tahoma" panose="020B0604030504040204" pitchFamily="34" charset="0"/>
                        </a:rPr>
                        <a:t> </a:t>
                      </a:r>
                    </a:p>
                  </a:txBody>
                  <a:tcPr marL="6164" marR="6164" marT="616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409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E1886F89-4F1B-4009-B2B5-E581F1209212}" type="slidenum">
              <a:rPr lang="sv-SE" smtClean="0"/>
              <a:t>9</a:t>
            </a:fld>
            <a:endParaRPr lang="sv-SE"/>
          </a:p>
        </p:txBody>
      </p:sp>
      <p:sp>
        <p:nvSpPr>
          <p:cNvPr id="3" name="Platshållare för datum 2"/>
          <p:cNvSpPr>
            <a:spLocks noGrp="1"/>
          </p:cNvSpPr>
          <p:nvPr>
            <p:ph type="dt" sz="half" idx="10"/>
          </p:nvPr>
        </p:nvSpPr>
        <p:spPr/>
        <p:txBody>
          <a:bodyPr/>
          <a:lstStyle/>
          <a:p>
            <a:fld id="{5AE65056-8E28-46A1-A9E6-247C5BD44B7C}" type="datetime1">
              <a:rPr lang="sv-SE" smtClean="0"/>
              <a:t>2015-06-17</a:t>
            </a:fld>
            <a:endParaRPr lang="sv-SE"/>
          </a:p>
        </p:txBody>
      </p:sp>
      <p:sp>
        <p:nvSpPr>
          <p:cNvPr id="4" name="Rubrik 3"/>
          <p:cNvSpPr>
            <a:spLocks noGrp="1"/>
          </p:cNvSpPr>
          <p:nvPr>
            <p:ph type="title"/>
          </p:nvPr>
        </p:nvSpPr>
        <p:spPr>
          <a:xfrm>
            <a:off x="711776" y="6020013"/>
            <a:ext cx="2925980" cy="407934"/>
          </a:xfrm>
        </p:spPr>
        <p:txBody>
          <a:bodyPr/>
          <a:lstStyle/>
          <a:p>
            <a:r>
              <a:rPr lang="sv-SE" sz="1200" dirty="0" smtClean="0">
                <a:latin typeface="Calibri" panose="020F0502020204030204" pitchFamily="34" charset="0"/>
              </a:rPr>
              <a:t>Figure 1.6.</a:t>
            </a:r>
            <a:endParaRPr lang="sv-SE" sz="1200" dirty="0">
              <a:latin typeface="Calibri" panose="020F0502020204030204"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3940187379"/>
              </p:ext>
            </p:extLst>
          </p:nvPr>
        </p:nvGraphicFramePr>
        <p:xfrm>
          <a:off x="467544" y="836712"/>
          <a:ext cx="7822524" cy="3829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373456"/>
      </p:ext>
    </p:extLst>
  </p:cSld>
  <p:clrMapOvr>
    <a:masterClrMapping/>
  </p:clrMapOvr>
</p:sld>
</file>

<file path=ppt/theme/theme1.xml><?xml version="1.0" encoding="utf-8"?>
<a:theme xmlns:a="http://schemas.openxmlformats.org/drawingml/2006/main" name="Folkhälsomyndigheten blå">
  <a:themeElements>
    <a:clrScheme name="FoHM blå">
      <a:dk1>
        <a:sysClr val="windowText" lastClr="000000"/>
      </a:dk1>
      <a:lt1>
        <a:sysClr val="window" lastClr="FFFFFF"/>
      </a:lt1>
      <a:dk2>
        <a:srgbClr val="0065AC"/>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small - sve.potx" id="{33B67B48-C173-43C2-BA14-464893FF48F6}" vid="{4FCCEF8F-0296-42FB-87A0-019DD8B092CE}"/>
    </a:ext>
  </a:extLst>
</a:theme>
</file>

<file path=ppt/theme/theme2.xml><?xml version="1.0" encoding="utf-8"?>
<a:theme xmlns:a="http://schemas.openxmlformats.org/drawingml/2006/main" name="Folkhälsomyndigheten grön">
  <a:themeElements>
    <a:clrScheme name="FoHM grön">
      <a:dk1>
        <a:sysClr val="windowText" lastClr="000000"/>
      </a:dk1>
      <a:lt1>
        <a:sysClr val="window" lastClr="FFFFFF"/>
      </a:lt1>
      <a:dk2>
        <a:srgbClr val="009284"/>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small - sve.potx" id="{33B67B48-C173-43C2-BA14-464893FF48F6}" vid="{03F36B27-987A-43BC-9E93-826D183A236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4559</TotalTime>
  <Words>9200</Words>
  <Application>Microsoft Office PowerPoint</Application>
  <PresentationFormat>Bildspel på skärmen (4:3)</PresentationFormat>
  <Paragraphs>4728</Paragraphs>
  <Slides>88</Slides>
  <Notes>87</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88</vt:i4>
      </vt:variant>
    </vt:vector>
  </HeadingPairs>
  <TitlesOfParts>
    <vt:vector size="95" baseType="lpstr">
      <vt:lpstr>Arial</vt:lpstr>
      <vt:lpstr>Calibri</vt:lpstr>
      <vt:lpstr>David</vt:lpstr>
      <vt:lpstr>Tahoma</vt:lpstr>
      <vt:lpstr>Times New Roman</vt:lpstr>
      <vt:lpstr>Folkhälsomyndigheten blå</vt:lpstr>
      <vt:lpstr>Folkhälsomyndigheten grön</vt:lpstr>
      <vt:lpstr>PowerPoint-presentation</vt:lpstr>
      <vt:lpstr>PowerPoint-presentation</vt:lpstr>
      <vt:lpstr>Table 1.1. </vt:lpstr>
      <vt:lpstr>Figure 1.1. </vt:lpstr>
      <vt:lpstr>Figure 1.2. </vt:lpstr>
      <vt:lpstr>Figure 1.3. </vt:lpstr>
      <vt:lpstr>Figure 1.4. </vt:lpstr>
      <vt:lpstr>Figure 1.5</vt:lpstr>
      <vt:lpstr>Figure 1.6.</vt:lpstr>
      <vt:lpstr>Figure 1.7.</vt:lpstr>
      <vt:lpstr>Figure 1.8.</vt:lpstr>
      <vt:lpstr>Figure 1.9.</vt:lpstr>
      <vt:lpstr>Figure 1.10.</vt:lpstr>
      <vt:lpstr>Figure 1.11.</vt:lpstr>
      <vt:lpstr>Figure 1.12.</vt:lpstr>
      <vt:lpstr>Figure 1.13.</vt:lpstr>
      <vt:lpstr>Figure1.14.</vt:lpstr>
      <vt:lpstr>Figure 1.15.</vt:lpstr>
      <vt:lpstr>Källa: Folkhälsomyndigheten 2015</vt:lpstr>
      <vt:lpstr>Figure 1.17.</vt:lpstr>
      <vt:lpstr>Figure 1.18.</vt:lpstr>
      <vt:lpstr>Figure 1.19.</vt:lpstr>
      <vt:lpstr>Figure 1.20.</vt:lpstr>
      <vt:lpstr>Figure 1.21.</vt:lpstr>
      <vt:lpstr>Figure 1.22.</vt:lpstr>
      <vt:lpstr>Table A, In focus National campaign for improved national safety</vt:lpstr>
      <vt:lpstr>Table B, In focus National campaign for improved national safety</vt:lpstr>
      <vt:lpstr>Figure A, In focus National campaign for improved national safety </vt:lpstr>
      <vt:lpstr>Figure 1.23.</vt:lpstr>
      <vt:lpstr>Table 1.3.</vt:lpstr>
      <vt:lpstr>Table 1.4.</vt:lpstr>
      <vt:lpstr>Figure 1.24.</vt:lpstr>
      <vt:lpstr>Table 1.5.</vt:lpstr>
      <vt:lpstr>Figure 1.25.</vt:lpstr>
      <vt:lpstr>Figure 1.26.</vt:lpstr>
      <vt:lpstr>Figure A, In focus, A national IT tool for surveilliance</vt:lpstr>
      <vt:lpstr>Figure B,  In focus, A national IT tool for surveilliance</vt:lpstr>
      <vt:lpstr>Table 1.6. </vt:lpstr>
      <vt:lpstr>Figure 1.27. </vt:lpstr>
      <vt:lpstr>Table 1.7.</vt:lpstr>
      <vt:lpstr>Table 1.8.</vt:lpstr>
      <vt:lpstr>Figure 1.28.</vt:lpstr>
      <vt:lpstr>Figure 2.1. number 1</vt:lpstr>
      <vt:lpstr>Figure 2.1. number 2</vt:lpstr>
      <vt:lpstr>Figure 2.1. number 3</vt:lpstr>
      <vt:lpstr>Figure 2.1. number 4</vt:lpstr>
      <vt:lpstr>Table 2.1.</vt:lpstr>
      <vt:lpstr>Figure 2.2.</vt:lpstr>
      <vt:lpstr>Figure 2.3. number 1</vt:lpstr>
      <vt:lpstr>Figure 2.3. number 2</vt:lpstr>
      <vt:lpstr>Figure 2.3. number 3</vt:lpstr>
      <vt:lpstr>Figure 2.3. number 4</vt:lpstr>
      <vt:lpstr>Figure 2.4.</vt:lpstr>
      <vt:lpstr>Figure, In Focus – ESBL producing Escherichia coli</vt:lpstr>
      <vt:lpstr>Figure 2.5.</vt:lpstr>
      <vt:lpstr>Figure 2.6.</vt:lpstr>
      <vt:lpstr>Table 2.4. </vt:lpstr>
      <vt:lpstr>Figure 2.8.</vt:lpstr>
      <vt:lpstr>Figure 2.9.</vt:lpstr>
      <vt:lpstr>Figure 2.10.</vt:lpstr>
      <vt:lpstr>Figure 2.11. A</vt:lpstr>
      <vt:lpstr>Figure 2.12, A.</vt:lpstr>
      <vt:lpstr>Figure 2.12, B.</vt:lpstr>
      <vt:lpstr>Table 2.5.</vt:lpstr>
      <vt:lpstr>Table 2.6.</vt:lpstr>
      <vt:lpstr>Figure 2.14.</vt:lpstr>
      <vt:lpstr>Table 2.9.</vt:lpstr>
      <vt:lpstr>Table 3.1.</vt:lpstr>
      <vt:lpstr>Figure 4.1.</vt:lpstr>
      <vt:lpstr>Table 4.1.</vt:lpstr>
      <vt:lpstr>Figure 4.2.</vt:lpstr>
      <vt:lpstr>Table 4.2.</vt:lpstr>
      <vt:lpstr>Figure 4.3.</vt:lpstr>
      <vt:lpstr>Figure 4.4.</vt:lpstr>
      <vt:lpstr>Figure 4.5.</vt:lpstr>
      <vt:lpstr>Figure 4.6.</vt:lpstr>
      <vt:lpstr>Figure 4.7.</vt:lpstr>
      <vt:lpstr>Figure 4.8.</vt:lpstr>
      <vt:lpstr>Table 4.3.</vt:lpstr>
      <vt:lpstr>Figure 4.9.</vt:lpstr>
      <vt:lpstr>Table 4.4.</vt:lpstr>
      <vt:lpstr>Table 4.5.</vt:lpstr>
      <vt:lpstr>Table 7.1.</vt:lpstr>
      <vt:lpstr>Table 7.2.</vt:lpstr>
      <vt:lpstr>Table 7.3.</vt:lpstr>
      <vt:lpstr>Table 7.4.</vt:lpstr>
      <vt:lpstr>Table 7.5.</vt:lpstr>
      <vt:lpstr>Table</vt:lpstr>
    </vt:vector>
  </TitlesOfParts>
  <Company>Folkhälsomyndigheten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britt-marie.hoffman</dc:creator>
  <cp:lastModifiedBy>Britt-Marie Hoffman</cp:lastModifiedBy>
  <cp:revision>485</cp:revision>
  <cp:lastPrinted>2013-11-19T08:39:08Z</cp:lastPrinted>
  <dcterms:created xsi:type="dcterms:W3CDTF">2014-08-06T08:36:23Z</dcterms:created>
  <dcterms:modified xsi:type="dcterms:W3CDTF">2015-06-17T12:23:56Z</dcterms:modified>
</cp:coreProperties>
</file>