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3.xml" ContentType="application/vnd.openxmlformats-officedocument.themeOverride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4.xml" ContentType="application/vnd.openxmlformats-officedocument.themeOverride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6.xml" ContentType="application/vnd.openxmlformats-officedocument.themeOverride+xml"/>
  <Override PartName="/ppt/notesSlides/notesSlide25.xml" ContentType="application/vnd.openxmlformats-officedocument.presentationml.notesSl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notesSlides/notesSlide26.xml" ContentType="application/vnd.openxmlformats-officedocument.presentationml.notesSlide+xml"/>
  <Override PartName="/ppt/charts/chart1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8.xml" ContentType="application/vnd.openxmlformats-officedocument.themeOverride+xml"/>
  <Override PartName="/ppt/notesSlides/notesSlide27.xml" ContentType="application/vnd.openxmlformats-officedocument.presentationml.notesSl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notesSlides/notesSlide28.xml" ContentType="application/vnd.openxmlformats-officedocument.presentationml.notesSl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21.xml" ContentType="application/vnd.openxmlformats-officedocument.themeOverride+xml"/>
  <Override PartName="/ppt/notesSlides/notesSlide31.xml" ContentType="application/vnd.openxmlformats-officedocument.presentationml.notesSlide+xml"/>
  <Override PartName="/ppt/charts/chart2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22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2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23.xml" ContentType="application/vnd.openxmlformats-officedocument.themeOverride+xml"/>
  <Override PartName="/ppt/drawings/drawing2.xml" ContentType="application/vnd.openxmlformats-officedocument.drawingml.chartshapes+xml"/>
  <Override PartName="/ppt/notesSlides/notesSlide34.xml" ContentType="application/vnd.openxmlformats-officedocument.presentationml.notesSlide+xml"/>
  <Override PartName="/ppt/charts/chart2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24.xml" ContentType="application/vnd.openxmlformats-officedocument.themeOverride+xml"/>
  <Override PartName="/ppt/drawings/drawing3.xml" ContentType="application/vnd.openxmlformats-officedocument.drawingml.chartshape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2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25.xml" ContentType="application/vnd.openxmlformats-officedocument.themeOverride+xml"/>
  <Override PartName="/ppt/notesSlides/notesSlide40.xml" ContentType="application/vnd.openxmlformats-officedocument.presentationml.notesSlide+xml"/>
  <Override PartName="/ppt/charts/chart2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26.xml" ContentType="application/vnd.openxmlformats-officedocument.themeOverride+xml"/>
  <Override PartName="/ppt/notesSlides/notesSlide41.xml" ContentType="application/vnd.openxmlformats-officedocument.presentationml.notesSlide+xml"/>
  <Override PartName="/ppt/charts/chart2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27.xml" ContentType="application/vnd.openxmlformats-officedocument.themeOverride+xml"/>
  <Override PartName="/ppt/drawings/drawing4.xml" ContentType="application/vnd.openxmlformats-officedocument.drawingml.chartshape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2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8.xml" ContentType="application/vnd.openxmlformats-officedocument.themeOverride+xml"/>
  <Override PartName="/ppt/notesSlides/notesSlide44.xml" ContentType="application/vnd.openxmlformats-officedocument.presentationml.notesSlide+xml"/>
  <Override PartName="/ppt/charts/chart3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29.xml" ContentType="application/vnd.openxmlformats-officedocument.themeOverride+xml"/>
  <Override PartName="/ppt/notesSlides/notesSlide45.xml" ContentType="application/vnd.openxmlformats-officedocument.presentationml.notesSlide+xml"/>
  <Override PartName="/ppt/charts/chart3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30.xml" ContentType="application/vnd.openxmlformats-officedocument.themeOverr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3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31.xml" ContentType="application/vnd.openxmlformats-officedocument.themeOverride+xml"/>
  <Override PartName="/ppt/notesSlides/notesSlide48.xml" ContentType="application/vnd.openxmlformats-officedocument.presentationml.notesSlide+xml"/>
  <Override PartName="/ppt/charts/chart3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32.xml" ContentType="application/vnd.openxmlformats-officedocument.themeOverride+xml"/>
  <Override PartName="/ppt/notesSlides/notesSlide49.xml" ContentType="application/vnd.openxmlformats-officedocument.presentationml.notesSlide+xml"/>
  <Override PartName="/ppt/charts/chart3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33.xml" ContentType="application/vnd.openxmlformats-officedocument.themeOverride+xml"/>
  <Override PartName="/ppt/notesSlides/notesSlide50.xml" ContentType="application/vnd.openxmlformats-officedocument.presentationml.notesSlide+xml"/>
  <Override PartName="/ppt/charts/chart35.xml" ContentType="application/vnd.openxmlformats-officedocument.drawingml.chart+xml"/>
  <Override PartName="/ppt/theme/themeOverride34.xml" ContentType="application/vnd.openxmlformats-officedocument.themeOverride+xml"/>
  <Override PartName="/ppt/charts/chart36.xml" ContentType="application/vnd.openxmlformats-officedocument.drawingml.chart+xml"/>
  <Override PartName="/ppt/theme/themeOverride35.xml" ContentType="application/vnd.openxmlformats-officedocument.themeOverride+xml"/>
  <Override PartName="/ppt/notesSlides/notesSlide51.xml" ContentType="application/vnd.openxmlformats-officedocument.presentationml.notesSlide+xml"/>
  <Override PartName="/ppt/charts/chart37.xml" ContentType="application/vnd.openxmlformats-officedocument.drawingml.chart+xml"/>
  <Override PartName="/ppt/theme/themeOverride36.xml" ContentType="application/vnd.openxmlformats-officedocument.themeOverride+xml"/>
  <Override PartName="/ppt/charts/chart38.xml" ContentType="application/vnd.openxmlformats-officedocument.drawingml.chart+xml"/>
  <Override PartName="/ppt/theme/themeOverride37.xml" ContentType="application/vnd.openxmlformats-officedocument.themeOverr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rts/chart39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38.xml" ContentType="application/vnd.openxmlformats-officedocument.themeOverr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rts/chart40.xml" ContentType="application/vnd.openxmlformats-officedocument.drawingml.chart+xml"/>
  <Override PartName="/ppt/theme/themeOverride39.xml" ContentType="application/vnd.openxmlformats-officedocument.themeOverr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charts/chart41.xml" ContentType="application/vnd.openxmlformats-officedocument.drawingml.chart+xml"/>
  <Override PartName="/ppt/theme/themeOverride40.xml" ContentType="application/vnd.openxmlformats-officedocument.themeOverr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rts/chart42.xml" ContentType="application/vnd.openxmlformats-officedocument.drawingml.chart+xml"/>
  <Override PartName="/ppt/theme/themeOverride41.xml" ContentType="application/vnd.openxmlformats-officedocument.themeOverride+xml"/>
  <Override PartName="/ppt/notesSlides/notesSlide62.xml" ContentType="application/vnd.openxmlformats-officedocument.presentationml.notesSlide+xml"/>
  <Override PartName="/ppt/charts/chart43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42.xml" ContentType="application/vnd.openxmlformats-officedocument.themeOverride+xml"/>
  <Override PartName="/ppt/charts/chart44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43.xml" ContentType="application/vnd.openxmlformats-officedocument.themeOverride+xml"/>
  <Override PartName="/ppt/notesSlides/notesSlide63.xml" ContentType="application/vnd.openxmlformats-officedocument.presentationml.notesSlide+xml"/>
  <Override PartName="/ppt/charts/chart45.xml" ContentType="application/vnd.openxmlformats-officedocument.drawingml.chart+xml"/>
  <Override PartName="/ppt/theme/themeOverride44.xml" ContentType="application/vnd.openxmlformats-officedocument.themeOverride+xml"/>
  <Override PartName="/ppt/notesSlides/notesSlide64.xml" ContentType="application/vnd.openxmlformats-officedocument.presentationml.notesSlide+xml"/>
  <Override PartName="/ppt/charts/chart46.xml" ContentType="application/vnd.openxmlformats-officedocument.drawingml.chart+xml"/>
  <Override PartName="/ppt/theme/themeOverride45.xml" ContentType="application/vnd.openxmlformats-officedocument.themeOverride+xml"/>
  <Override PartName="/ppt/notesSlides/notesSlide65.xml" ContentType="application/vnd.openxmlformats-officedocument.presentationml.notesSlide+xml"/>
  <Override PartName="/ppt/charts/chart47.xml" ContentType="application/vnd.openxmlformats-officedocument.drawingml.chart+xml"/>
  <Override PartName="/ppt/theme/themeOverride46.xml" ContentType="application/vnd.openxmlformats-officedocument.themeOverride+xml"/>
  <Override PartName="/ppt/notesSlides/notesSlide66.xml" ContentType="application/vnd.openxmlformats-officedocument.presentationml.notesSlide+xml"/>
  <Override PartName="/ppt/charts/chart4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47.xml" ContentType="application/vnd.openxmlformats-officedocument.themeOverride+xml"/>
  <Override PartName="/ppt/notesSlides/notesSlide67.xml" ContentType="application/vnd.openxmlformats-officedocument.presentationml.notesSlide+xml"/>
  <Override PartName="/ppt/charts/chart49.xml" ContentType="application/vnd.openxmlformats-officedocument.drawingml.chart+xml"/>
  <Override PartName="/ppt/theme/themeOverride48.xml" ContentType="application/vnd.openxmlformats-officedocument.themeOverride+xml"/>
  <Override PartName="/ppt/notesSlides/notesSlide68.xml" ContentType="application/vnd.openxmlformats-officedocument.presentationml.notesSlide+xml"/>
  <Override PartName="/ppt/charts/chart50.xml" ContentType="application/vnd.openxmlformats-officedocument.drawingml.chart+xml"/>
  <Override PartName="/ppt/theme/themeOverride49.xml" ContentType="application/vnd.openxmlformats-officedocument.themeOverr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83"/>
  </p:notesMasterIdLst>
  <p:handoutMasterIdLst>
    <p:handoutMasterId r:id="rId84"/>
  </p:handoutMasterIdLst>
  <p:sldIdLst>
    <p:sldId id="256" r:id="rId3"/>
    <p:sldId id="262" r:id="rId4"/>
    <p:sldId id="265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7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347" r:id="rId25"/>
    <p:sldId id="285" r:id="rId26"/>
    <p:sldId id="348" r:id="rId27"/>
    <p:sldId id="286" r:id="rId28"/>
    <p:sldId id="287" r:id="rId29"/>
    <p:sldId id="288" r:id="rId30"/>
    <p:sldId id="289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49" r:id="rId74"/>
    <p:sldId id="338" r:id="rId75"/>
    <p:sldId id="339" r:id="rId76"/>
    <p:sldId id="340" r:id="rId77"/>
    <p:sldId id="341" r:id="rId78"/>
    <p:sldId id="342" r:id="rId79"/>
    <p:sldId id="343" r:id="rId80"/>
    <p:sldId id="346" r:id="rId81"/>
    <p:sldId id="345" r:id="rId82"/>
  </p:sldIdLst>
  <p:sldSz cx="9144000" cy="6858000" type="screen4x3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>
          <p15:clr>
            <a:srgbClr val="A4A3A4"/>
          </p15:clr>
        </p15:guide>
        <p15:guide id="2" orient="horz" pos="801" userDrawn="1">
          <p15:clr>
            <a:srgbClr val="A4A3A4"/>
          </p15:clr>
        </p15:guide>
        <p15:guide id="4" pos="4468">
          <p15:clr>
            <a:srgbClr val="A4A3A4"/>
          </p15:clr>
        </p15:guide>
        <p15:guide id="5" pos="451" userDrawn="1">
          <p15:clr>
            <a:srgbClr val="A4A3A4"/>
          </p15:clr>
        </p15:guide>
        <p15:guide id="6" pos="5326" userDrawn="1">
          <p15:clr>
            <a:srgbClr val="A4A3A4"/>
          </p15:clr>
        </p15:guide>
        <p15:guide id="7" orient="horz" pos="33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just format 3 - Dekorfär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21" autoAdjust="0"/>
  </p:normalViewPr>
  <p:slideViewPr>
    <p:cSldViewPr showGuides="1">
      <p:cViewPr varScale="1">
        <p:scale>
          <a:sx n="100" d="100"/>
          <a:sy n="100" d="100"/>
        </p:scale>
        <p:origin x="270" y="96"/>
      </p:cViewPr>
      <p:guideLst>
        <p:guide orient="horz" pos="4020"/>
        <p:guide orient="horz" pos="801"/>
        <p:guide pos="4468"/>
        <p:guide pos="451"/>
        <p:guide pos="5326"/>
        <p:guide orient="horz" pos="3398"/>
      </p:guideLst>
    </p:cSldViewPr>
  </p:slideViewPr>
  <p:outlineViewPr>
    <p:cViewPr>
      <p:scale>
        <a:sx n="33" d="100"/>
        <a:sy n="33" d="100"/>
      </p:scale>
      <p:origin x="0" y="-64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6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kalkylblad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9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10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11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12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-kalkylblad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-kalkylblad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15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-kalkylblad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17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file-srv1.fohm.local\Common\EU\EU-AV\Kunskapsunderlag\SWEDRES\SWEDRES%202013%20produceras%202014\Content%20Swedres_Svarm%202013\Filer%20till%20s&#228;ttning\1%20Use%20of%20antimicrobials\1%20Figurer%20och%20tabeller_use%20of%20antimicrobials%20in%20humans\FIGURE%201.2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-kalkylblad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18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19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-kalkylblad20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-kalkylblad21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-kalkylblad22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-kalkylblad23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-kalkylblad24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-kalkylblad25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17.xml"/><Relationship Id="rId1" Type="http://schemas.microsoft.com/office/2011/relationships/chartStyle" Target="style17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-kalkylblad26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-kalkylblad27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-kalkylblad3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-kalkylblad28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-kalkylblad29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-kalkylblad30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-kalkylblad31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-kalkylblad32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33.xlsx"/><Relationship Id="rId1" Type="http://schemas.openxmlformats.org/officeDocument/2006/relationships/themeOverride" Target="../theme/themeOverride3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34.xlsx"/><Relationship Id="rId1" Type="http://schemas.openxmlformats.org/officeDocument/2006/relationships/themeOverride" Target="../theme/themeOverride35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35.xlsx"/><Relationship Id="rId1" Type="http://schemas.openxmlformats.org/officeDocument/2006/relationships/themeOverride" Target="../theme/themeOverride36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36.xlsx"/><Relationship Id="rId1" Type="http://schemas.openxmlformats.org/officeDocument/2006/relationships/themeOverride" Target="../theme/themeOverride37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8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-kalkylblad37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-kalkylblad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38.xlsx"/><Relationship Id="rId1" Type="http://schemas.openxmlformats.org/officeDocument/2006/relationships/themeOverride" Target="../theme/themeOverride39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39.xlsx"/><Relationship Id="rId1" Type="http://schemas.openxmlformats.org/officeDocument/2006/relationships/themeOverride" Target="../theme/themeOverride40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40.xlsx"/><Relationship Id="rId1" Type="http://schemas.openxmlformats.org/officeDocument/2006/relationships/themeOverride" Target="../theme/themeOverride41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2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-kalkylblad41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3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-kalkylblad42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43.xlsx"/><Relationship Id="rId1" Type="http://schemas.openxmlformats.org/officeDocument/2006/relationships/themeOverride" Target="../theme/themeOverride44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44.xlsx"/><Relationship Id="rId1" Type="http://schemas.openxmlformats.org/officeDocument/2006/relationships/themeOverride" Target="../theme/themeOverride45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45.xlsx"/><Relationship Id="rId1" Type="http://schemas.openxmlformats.org/officeDocument/2006/relationships/themeOverride" Target="../theme/themeOverride4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7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-kalkylblad46.xlsx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47.xlsx"/><Relationship Id="rId1" Type="http://schemas.openxmlformats.org/officeDocument/2006/relationships/themeOverride" Target="../theme/themeOverride4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-srv1.fohm.local\Common\EU\EU-AV\Kunskapsunderlag\SWEDRES\SWEDRES%202013%20produceras%202014\Content%20Swedres_Svarm%202013\Filer%20till%20s&#228;ttning\1%20Use%20of%20antimicrobials\1%20Figurer%20och%20tabeller_use%20of%20antimicrobials%20in%20humans\FIGURE%201.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48.xlsx"/><Relationship Id="rId1" Type="http://schemas.openxmlformats.org/officeDocument/2006/relationships/themeOverride" Target="../theme/themeOverride49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-kalkylblad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-kalkylblad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Outpatent care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Blad1!$B$1:$O$1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Blad1!$B$2:$O$2</c:f>
              <c:numCache>
                <c:formatCode>0.0</c:formatCode>
                <c:ptCount val="14"/>
                <c:pt idx="0">
                  <c:v>13.1003404802671</c:v>
                </c:pt>
                <c:pt idx="1">
                  <c:v>13.3119450723102</c:v>
                </c:pt>
                <c:pt idx="2">
                  <c:v>12.9851920076079</c:v>
                </c:pt>
                <c:pt idx="3">
                  <c:v>12.8442889548328</c:v>
                </c:pt>
                <c:pt idx="4">
                  <c:v>12.568481961725301</c:v>
                </c:pt>
                <c:pt idx="5">
                  <c:v>12.957932304601799</c:v>
                </c:pt>
                <c:pt idx="6">
                  <c:v>13.3403019109301</c:v>
                </c:pt>
                <c:pt idx="7">
                  <c:v>13.702772223503599</c:v>
                </c:pt>
                <c:pt idx="8">
                  <c:v>13.5269609843083</c:v>
                </c:pt>
                <c:pt idx="9">
                  <c:v>12.7571959916813</c:v>
                </c:pt>
                <c:pt idx="10">
                  <c:v>12.679999628344</c:v>
                </c:pt>
                <c:pt idx="11">
                  <c:v>12.756548942009699</c:v>
                </c:pt>
                <c:pt idx="12">
                  <c:v>12.510568805895501</c:v>
                </c:pt>
                <c:pt idx="13">
                  <c:v>11.7435902565174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Hospital care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Blad1!$B$1:$O$1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Blad1!$B$3:$O$3</c:f>
              <c:numCache>
                <c:formatCode>0.00</c:formatCode>
                <c:ptCount val="14"/>
                <c:pt idx="0">
                  <c:v>1.18156215065148</c:v>
                </c:pt>
                <c:pt idx="1">
                  <c:v>1.21839918351322</c:v>
                </c:pt>
                <c:pt idx="2">
                  <c:v>1.2452693501799701</c:v>
                </c:pt>
                <c:pt idx="3">
                  <c:v>1.32558514447297</c:v>
                </c:pt>
                <c:pt idx="4">
                  <c:v>1.3600773448646</c:v>
                </c:pt>
                <c:pt idx="5">
                  <c:v>1.42611892321089</c:v>
                </c:pt>
                <c:pt idx="6">
                  <c:v>1.49491103319305</c:v>
                </c:pt>
                <c:pt idx="7">
                  <c:v>1.55062140140292</c:v>
                </c:pt>
                <c:pt idx="8">
                  <c:v>1.52204024221825</c:v>
                </c:pt>
                <c:pt idx="9">
                  <c:v>1.48455880886299</c:v>
                </c:pt>
                <c:pt idx="10">
                  <c:v>1.52054765055362</c:v>
                </c:pt>
                <c:pt idx="11">
                  <c:v>1.58572675889911</c:v>
                </c:pt>
                <c:pt idx="12">
                  <c:v>1.62764315113702</c:v>
                </c:pt>
                <c:pt idx="13">
                  <c:v>1.5971666797377999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0442424"/>
        <c:axId val="300443992"/>
      </c:barChart>
      <c:catAx>
        <c:axId val="3004424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Källa</a:t>
                </a:r>
                <a:r>
                  <a:rPr lang="en-US" dirty="0"/>
                  <a:t>:</a:t>
                </a:r>
                <a:r>
                  <a:rPr lang="en-US" baseline="0" dirty="0"/>
                  <a:t> </a:t>
                </a:r>
                <a:r>
                  <a:rPr lang="en-US" baseline="0" dirty="0" smtClean="0"/>
                  <a:t>Folkhälsomyndigheten 2014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74224328593996836"/>
              <c:y val="0.913807030429569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00443992"/>
        <c:crosses val="autoZero"/>
        <c:auto val="1"/>
        <c:lblAlgn val="ctr"/>
        <c:lblOffset val="100"/>
        <c:noMultiLvlLbl val="0"/>
      </c:catAx>
      <c:valAx>
        <c:axId val="300443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DDD/1000 inhabitants and 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00442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'Blad1 (2)'!$B$3</c:f>
              <c:strCache>
                <c:ptCount val="1"/>
                <c:pt idx="0">
                  <c:v> Pivmecillinam (J01CA08)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'Blad1 (2)'!$C$2:$P$2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'Blad1 (2)'!$C$3:$P$3</c:f>
              <c:numCache>
                <c:formatCode>General</c:formatCode>
                <c:ptCount val="14"/>
                <c:pt idx="0">
                  <c:v>31.608102803792899</c:v>
                </c:pt>
                <c:pt idx="1">
                  <c:v>33.573153278350198</c:v>
                </c:pt>
                <c:pt idx="2">
                  <c:v>34.944724926087098</c:v>
                </c:pt>
                <c:pt idx="3">
                  <c:v>35.561845010046397</c:v>
                </c:pt>
                <c:pt idx="4">
                  <c:v>37.433324702029402</c:v>
                </c:pt>
                <c:pt idx="5">
                  <c:v>41.3134782413251</c:v>
                </c:pt>
                <c:pt idx="6">
                  <c:v>48.381080883388599</c:v>
                </c:pt>
                <c:pt idx="7">
                  <c:v>53.110755703714098</c:v>
                </c:pt>
                <c:pt idx="8">
                  <c:v>63.5052875283831</c:v>
                </c:pt>
                <c:pt idx="9">
                  <c:v>64.718357255602299</c:v>
                </c:pt>
                <c:pt idx="10">
                  <c:v>65.479969587948005</c:v>
                </c:pt>
                <c:pt idx="11">
                  <c:v>67.097503368097506</c:v>
                </c:pt>
                <c:pt idx="12">
                  <c:v>65.633904645463502</c:v>
                </c:pt>
                <c:pt idx="13">
                  <c:v>66.972050982711707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'Blad1 (2)'!$B$4</c:f>
              <c:strCache>
                <c:ptCount val="1"/>
                <c:pt idx="0">
                  <c:v> Nitrofurantoin (J01XE)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'Blad1 (2)'!$C$2:$P$2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'Blad1 (2)'!$C$4:$P$4</c:f>
              <c:numCache>
                <c:formatCode>General</c:formatCode>
                <c:ptCount val="14"/>
                <c:pt idx="0">
                  <c:v>8.9486414435858705</c:v>
                </c:pt>
                <c:pt idx="1">
                  <c:v>10.245026919432901</c:v>
                </c:pt>
                <c:pt idx="2">
                  <c:v>12.196551876553199</c:v>
                </c:pt>
                <c:pt idx="3">
                  <c:v>13.411720914742199</c:v>
                </c:pt>
                <c:pt idx="4">
                  <c:v>15.484498269621801</c:v>
                </c:pt>
                <c:pt idx="5">
                  <c:v>18.1251419942</c:v>
                </c:pt>
                <c:pt idx="6">
                  <c:v>18.457328252996401</c:v>
                </c:pt>
                <c:pt idx="7">
                  <c:v>24.554187720058199</c:v>
                </c:pt>
                <c:pt idx="8">
                  <c:v>24.7777990635261</c:v>
                </c:pt>
                <c:pt idx="9">
                  <c:v>34.447597260995899</c:v>
                </c:pt>
                <c:pt idx="10">
                  <c:v>40.413541201276097</c:v>
                </c:pt>
                <c:pt idx="11">
                  <c:v>43.397364792480097</c:v>
                </c:pt>
                <c:pt idx="12">
                  <c:v>44.834048672295403</c:v>
                </c:pt>
                <c:pt idx="13">
                  <c:v>46.3906538282912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'Blad1 (2)'!$B$5</c:f>
              <c:strCache>
                <c:ptCount val="1"/>
                <c:pt idx="0">
                  <c:v>Fluoroquinolones (J01MA02+06)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'Blad1 (2)'!$C$2:$P$2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'Blad1 (2)'!$C$5:$P$5</c:f>
              <c:numCache>
                <c:formatCode>General</c:formatCode>
                <c:ptCount val="14"/>
                <c:pt idx="0">
                  <c:v>56.421041371905801</c:v>
                </c:pt>
                <c:pt idx="1">
                  <c:v>53.384343858223602</c:v>
                </c:pt>
                <c:pt idx="2">
                  <c:v>48.927096327436701</c:v>
                </c:pt>
                <c:pt idx="3">
                  <c:v>46.675935551253801</c:v>
                </c:pt>
                <c:pt idx="4">
                  <c:v>44.598831937532502</c:v>
                </c:pt>
                <c:pt idx="5">
                  <c:v>42.338873790087902</c:v>
                </c:pt>
                <c:pt idx="6">
                  <c:v>39.533411799269899</c:v>
                </c:pt>
                <c:pt idx="7">
                  <c:v>35.441345538429701</c:v>
                </c:pt>
                <c:pt idx="8">
                  <c:v>28.883968415909699</c:v>
                </c:pt>
                <c:pt idx="9">
                  <c:v>23.613613469521699</c:v>
                </c:pt>
                <c:pt idx="10">
                  <c:v>22.4775139221648</c:v>
                </c:pt>
                <c:pt idx="11">
                  <c:v>20.903043920796001</c:v>
                </c:pt>
                <c:pt idx="12">
                  <c:v>20.230129581419199</c:v>
                </c:pt>
                <c:pt idx="13">
                  <c:v>19.153666658667401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'Blad1 (2)'!$B$6</c:f>
              <c:strCache>
                <c:ptCount val="1"/>
                <c:pt idx="0">
                  <c:v>Thrimethoprim (J01EA)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'Blad1 (2)'!$C$2:$P$2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'Blad1 (2)'!$C$6:$P$6</c:f>
              <c:numCache>
                <c:formatCode>General</c:formatCode>
                <c:ptCount val="14"/>
                <c:pt idx="0">
                  <c:v>48.989915911110501</c:v>
                </c:pt>
                <c:pt idx="1">
                  <c:v>48.591427883916502</c:v>
                </c:pt>
                <c:pt idx="2">
                  <c:v>47.851245960573202</c:v>
                </c:pt>
                <c:pt idx="3">
                  <c:v>47.326716549673002</c:v>
                </c:pt>
                <c:pt idx="4">
                  <c:v>43.996470620169902</c:v>
                </c:pt>
                <c:pt idx="5">
                  <c:v>40.968136197799303</c:v>
                </c:pt>
                <c:pt idx="6">
                  <c:v>41.0776431927777</c:v>
                </c:pt>
                <c:pt idx="7">
                  <c:v>34.649323318639098</c:v>
                </c:pt>
                <c:pt idx="8">
                  <c:v>27.804038450971699</c:v>
                </c:pt>
                <c:pt idx="9">
                  <c:v>20.6970541517051</c:v>
                </c:pt>
                <c:pt idx="10">
                  <c:v>17.444255457752799</c:v>
                </c:pt>
                <c:pt idx="11">
                  <c:v>14.3795557704342</c:v>
                </c:pt>
                <c:pt idx="12">
                  <c:v>12.0631017556973</c:v>
                </c:pt>
                <c:pt idx="13">
                  <c:v>10.259501381287601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1978368"/>
        <c:axId val="301349344"/>
      </c:lineChart>
      <c:catAx>
        <c:axId val="341978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Källa:</a:t>
                </a:r>
                <a:r>
                  <a:rPr lang="sv-SE" baseline="0" dirty="0"/>
                  <a:t> </a:t>
                </a:r>
                <a:r>
                  <a:rPr lang="sv-SE" baseline="0" dirty="0" smtClean="0"/>
                  <a:t>Folkhälsomyndigheten 2014</a:t>
                </a:r>
                <a:endParaRPr lang="sv-SE" dirty="0"/>
              </a:p>
            </c:rich>
          </c:tx>
          <c:layout>
            <c:manualLayout>
              <c:xMode val="edge"/>
              <c:yMode val="edge"/>
              <c:x val="0.74541186221691325"/>
              <c:y val="0.9449647158221317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sv-SE"/>
          </a:p>
        </c:txPr>
        <c:crossAx val="301349344"/>
        <c:crosses val="autoZero"/>
        <c:auto val="1"/>
        <c:lblAlgn val="ctr"/>
        <c:lblOffset val="100"/>
        <c:noMultiLvlLbl val="0"/>
      </c:catAx>
      <c:valAx>
        <c:axId val="30134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sv-SE"/>
                  <a:t>Prescriptions/1000</a:t>
                </a:r>
                <a:r>
                  <a:rPr lang="sv-SE" baseline="0"/>
                  <a:t> women and year</a:t>
                </a:r>
                <a:endParaRPr lang="sv-SE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sv-SE"/>
          </a:p>
        </c:txPr>
        <c:crossAx val="3419783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4650041035892186"/>
          <c:y val="0.8660688164278042"/>
          <c:w val="0.5810961865060984"/>
          <c:h val="9.171480946561491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v-SE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375644994840042E-2"/>
          <c:y val="0.15878378378378377"/>
          <c:w val="0.9401444788441693"/>
          <c:h val="0.79054054054054057"/>
        </c:manualLayout>
      </c:layout>
      <c:barChart>
        <c:barDir val="col"/>
        <c:grouping val="clustered"/>
        <c:varyColors val="0"/>
        <c:ser>
          <c:idx val="6"/>
          <c:order val="0"/>
          <c:tx>
            <c:strRef>
              <c:f>Blad1!$AJ$1</c:f>
              <c:strCache>
                <c:ptCount val="1"/>
                <c:pt idx="0">
                  <c:v>% AB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Blad1!$AJ$2:$AJ$73</c:f>
              <c:numCache>
                <c:formatCode>0.0</c:formatCode>
                <c:ptCount val="72"/>
                <c:pt idx="0">
                  <c:v>60.887096774193552</c:v>
                </c:pt>
                <c:pt idx="1">
                  <c:v>55.539358600583085</c:v>
                </c:pt>
                <c:pt idx="2">
                  <c:v>52.459016393442624</c:v>
                </c:pt>
                <c:pt idx="3">
                  <c:v>52.173913043478258</c:v>
                </c:pt>
                <c:pt idx="4">
                  <c:v>51.612903225806456</c:v>
                </c:pt>
                <c:pt idx="5">
                  <c:v>47.887323943661976</c:v>
                </c:pt>
                <c:pt idx="6">
                  <c:v>47.191011235955052</c:v>
                </c:pt>
                <c:pt idx="7">
                  <c:v>45.901639344262293</c:v>
                </c:pt>
                <c:pt idx="8">
                  <c:v>45.454545454545453</c:v>
                </c:pt>
                <c:pt idx="9">
                  <c:v>44.117647058823529</c:v>
                </c:pt>
                <c:pt idx="10">
                  <c:v>40.909090909090907</c:v>
                </c:pt>
                <c:pt idx="11">
                  <c:v>38.888888888888893</c:v>
                </c:pt>
                <c:pt idx="12">
                  <c:v>38.888888888888893</c:v>
                </c:pt>
                <c:pt idx="13">
                  <c:v>37.735849056603769</c:v>
                </c:pt>
                <c:pt idx="14">
                  <c:v>37.5</c:v>
                </c:pt>
                <c:pt idx="15">
                  <c:v>37.5</c:v>
                </c:pt>
                <c:pt idx="16">
                  <c:v>37.142857142857139</c:v>
                </c:pt>
                <c:pt idx="17">
                  <c:v>37.096774193548384</c:v>
                </c:pt>
                <c:pt idx="18">
                  <c:v>36.585365853658537</c:v>
                </c:pt>
                <c:pt idx="19">
                  <c:v>35.714285714285715</c:v>
                </c:pt>
                <c:pt idx="20">
                  <c:v>35.135135135135137</c:v>
                </c:pt>
                <c:pt idx="21">
                  <c:v>35.106382978723403</c:v>
                </c:pt>
                <c:pt idx="22">
                  <c:v>34.666666666666664</c:v>
                </c:pt>
                <c:pt idx="23">
                  <c:v>33.333333333333329</c:v>
                </c:pt>
                <c:pt idx="24">
                  <c:v>32.38095238095238</c:v>
                </c:pt>
                <c:pt idx="25">
                  <c:v>32.323232323232325</c:v>
                </c:pt>
                <c:pt idx="26">
                  <c:v>32</c:v>
                </c:pt>
                <c:pt idx="27">
                  <c:v>30.612244897959183</c:v>
                </c:pt>
                <c:pt idx="28">
                  <c:v>29.92700729927007</c:v>
                </c:pt>
                <c:pt idx="29">
                  <c:v>29.26829268292683</c:v>
                </c:pt>
                <c:pt idx="30">
                  <c:v>28.888888888888889</c:v>
                </c:pt>
                <c:pt idx="31">
                  <c:v>25.806451612903228</c:v>
                </c:pt>
                <c:pt idx="32">
                  <c:v>25.641025641025639</c:v>
                </c:pt>
                <c:pt idx="33">
                  <c:v>25.196850393700785</c:v>
                </c:pt>
                <c:pt idx="34">
                  <c:v>23.188405797101453</c:v>
                </c:pt>
                <c:pt idx="35">
                  <c:v>22.826086956521738</c:v>
                </c:pt>
                <c:pt idx="36">
                  <c:v>22.580645161290324</c:v>
                </c:pt>
                <c:pt idx="37">
                  <c:v>22.448979591836736</c:v>
                </c:pt>
                <c:pt idx="38">
                  <c:v>22.222222222222221</c:v>
                </c:pt>
                <c:pt idx="39">
                  <c:v>21.875</c:v>
                </c:pt>
                <c:pt idx="40">
                  <c:v>21.875</c:v>
                </c:pt>
                <c:pt idx="41">
                  <c:v>21.875</c:v>
                </c:pt>
                <c:pt idx="42">
                  <c:v>21.59090909090909</c:v>
                </c:pt>
                <c:pt idx="43">
                  <c:v>21.05263157894737</c:v>
                </c:pt>
                <c:pt idx="44">
                  <c:v>20.512820512820511</c:v>
                </c:pt>
                <c:pt idx="45">
                  <c:v>20.491803278688526</c:v>
                </c:pt>
                <c:pt idx="46">
                  <c:v>20.33898305084746</c:v>
                </c:pt>
                <c:pt idx="47">
                  <c:v>20</c:v>
                </c:pt>
                <c:pt idx="48">
                  <c:v>19.444444444444446</c:v>
                </c:pt>
                <c:pt idx="49">
                  <c:v>19.35483870967742</c:v>
                </c:pt>
                <c:pt idx="50">
                  <c:v>19.318181818181817</c:v>
                </c:pt>
                <c:pt idx="51">
                  <c:v>19.047619047619047</c:v>
                </c:pt>
                <c:pt idx="52">
                  <c:v>19.047619047619047</c:v>
                </c:pt>
                <c:pt idx="53">
                  <c:v>17.777777777777779</c:v>
                </c:pt>
                <c:pt idx="54">
                  <c:v>17.5</c:v>
                </c:pt>
                <c:pt idx="55">
                  <c:v>17.391304347826086</c:v>
                </c:pt>
                <c:pt idx="56">
                  <c:v>17.307692307692307</c:v>
                </c:pt>
                <c:pt idx="57">
                  <c:v>16.666666666666668</c:v>
                </c:pt>
                <c:pt idx="58">
                  <c:v>15.853658536585368</c:v>
                </c:pt>
                <c:pt idx="59">
                  <c:v>14.285714285714286</c:v>
                </c:pt>
                <c:pt idx="60">
                  <c:v>13.636363636363637</c:v>
                </c:pt>
                <c:pt idx="61">
                  <c:v>13</c:v>
                </c:pt>
                <c:pt idx="62">
                  <c:v>12.727272727272727</c:v>
                </c:pt>
                <c:pt idx="63">
                  <c:v>12</c:v>
                </c:pt>
                <c:pt idx="64">
                  <c:v>10.526315789473685</c:v>
                </c:pt>
                <c:pt idx="65">
                  <c:v>9.375</c:v>
                </c:pt>
                <c:pt idx="66">
                  <c:v>8.5106382978723403</c:v>
                </c:pt>
                <c:pt idx="67">
                  <c:v>8.4158415841584162</c:v>
                </c:pt>
                <c:pt idx="68">
                  <c:v>8.3333333333333339</c:v>
                </c:pt>
                <c:pt idx="69">
                  <c:v>8.2352941176470598</c:v>
                </c:pt>
                <c:pt idx="70">
                  <c:v>6.25</c:v>
                </c:pt>
                <c:pt idx="7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234888"/>
        <c:axId val="343235280"/>
      </c:barChart>
      <c:catAx>
        <c:axId val="343234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Källa</a:t>
                </a:r>
                <a:r>
                  <a:rPr lang="en-US" dirty="0"/>
                  <a:t>: </a:t>
                </a:r>
                <a:r>
                  <a:rPr lang="en-US" dirty="0" smtClean="0"/>
                  <a:t>Folkhälsomyndigheten 2014 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80863546611433035"/>
              <c:y val="0.969696969696969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940000" vert="horz"/>
          <a:lstStyle/>
          <a:p>
            <a:pPr>
              <a:defRPr sz="800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43235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323528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43234888"/>
        <c:crosses val="autoZero"/>
        <c:crossBetween val="midCat"/>
      </c:valAx>
      <c:spPr>
        <a:solidFill>
          <a:srgbClr val="FFFFFF"/>
        </a:solidFill>
        <a:ln w="12700">
          <a:solidFill>
            <a:sysClr val="windowText" lastClr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solidFill>
        <a:sysClr val="windowText" lastClr="000000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Sheet3!$B$17</c:f>
              <c:strCache>
                <c:ptCount val="1"/>
                <c:pt idx="0">
                  <c:v>Pivmecillinam (J01CA08)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Sheet3!$C$16:$P$16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Sheet3!$C$17:$P$17</c:f>
              <c:numCache>
                <c:formatCode>General</c:formatCode>
                <c:ptCount val="14"/>
                <c:pt idx="0">
                  <c:v>15.2236449799742</c:v>
                </c:pt>
                <c:pt idx="1">
                  <c:v>15.553421013743201</c:v>
                </c:pt>
                <c:pt idx="2">
                  <c:v>14.7399468656726</c:v>
                </c:pt>
                <c:pt idx="3">
                  <c:v>14.086654732097401</c:v>
                </c:pt>
                <c:pt idx="4">
                  <c:v>13.7495068407424</c:v>
                </c:pt>
                <c:pt idx="5">
                  <c:v>13.841516795198901</c:v>
                </c:pt>
                <c:pt idx="6">
                  <c:v>13.739069687237899</c:v>
                </c:pt>
                <c:pt idx="7">
                  <c:v>13.5385124321877</c:v>
                </c:pt>
                <c:pt idx="8">
                  <c:v>14.178002793988</c:v>
                </c:pt>
                <c:pt idx="9">
                  <c:v>13.757238934648599</c:v>
                </c:pt>
                <c:pt idx="10">
                  <c:v>12.408307767433501</c:v>
                </c:pt>
                <c:pt idx="11">
                  <c:v>11.923906547761</c:v>
                </c:pt>
                <c:pt idx="12">
                  <c:v>12.7290705421269</c:v>
                </c:pt>
                <c:pt idx="13">
                  <c:v>16.0629511608246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Sheet3!$B$18</c:f>
              <c:strCache>
                <c:ptCount val="1"/>
                <c:pt idx="0">
                  <c:v>Trimethoprim (J01EA01)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Sheet3!$C$16:$P$16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Sheet3!$C$18:$P$18</c:f>
              <c:numCache>
                <c:formatCode>General</c:formatCode>
                <c:ptCount val="14"/>
                <c:pt idx="0">
                  <c:v>40.877991927999503</c:v>
                </c:pt>
                <c:pt idx="1">
                  <c:v>40.393638244421503</c:v>
                </c:pt>
                <c:pt idx="2">
                  <c:v>39.470557665155603</c:v>
                </c:pt>
                <c:pt idx="3">
                  <c:v>39.492343678998701</c:v>
                </c:pt>
                <c:pt idx="4">
                  <c:v>36.689537163423502</c:v>
                </c:pt>
                <c:pt idx="5">
                  <c:v>34.617960117461301</c:v>
                </c:pt>
                <c:pt idx="6">
                  <c:v>32.814888069765402</c:v>
                </c:pt>
                <c:pt idx="7">
                  <c:v>30.583892782990599</c:v>
                </c:pt>
                <c:pt idx="8">
                  <c:v>26.442392752049798</c:v>
                </c:pt>
                <c:pt idx="9">
                  <c:v>22.7785143610846</c:v>
                </c:pt>
                <c:pt idx="10">
                  <c:v>21.083905691022402</c:v>
                </c:pt>
                <c:pt idx="11">
                  <c:v>18.512961381316199</c:v>
                </c:pt>
                <c:pt idx="12">
                  <c:v>15.3890244643803</c:v>
                </c:pt>
                <c:pt idx="13">
                  <c:v>13.087126275654599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Sheet3!$B$19</c:f>
              <c:strCache>
                <c:ptCount val="1"/>
                <c:pt idx="0">
                  <c:v>Trimethoprim with sulphonamides (J01EE)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Sheet3!$C$16:$P$16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Sheet3!$C$19:$P$19</c:f>
              <c:numCache>
                <c:formatCode>General</c:formatCode>
                <c:ptCount val="14"/>
                <c:pt idx="0">
                  <c:v>11.960003823254601</c:v>
                </c:pt>
                <c:pt idx="1">
                  <c:v>12.108393675188401</c:v>
                </c:pt>
                <c:pt idx="2">
                  <c:v>12.540069200333001</c:v>
                </c:pt>
                <c:pt idx="3">
                  <c:v>12.8652420409943</c:v>
                </c:pt>
                <c:pt idx="4">
                  <c:v>14.3511233449878</c:v>
                </c:pt>
                <c:pt idx="5">
                  <c:v>14.590190583711999</c:v>
                </c:pt>
                <c:pt idx="6">
                  <c:v>15.2099548565003</c:v>
                </c:pt>
                <c:pt idx="7">
                  <c:v>16.148713253697299</c:v>
                </c:pt>
                <c:pt idx="8">
                  <c:v>17.5395638038434</c:v>
                </c:pt>
                <c:pt idx="9">
                  <c:v>17.341842587949198</c:v>
                </c:pt>
                <c:pt idx="10">
                  <c:v>17.909841721425501</c:v>
                </c:pt>
                <c:pt idx="11">
                  <c:v>17.697344628855902</c:v>
                </c:pt>
                <c:pt idx="12">
                  <c:v>17.104843622251799</c:v>
                </c:pt>
                <c:pt idx="13">
                  <c:v>17.256412294456101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Sheet3!$B$20</c:f>
              <c:strCache>
                <c:ptCount val="1"/>
                <c:pt idx="0">
                  <c:v>Nitrofurantoin (J01XE01)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Sheet3!$C$16:$P$16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Sheet3!$C$20:$P$20</c:f>
              <c:numCache>
                <c:formatCode>General</c:formatCode>
                <c:ptCount val="14"/>
                <c:pt idx="0">
                  <c:v>5.8643792915262498</c:v>
                </c:pt>
                <c:pt idx="1">
                  <c:v>6.2589281316191299</c:v>
                </c:pt>
                <c:pt idx="2">
                  <c:v>7.4366596199040602</c:v>
                </c:pt>
                <c:pt idx="3">
                  <c:v>7.5419565170982503</c:v>
                </c:pt>
                <c:pt idx="4">
                  <c:v>8.4135614638931902</c:v>
                </c:pt>
                <c:pt idx="5">
                  <c:v>9.6015176303728893</c:v>
                </c:pt>
                <c:pt idx="6">
                  <c:v>9.5474891046907704</c:v>
                </c:pt>
                <c:pt idx="7">
                  <c:v>10.2376748174383</c:v>
                </c:pt>
                <c:pt idx="8">
                  <c:v>10.070529088472</c:v>
                </c:pt>
                <c:pt idx="9">
                  <c:v>12.660836590710799</c:v>
                </c:pt>
                <c:pt idx="10">
                  <c:v>13.1142450717084</c:v>
                </c:pt>
                <c:pt idx="11">
                  <c:v>13.222994236821201</c:v>
                </c:pt>
                <c:pt idx="12">
                  <c:v>14.103710908664601</c:v>
                </c:pt>
                <c:pt idx="13">
                  <c:v>16.504929199212899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Sheet3!$B$21</c:f>
              <c:strCache>
                <c:ptCount val="1"/>
                <c:pt idx="0">
                  <c:v>Fluoroquinolones (J01MA02+06)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Sheet3!$C$16:$P$16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Sheet3!$C$21:$P$21</c:f>
              <c:numCache>
                <c:formatCode>General</c:formatCode>
                <c:ptCount val="14"/>
                <c:pt idx="0">
                  <c:v>132.398691460267</c:v>
                </c:pt>
                <c:pt idx="1">
                  <c:v>131.17888281365401</c:v>
                </c:pt>
                <c:pt idx="2">
                  <c:v>126.68689225505101</c:v>
                </c:pt>
                <c:pt idx="3">
                  <c:v>127.08638940649401</c:v>
                </c:pt>
                <c:pt idx="4">
                  <c:v>127.21619346051899</c:v>
                </c:pt>
                <c:pt idx="5">
                  <c:v>128.476597978581</c:v>
                </c:pt>
                <c:pt idx="6">
                  <c:v>124.068721877427</c:v>
                </c:pt>
                <c:pt idx="7">
                  <c:v>116.417278107539</c:v>
                </c:pt>
                <c:pt idx="8">
                  <c:v>104.272084040441</c:v>
                </c:pt>
                <c:pt idx="9">
                  <c:v>101.141055321604</c:v>
                </c:pt>
                <c:pt idx="10">
                  <c:v>100.010880988525</c:v>
                </c:pt>
                <c:pt idx="11">
                  <c:v>95.996552865046198</c:v>
                </c:pt>
                <c:pt idx="12">
                  <c:v>90.540166668941197</c:v>
                </c:pt>
                <c:pt idx="13">
                  <c:v>85.793115740439703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4416472"/>
        <c:axId val="344417256"/>
      </c:lineChart>
      <c:catAx>
        <c:axId val="344416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sv-SE" b="0" dirty="0"/>
                  <a:t>Källa: </a:t>
                </a:r>
                <a:r>
                  <a:rPr lang="sv-SE" b="0" dirty="0" smtClean="0"/>
                  <a:t>Folkhälsomyndigheten 2014</a:t>
                </a:r>
                <a:endParaRPr lang="sv-SE" b="0" dirty="0"/>
              </a:p>
            </c:rich>
          </c:tx>
          <c:layout>
            <c:manualLayout>
              <c:xMode val="edge"/>
              <c:yMode val="edge"/>
              <c:x val="0.74506394321238612"/>
              <c:y val="0.9481204950903979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4417256"/>
        <c:crosses val="autoZero"/>
        <c:auto val="1"/>
        <c:lblAlgn val="ctr"/>
        <c:lblOffset val="100"/>
        <c:noMultiLvlLbl val="0"/>
      </c:catAx>
      <c:valAx>
        <c:axId val="344417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Prescriptions/1000 men and year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44164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sv-SE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Blad2!$B$3</c:f>
              <c:strCache>
                <c:ptCount val="1"/>
                <c:pt idx="0">
                  <c:v>Women (18-79 years)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Blad2!$C$2:$P$2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Blad2!$C$3:$P$3</c:f>
              <c:numCache>
                <c:formatCode>General</c:formatCode>
                <c:ptCount val="14"/>
                <c:pt idx="0">
                  <c:v>145.967701530395</c:v>
                </c:pt>
                <c:pt idx="1">
                  <c:v>145.79395193992301</c:v>
                </c:pt>
                <c:pt idx="2">
                  <c:v>143.91961909065</c:v>
                </c:pt>
                <c:pt idx="3">
                  <c:v>142.97621802571501</c:v>
                </c:pt>
                <c:pt idx="4">
                  <c:v>141.513125529354</c:v>
                </c:pt>
                <c:pt idx="5">
                  <c:v>142.74563022341201</c:v>
                </c:pt>
                <c:pt idx="6">
                  <c:v>147.44946412843299</c:v>
                </c:pt>
                <c:pt idx="7">
                  <c:v>147.75561228084101</c:v>
                </c:pt>
                <c:pt idx="8">
                  <c:v>144.97109345879099</c:v>
                </c:pt>
                <c:pt idx="9">
                  <c:v>143.47662213782499</c:v>
                </c:pt>
                <c:pt idx="10">
                  <c:v>145.815280169142</c:v>
                </c:pt>
                <c:pt idx="11">
                  <c:v>145.77746785180801</c:v>
                </c:pt>
                <c:pt idx="12">
                  <c:v>142.761184654875</c:v>
                </c:pt>
                <c:pt idx="13">
                  <c:v>142.775872850958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Blad2!$B$4</c:f>
              <c:strCache>
                <c:ptCount val="1"/>
                <c:pt idx="0">
                  <c:v>Men (65 years and older)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Blad2!$C$2:$P$2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Blad2!$C$4:$P$4</c:f>
              <c:numCache>
                <c:formatCode>General</c:formatCode>
                <c:ptCount val="14"/>
                <c:pt idx="0">
                  <c:v>206.32471148302153</c:v>
                </c:pt>
                <c:pt idx="1">
                  <c:v>205.49326387862624</c:v>
                </c:pt>
                <c:pt idx="2">
                  <c:v>200.87412560611628</c:v>
                </c:pt>
                <c:pt idx="3">
                  <c:v>201.07258637568265</c:v>
                </c:pt>
                <c:pt idx="4">
                  <c:v>200.41992227356587</c:v>
                </c:pt>
                <c:pt idx="5">
                  <c:v>201.1277831053261</c:v>
                </c:pt>
                <c:pt idx="6">
                  <c:v>195.38012359562137</c:v>
                </c:pt>
                <c:pt idx="7">
                  <c:v>186.92607139385291</c:v>
                </c:pt>
                <c:pt idx="8">
                  <c:v>172.50257247879421</c:v>
                </c:pt>
                <c:pt idx="9">
                  <c:v>167.6794877959972</c:v>
                </c:pt>
                <c:pt idx="10">
                  <c:v>164.5271812401148</c:v>
                </c:pt>
                <c:pt idx="11">
                  <c:v>157.35375965980049</c:v>
                </c:pt>
                <c:pt idx="12">
                  <c:v>149.8668162063648</c:v>
                </c:pt>
                <c:pt idx="13">
                  <c:v>148.70453467058792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3526280"/>
        <c:axId val="343527064"/>
      </c:lineChart>
      <c:catAx>
        <c:axId val="343526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/>
                  <a:t>Källa: </a:t>
                </a:r>
                <a:r>
                  <a:rPr lang="sv-SE" b="0" dirty="0" smtClean="0"/>
                  <a:t>Folkhälsomyndigheten 2014</a:t>
                </a:r>
                <a:endParaRPr lang="sv-SE" dirty="0"/>
              </a:p>
            </c:rich>
          </c:tx>
          <c:layout>
            <c:manualLayout>
              <c:xMode val="edge"/>
              <c:yMode val="edge"/>
              <c:x val="0.76315371448134206"/>
              <c:y val="0.9426732353642961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3527064"/>
        <c:crosses val="autoZero"/>
        <c:auto val="1"/>
        <c:lblAlgn val="ctr"/>
        <c:lblOffset val="100"/>
        <c:noMultiLvlLbl val="0"/>
      </c:catAx>
      <c:valAx>
        <c:axId val="343527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Prescriptions/1000</a:t>
                </a:r>
                <a:r>
                  <a:rPr lang="sv-SE" baseline="0"/>
                  <a:t> inhabitants and year</a:t>
                </a:r>
                <a:endParaRPr lang="sv-SE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3526280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legend>
      <c:legendPos val="b"/>
      <c:layout>
        <c:manualLayout>
          <c:xMode val="edge"/>
          <c:yMode val="edge"/>
          <c:x val="0.24189691505953059"/>
          <c:y val="0.85784271618454122"/>
          <c:w val="0.50847654912701135"/>
          <c:h val="6.01608488778474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sv-SE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'Blad1 (2)'!$A$3</c:f>
              <c:strCache>
                <c:ptCount val="1"/>
                <c:pt idx="0">
                  <c:v>2012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'Blad1 (2)'!$B$2:$M$2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Mars</c:v>
                </c:pt>
                <c:pt idx="3">
                  <c:v>April</c:v>
                </c:pt>
                <c:pt idx="4">
                  <c:v>May 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'Blad1 (2)'!$B$3:$M$3</c:f>
              <c:numCache>
                <c:formatCode>General</c:formatCode>
                <c:ptCount val="12"/>
                <c:pt idx="0">
                  <c:v>35.986205033174699</c:v>
                </c:pt>
                <c:pt idx="1">
                  <c:v>50.9957508851261</c:v>
                </c:pt>
                <c:pt idx="2">
                  <c:v>49.234420124542197</c:v>
                </c:pt>
                <c:pt idx="3">
                  <c:v>38.6524162858097</c:v>
                </c:pt>
                <c:pt idx="4">
                  <c:v>35.312005342618299</c:v>
                </c:pt>
                <c:pt idx="5">
                  <c:v>30.7710346480015</c:v>
                </c:pt>
                <c:pt idx="6">
                  <c:v>19.663945227966199</c:v>
                </c:pt>
                <c:pt idx="7">
                  <c:v>16.174420175521298</c:v>
                </c:pt>
                <c:pt idx="8">
                  <c:v>22.876908214530602</c:v>
                </c:pt>
                <c:pt idx="9">
                  <c:v>31.682287537883902</c:v>
                </c:pt>
                <c:pt idx="10">
                  <c:v>34.084681520301203</c:v>
                </c:pt>
                <c:pt idx="11">
                  <c:v>40.2977694058631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'Blad1 (2)'!$A$4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'Blad1 (2)'!$B$2:$M$2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Mars</c:v>
                </c:pt>
                <c:pt idx="3">
                  <c:v>April</c:v>
                </c:pt>
                <c:pt idx="4">
                  <c:v>May 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'Blad1 (2)'!$B$4:$M$4</c:f>
              <c:numCache>
                <c:formatCode>General</c:formatCode>
                <c:ptCount val="12"/>
                <c:pt idx="0">
                  <c:v>37.474625053008197</c:v>
                </c:pt>
                <c:pt idx="1">
                  <c:v>42.392785359941598</c:v>
                </c:pt>
                <c:pt idx="2">
                  <c:v>35.045656085094201</c:v>
                </c:pt>
                <c:pt idx="3">
                  <c:v>30.860201293275399</c:v>
                </c:pt>
                <c:pt idx="4">
                  <c:v>26.517917410036599</c:v>
                </c:pt>
                <c:pt idx="5">
                  <c:v>22.0112766389895</c:v>
                </c:pt>
                <c:pt idx="6">
                  <c:v>15.498478130496901</c:v>
                </c:pt>
                <c:pt idx="7">
                  <c:v>13.2200650903461</c:v>
                </c:pt>
                <c:pt idx="8">
                  <c:v>18.9085698943348</c:v>
                </c:pt>
                <c:pt idx="9">
                  <c:v>23.934628616165199</c:v>
                </c:pt>
                <c:pt idx="10">
                  <c:v>26.116434936001198</c:v>
                </c:pt>
                <c:pt idx="11">
                  <c:v>30.852673496887299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4723776"/>
        <c:axId val="344724168"/>
      </c:lineChart>
      <c:catAx>
        <c:axId val="344723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dirty="0"/>
                  <a:t>Källa: </a:t>
                </a:r>
                <a:r>
                  <a:rPr lang="sv-SE" dirty="0" smtClean="0"/>
                  <a:t>Folkhälsomyndigheten 2014</a:t>
                </a:r>
                <a:endParaRPr lang="sv-SE" dirty="0"/>
              </a:p>
            </c:rich>
          </c:tx>
          <c:layout>
            <c:manualLayout>
              <c:xMode val="edge"/>
              <c:yMode val="edge"/>
              <c:x val="0.78108960678980532"/>
              <c:y val="0.951272250059651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4724168"/>
        <c:crosses val="autoZero"/>
        <c:auto val="1"/>
        <c:lblAlgn val="ctr"/>
        <c:lblOffset val="100"/>
        <c:noMultiLvlLbl val="0"/>
      </c:catAx>
      <c:valAx>
        <c:axId val="344724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Prescriptions</a:t>
                </a:r>
                <a:r>
                  <a:rPr lang="sv-SE" baseline="0"/>
                  <a:t>/1000 children</a:t>
                </a:r>
                <a:endParaRPr lang="sv-S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472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Blad1!$A$2:$A$13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Mars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Blad1!$B$2:$B$13</c:f>
              <c:numCache>
                <c:formatCode>0%</c:formatCode>
                <c:ptCount val="12"/>
                <c:pt idx="0">
                  <c:v>3.6025052502462504E-2</c:v>
                </c:pt>
                <c:pt idx="1">
                  <c:v>5.9368260357671357E-2</c:v>
                </c:pt>
                <c:pt idx="2">
                  <c:v>5.7813287217963208E-2</c:v>
                </c:pt>
                <c:pt idx="3">
                  <c:v>3.8055077010105166E-2</c:v>
                </c:pt>
                <c:pt idx="4">
                  <c:v>3.1651682076437808E-2</c:v>
                </c:pt>
                <c:pt idx="5">
                  <c:v>2.8570197531541202E-2</c:v>
                </c:pt>
                <c:pt idx="6">
                  <c:v>2.2558264639336741E-2</c:v>
                </c:pt>
                <c:pt idx="7">
                  <c:v>2.0617494156109185E-2</c:v>
                </c:pt>
                <c:pt idx="8">
                  <c:v>2.6890170089661256E-2</c:v>
                </c:pt>
                <c:pt idx="9">
                  <c:v>3.3444274950307398E-2</c:v>
                </c:pt>
                <c:pt idx="10">
                  <c:v>3.1625304958297809E-2</c:v>
                </c:pt>
                <c:pt idx="11">
                  <c:v>4.0644136347643134E-2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Blad1!$A$2:$A$13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Mars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Blad1!$C$2:$C$13</c:f>
              <c:numCache>
                <c:formatCode>0%</c:formatCode>
                <c:ptCount val="12"/>
                <c:pt idx="0">
                  <c:v>4.9243716196933102E-2</c:v>
                </c:pt>
                <c:pt idx="1">
                  <c:v>6.1588612573364794E-2</c:v>
                </c:pt>
                <c:pt idx="2">
                  <c:v>4.4826014283543533E-2</c:v>
                </c:pt>
                <c:pt idx="3">
                  <c:v>3.5084792672153961E-2</c:v>
                </c:pt>
                <c:pt idx="4">
                  <c:v>2.906100808020869E-2</c:v>
                </c:pt>
                <c:pt idx="5">
                  <c:v>2.5110285721154424E-2</c:v>
                </c:pt>
                <c:pt idx="6">
                  <c:v>2.2124704393298472E-2</c:v>
                </c:pt>
                <c:pt idx="7">
                  <c:v>1.9965758383659424E-2</c:v>
                </c:pt>
                <c:pt idx="8">
                  <c:v>2.3848848018059889E-2</c:v>
                </c:pt>
                <c:pt idx="9">
                  <c:v>2.7108350586611457E-2</c:v>
                </c:pt>
                <c:pt idx="10">
                  <c:v>2.9766594249608074E-2</c:v>
                </c:pt>
                <c:pt idx="11">
                  <c:v>3.3138689284737122E-2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7403640"/>
        <c:axId val="297404032"/>
      </c:lineChart>
      <c:catAx>
        <c:axId val="297403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dirty="0"/>
                  <a:t>Källa: </a:t>
                </a:r>
                <a:r>
                  <a:rPr lang="sv-SE" dirty="0" smtClean="0"/>
                  <a:t>Folkhälsomyndigheten 2014</a:t>
                </a:r>
                <a:endParaRPr lang="sv-SE" dirty="0"/>
              </a:p>
            </c:rich>
          </c:tx>
          <c:layout>
            <c:manualLayout>
              <c:xMode val="edge"/>
              <c:yMode val="edge"/>
              <c:x val="0.70876902419283139"/>
              <c:y val="0.942563565391872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97404032"/>
        <c:crosses val="autoZero"/>
        <c:auto val="1"/>
        <c:lblAlgn val="ctr"/>
        <c:lblOffset val="100"/>
        <c:noMultiLvlLbl val="0"/>
      </c:catAx>
      <c:valAx>
        <c:axId val="29740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00" b="0" i="0" baseline="0">
                    <a:effectLst/>
                  </a:rPr>
                  <a:t>Proportion of all call to 1177 Vårdguiden</a:t>
                </a:r>
                <a:endParaRPr lang="sv-SE" sz="10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97403640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37952943047894411"/>
          <c:y val="0.8659096313093414"/>
          <c:w val="0.2409411390421117"/>
          <c:h val="5.67469368452882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Sheet3!$B$2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Sheet3!$A$3:$A$24</c:f>
              <c:strCache>
                <c:ptCount val="22"/>
                <c:pt idx="0">
                  <c:v> Skåne </c:v>
                </c:pt>
                <c:pt idx="1">
                  <c:v> Stockholm </c:v>
                </c:pt>
                <c:pt idx="2">
                  <c:v> Västmanland </c:v>
                </c:pt>
                <c:pt idx="3">
                  <c:v> Uppsala </c:v>
                </c:pt>
                <c:pt idx="4">
                  <c:v> Västra Götaland </c:v>
                </c:pt>
                <c:pt idx="5">
                  <c:v> Kronoberg </c:v>
                </c:pt>
                <c:pt idx="6">
                  <c:v>Sweden</c:v>
                </c:pt>
                <c:pt idx="7">
                  <c:v> Södermanland </c:v>
                </c:pt>
                <c:pt idx="8">
                  <c:v> Blekinge </c:v>
                </c:pt>
                <c:pt idx="9">
                  <c:v> Halland </c:v>
                </c:pt>
                <c:pt idx="10">
                  <c:v> Östergötland </c:v>
                </c:pt>
                <c:pt idx="11">
                  <c:v> Örebro </c:v>
                </c:pt>
                <c:pt idx="12">
                  <c:v> Gävleborg </c:v>
                </c:pt>
                <c:pt idx="13">
                  <c:v> Värmland </c:v>
                </c:pt>
                <c:pt idx="14">
                  <c:v> Kalmar </c:v>
                </c:pt>
                <c:pt idx="15">
                  <c:v> Gotland </c:v>
                </c:pt>
                <c:pt idx="16">
                  <c:v> Jönköping </c:v>
                </c:pt>
                <c:pt idx="17">
                  <c:v> Västernorrland </c:v>
                </c:pt>
                <c:pt idx="18">
                  <c:v> Dalarna </c:v>
                </c:pt>
                <c:pt idx="19">
                  <c:v> Norrbotten </c:v>
                </c:pt>
                <c:pt idx="20">
                  <c:v> Västerbotten </c:v>
                </c:pt>
                <c:pt idx="21">
                  <c:v> Jämtland </c:v>
                </c:pt>
              </c:strCache>
            </c:strRef>
          </c:cat>
          <c:val>
            <c:numRef>
              <c:f>Sheet3!$B$3:$B$24</c:f>
              <c:numCache>
                <c:formatCode>0</c:formatCode>
                <c:ptCount val="22"/>
                <c:pt idx="0">
                  <c:v>747.69217259585298</c:v>
                </c:pt>
                <c:pt idx="1">
                  <c:v>749.23567216668505</c:v>
                </c:pt>
                <c:pt idx="2">
                  <c:v>672.66966816741694</c:v>
                </c:pt>
                <c:pt idx="3">
                  <c:v>581.55719878207901</c:v>
                </c:pt>
                <c:pt idx="4">
                  <c:v>699.94892747701704</c:v>
                </c:pt>
                <c:pt idx="5">
                  <c:v>742.13266923251103</c:v>
                </c:pt>
                <c:pt idx="6">
                  <c:v>666.80689585344703</c:v>
                </c:pt>
                <c:pt idx="7">
                  <c:v>622.38836542400702</c:v>
                </c:pt>
                <c:pt idx="8">
                  <c:v>640.48144064682106</c:v>
                </c:pt>
                <c:pt idx="9">
                  <c:v>764.86369536996995</c:v>
                </c:pt>
                <c:pt idx="10">
                  <c:v>580.94990747654504</c:v>
                </c:pt>
                <c:pt idx="11">
                  <c:v>537.28278832189903</c:v>
                </c:pt>
                <c:pt idx="12">
                  <c:v>517.55223247428103</c:v>
                </c:pt>
                <c:pt idx="13">
                  <c:v>523.98665280892703</c:v>
                </c:pt>
                <c:pt idx="14">
                  <c:v>532.67442616555002</c:v>
                </c:pt>
                <c:pt idx="15">
                  <c:v>537.24119386932</c:v>
                </c:pt>
                <c:pt idx="16">
                  <c:v>549.99024009369498</c:v>
                </c:pt>
                <c:pt idx="17">
                  <c:v>532.91681129237497</c:v>
                </c:pt>
                <c:pt idx="18">
                  <c:v>425.59922784063502</c:v>
                </c:pt>
                <c:pt idx="19">
                  <c:v>454.40251572327003</c:v>
                </c:pt>
                <c:pt idx="20">
                  <c:v>427.41494366043099</c:v>
                </c:pt>
                <c:pt idx="21">
                  <c:v>384.04894074997202</c:v>
                </c:pt>
              </c:numCache>
            </c:numRef>
          </c:val>
        </c:ser>
        <c:ser>
          <c:idx val="1"/>
          <c:order val="1"/>
          <c:tx>
            <c:strRef>
              <c:f>Sheet3!$C$2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Sheet3!$A$3:$A$24</c:f>
              <c:strCache>
                <c:ptCount val="22"/>
                <c:pt idx="0">
                  <c:v> Skåne </c:v>
                </c:pt>
                <c:pt idx="1">
                  <c:v> Stockholm </c:v>
                </c:pt>
                <c:pt idx="2">
                  <c:v> Västmanland </c:v>
                </c:pt>
                <c:pt idx="3">
                  <c:v> Uppsala </c:v>
                </c:pt>
                <c:pt idx="4">
                  <c:v> Västra Götaland </c:v>
                </c:pt>
                <c:pt idx="5">
                  <c:v> Kronoberg </c:v>
                </c:pt>
                <c:pt idx="6">
                  <c:v>Sweden</c:v>
                </c:pt>
                <c:pt idx="7">
                  <c:v> Södermanland </c:v>
                </c:pt>
                <c:pt idx="8">
                  <c:v> Blekinge </c:v>
                </c:pt>
                <c:pt idx="9">
                  <c:v> Halland </c:v>
                </c:pt>
                <c:pt idx="10">
                  <c:v> Östergötland </c:v>
                </c:pt>
                <c:pt idx="11">
                  <c:v> Örebro </c:v>
                </c:pt>
                <c:pt idx="12">
                  <c:v> Gävleborg </c:v>
                </c:pt>
                <c:pt idx="13">
                  <c:v> Värmland </c:v>
                </c:pt>
                <c:pt idx="14">
                  <c:v> Kalmar </c:v>
                </c:pt>
                <c:pt idx="15">
                  <c:v> Gotland </c:v>
                </c:pt>
                <c:pt idx="16">
                  <c:v> Jönköping </c:v>
                </c:pt>
                <c:pt idx="17">
                  <c:v> Västernorrland </c:v>
                </c:pt>
                <c:pt idx="18">
                  <c:v> Dalarna </c:v>
                </c:pt>
                <c:pt idx="19">
                  <c:v> Norrbotten </c:v>
                </c:pt>
                <c:pt idx="20">
                  <c:v> Västerbotten </c:v>
                </c:pt>
                <c:pt idx="21">
                  <c:v> Jämtland </c:v>
                </c:pt>
              </c:strCache>
            </c:strRef>
          </c:cat>
          <c:val>
            <c:numRef>
              <c:f>Sheet3!$C$3:$C$24</c:f>
              <c:numCache>
                <c:formatCode>0</c:formatCode>
                <c:ptCount val="22"/>
                <c:pt idx="0">
                  <c:v>675.56304873393594</c:v>
                </c:pt>
                <c:pt idx="1">
                  <c:v>734.12660097123205</c:v>
                </c:pt>
                <c:pt idx="2">
                  <c:v>662.68950796343904</c:v>
                </c:pt>
                <c:pt idx="3">
                  <c:v>523.47138525313801</c:v>
                </c:pt>
                <c:pt idx="4">
                  <c:v>638.29981490857494</c:v>
                </c:pt>
                <c:pt idx="5">
                  <c:v>643.78654970760203</c:v>
                </c:pt>
                <c:pt idx="6">
                  <c:v>630.76224326948295</c:v>
                </c:pt>
                <c:pt idx="7">
                  <c:v>585.90527309775905</c:v>
                </c:pt>
                <c:pt idx="8">
                  <c:v>597.463768115942</c:v>
                </c:pt>
                <c:pt idx="9">
                  <c:v>581.49089368911496</c:v>
                </c:pt>
                <c:pt idx="10">
                  <c:v>526.76074243580001</c:v>
                </c:pt>
                <c:pt idx="11">
                  <c:v>546.52880354505203</c:v>
                </c:pt>
                <c:pt idx="12">
                  <c:v>491.586538461538</c:v>
                </c:pt>
                <c:pt idx="13">
                  <c:v>490.25009452816897</c:v>
                </c:pt>
                <c:pt idx="14">
                  <c:v>524.47102707569604</c:v>
                </c:pt>
                <c:pt idx="15">
                  <c:v>515.62075522955695</c:v>
                </c:pt>
                <c:pt idx="16">
                  <c:v>517.75857474589804</c:v>
                </c:pt>
                <c:pt idx="17">
                  <c:v>582.40572467060395</c:v>
                </c:pt>
                <c:pt idx="18">
                  <c:v>440.988877760793</c:v>
                </c:pt>
                <c:pt idx="19">
                  <c:v>443.59845378938701</c:v>
                </c:pt>
                <c:pt idx="20">
                  <c:v>417.32790049324501</c:v>
                </c:pt>
                <c:pt idx="21">
                  <c:v>406.65130062561701</c:v>
                </c:pt>
              </c:numCache>
            </c:numRef>
          </c:val>
        </c:ser>
        <c:ser>
          <c:idx val="2"/>
          <c:order val="2"/>
          <c:tx>
            <c:strRef>
              <c:f>Sheet3!$D$2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Sheet3!$A$3:$A$24</c:f>
              <c:strCache>
                <c:ptCount val="22"/>
                <c:pt idx="0">
                  <c:v> Skåne </c:v>
                </c:pt>
                <c:pt idx="1">
                  <c:v> Stockholm </c:v>
                </c:pt>
                <c:pt idx="2">
                  <c:v> Västmanland </c:v>
                </c:pt>
                <c:pt idx="3">
                  <c:v> Uppsala </c:v>
                </c:pt>
                <c:pt idx="4">
                  <c:v> Västra Götaland </c:v>
                </c:pt>
                <c:pt idx="5">
                  <c:v> Kronoberg </c:v>
                </c:pt>
                <c:pt idx="6">
                  <c:v>Sweden</c:v>
                </c:pt>
                <c:pt idx="7">
                  <c:v> Södermanland </c:v>
                </c:pt>
                <c:pt idx="8">
                  <c:v> Blekinge </c:v>
                </c:pt>
                <c:pt idx="9">
                  <c:v> Halland </c:v>
                </c:pt>
                <c:pt idx="10">
                  <c:v> Östergötland </c:v>
                </c:pt>
                <c:pt idx="11">
                  <c:v> Örebro </c:v>
                </c:pt>
                <c:pt idx="12">
                  <c:v> Gävleborg </c:v>
                </c:pt>
                <c:pt idx="13">
                  <c:v> Värmland </c:v>
                </c:pt>
                <c:pt idx="14">
                  <c:v> Kalmar </c:v>
                </c:pt>
                <c:pt idx="15">
                  <c:v> Gotland </c:v>
                </c:pt>
                <c:pt idx="16">
                  <c:v> Jönköping </c:v>
                </c:pt>
                <c:pt idx="17">
                  <c:v> Västernorrland </c:v>
                </c:pt>
                <c:pt idx="18">
                  <c:v> Dalarna </c:v>
                </c:pt>
                <c:pt idx="19">
                  <c:v> Norrbotten </c:v>
                </c:pt>
                <c:pt idx="20">
                  <c:v> Västerbotten </c:v>
                </c:pt>
                <c:pt idx="21">
                  <c:v> Jämtland </c:v>
                </c:pt>
              </c:strCache>
            </c:strRef>
          </c:cat>
          <c:val>
            <c:numRef>
              <c:f>Sheet3!$D$3:$D$24</c:f>
              <c:numCache>
                <c:formatCode>0</c:formatCode>
                <c:ptCount val="22"/>
                <c:pt idx="0">
                  <c:v>596.44943911724602</c:v>
                </c:pt>
                <c:pt idx="1">
                  <c:v>605.87502538015406</c:v>
                </c:pt>
                <c:pt idx="2">
                  <c:v>538.58943416465502</c:v>
                </c:pt>
                <c:pt idx="3">
                  <c:v>445.439346089541</c:v>
                </c:pt>
                <c:pt idx="4">
                  <c:v>558.48751062710005</c:v>
                </c:pt>
                <c:pt idx="5">
                  <c:v>554.46947159654303</c:v>
                </c:pt>
                <c:pt idx="6">
                  <c:v>522.39943050807199</c:v>
                </c:pt>
                <c:pt idx="7">
                  <c:v>496.65859564164703</c:v>
                </c:pt>
                <c:pt idx="8">
                  <c:v>459.76200969590099</c:v>
                </c:pt>
                <c:pt idx="9">
                  <c:v>479.53387352769198</c:v>
                </c:pt>
                <c:pt idx="10">
                  <c:v>489.87642146137</c:v>
                </c:pt>
                <c:pt idx="11">
                  <c:v>406.14871306005699</c:v>
                </c:pt>
                <c:pt idx="12">
                  <c:v>403.75321336760902</c:v>
                </c:pt>
                <c:pt idx="13">
                  <c:v>426.478451502513</c:v>
                </c:pt>
                <c:pt idx="14">
                  <c:v>431.30766783327999</c:v>
                </c:pt>
                <c:pt idx="15">
                  <c:v>385.61917443408799</c:v>
                </c:pt>
                <c:pt idx="16">
                  <c:v>411.20095837077002</c:v>
                </c:pt>
                <c:pt idx="17">
                  <c:v>392.82939282939299</c:v>
                </c:pt>
                <c:pt idx="18">
                  <c:v>341.410822466372</c:v>
                </c:pt>
                <c:pt idx="19">
                  <c:v>348.47596717467798</c:v>
                </c:pt>
                <c:pt idx="20">
                  <c:v>325.17042475091802</c:v>
                </c:pt>
                <c:pt idx="21">
                  <c:v>296.903460837887</c:v>
                </c:pt>
              </c:numCache>
            </c:numRef>
          </c:val>
        </c:ser>
        <c:ser>
          <c:idx val="3"/>
          <c:order val="3"/>
          <c:tx>
            <c:strRef>
              <c:f>Sheet3!$E$2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Sheet3!$A$3:$A$24</c:f>
              <c:strCache>
                <c:ptCount val="22"/>
                <c:pt idx="0">
                  <c:v> Skåne </c:v>
                </c:pt>
                <c:pt idx="1">
                  <c:v> Stockholm </c:v>
                </c:pt>
                <c:pt idx="2">
                  <c:v> Västmanland </c:v>
                </c:pt>
                <c:pt idx="3">
                  <c:v> Uppsala </c:v>
                </c:pt>
                <c:pt idx="4">
                  <c:v> Västra Götaland </c:v>
                </c:pt>
                <c:pt idx="5">
                  <c:v> Kronoberg </c:v>
                </c:pt>
                <c:pt idx="6">
                  <c:v>Sweden</c:v>
                </c:pt>
                <c:pt idx="7">
                  <c:v> Södermanland </c:v>
                </c:pt>
                <c:pt idx="8">
                  <c:v> Blekinge </c:v>
                </c:pt>
                <c:pt idx="9">
                  <c:v> Halland </c:v>
                </c:pt>
                <c:pt idx="10">
                  <c:v> Östergötland </c:v>
                </c:pt>
                <c:pt idx="11">
                  <c:v> Örebro </c:v>
                </c:pt>
                <c:pt idx="12">
                  <c:v> Gävleborg </c:v>
                </c:pt>
                <c:pt idx="13">
                  <c:v> Värmland </c:v>
                </c:pt>
                <c:pt idx="14">
                  <c:v> Kalmar </c:v>
                </c:pt>
                <c:pt idx="15">
                  <c:v> Gotland </c:v>
                </c:pt>
                <c:pt idx="16">
                  <c:v> Jönköping </c:v>
                </c:pt>
                <c:pt idx="17">
                  <c:v> Västernorrland </c:v>
                </c:pt>
                <c:pt idx="18">
                  <c:v> Dalarna </c:v>
                </c:pt>
                <c:pt idx="19">
                  <c:v> Norrbotten </c:v>
                </c:pt>
                <c:pt idx="20">
                  <c:v> Västerbotten </c:v>
                </c:pt>
                <c:pt idx="21">
                  <c:v> Jämtland </c:v>
                </c:pt>
              </c:strCache>
            </c:strRef>
          </c:cat>
          <c:val>
            <c:numRef>
              <c:f>Sheet3!$E$3:$E$24</c:f>
              <c:numCache>
                <c:formatCode>0</c:formatCode>
                <c:ptCount val="22"/>
                <c:pt idx="0">
                  <c:v>608.38037813180404</c:v>
                </c:pt>
                <c:pt idx="1">
                  <c:v>587.53971337189796</c:v>
                </c:pt>
                <c:pt idx="2">
                  <c:v>478.078675815829</c:v>
                </c:pt>
                <c:pt idx="3">
                  <c:v>463.02005876165299</c:v>
                </c:pt>
                <c:pt idx="4">
                  <c:v>555.20656591563795</c:v>
                </c:pt>
                <c:pt idx="5">
                  <c:v>525.77749947818802</c:v>
                </c:pt>
                <c:pt idx="6">
                  <c:v>515.00562215922605</c:v>
                </c:pt>
                <c:pt idx="7">
                  <c:v>470.91557669441102</c:v>
                </c:pt>
                <c:pt idx="8">
                  <c:v>489.11707916447301</c:v>
                </c:pt>
                <c:pt idx="9">
                  <c:v>497.696610727213</c:v>
                </c:pt>
                <c:pt idx="10">
                  <c:v>461.56623243779899</c:v>
                </c:pt>
                <c:pt idx="11">
                  <c:v>417.65394521189398</c:v>
                </c:pt>
                <c:pt idx="12">
                  <c:v>401.18667275216802</c:v>
                </c:pt>
                <c:pt idx="13">
                  <c:v>431.60116064363001</c:v>
                </c:pt>
                <c:pt idx="14">
                  <c:v>395.63627191323002</c:v>
                </c:pt>
                <c:pt idx="15">
                  <c:v>414.14672626873499</c:v>
                </c:pt>
                <c:pt idx="16">
                  <c:v>427.70816341662299</c:v>
                </c:pt>
                <c:pt idx="17">
                  <c:v>376.54355169167701</c:v>
                </c:pt>
                <c:pt idx="18">
                  <c:v>362.61691642361501</c:v>
                </c:pt>
                <c:pt idx="19">
                  <c:v>322.01007379641601</c:v>
                </c:pt>
                <c:pt idx="20">
                  <c:v>328.48403845165302</c:v>
                </c:pt>
                <c:pt idx="21">
                  <c:v>259.67844298709502</c:v>
                </c:pt>
              </c:numCache>
            </c:numRef>
          </c:val>
        </c:ser>
        <c:ser>
          <c:idx val="4"/>
          <c:order val="4"/>
          <c:tx>
            <c:strRef>
              <c:f>Sheet3!$F$2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Sheet3!$A$3:$A$24</c:f>
              <c:strCache>
                <c:ptCount val="22"/>
                <c:pt idx="0">
                  <c:v> Skåne </c:v>
                </c:pt>
                <c:pt idx="1">
                  <c:v> Stockholm </c:v>
                </c:pt>
                <c:pt idx="2">
                  <c:v> Västmanland </c:v>
                </c:pt>
                <c:pt idx="3">
                  <c:v> Uppsala </c:v>
                </c:pt>
                <c:pt idx="4">
                  <c:v> Västra Götaland </c:v>
                </c:pt>
                <c:pt idx="5">
                  <c:v> Kronoberg </c:v>
                </c:pt>
                <c:pt idx="6">
                  <c:v>Sweden</c:v>
                </c:pt>
                <c:pt idx="7">
                  <c:v> Södermanland </c:v>
                </c:pt>
                <c:pt idx="8">
                  <c:v> Blekinge </c:v>
                </c:pt>
                <c:pt idx="9">
                  <c:v> Halland </c:v>
                </c:pt>
                <c:pt idx="10">
                  <c:v> Östergötland </c:v>
                </c:pt>
                <c:pt idx="11">
                  <c:v> Örebro </c:v>
                </c:pt>
                <c:pt idx="12">
                  <c:v> Gävleborg </c:v>
                </c:pt>
                <c:pt idx="13">
                  <c:v> Värmland </c:v>
                </c:pt>
                <c:pt idx="14">
                  <c:v> Kalmar </c:v>
                </c:pt>
                <c:pt idx="15">
                  <c:v> Gotland </c:v>
                </c:pt>
                <c:pt idx="16">
                  <c:v> Jönköping </c:v>
                </c:pt>
                <c:pt idx="17">
                  <c:v> Västernorrland </c:v>
                </c:pt>
                <c:pt idx="18">
                  <c:v> Dalarna </c:v>
                </c:pt>
                <c:pt idx="19">
                  <c:v> Norrbotten </c:v>
                </c:pt>
                <c:pt idx="20">
                  <c:v> Västerbotten </c:v>
                </c:pt>
                <c:pt idx="21">
                  <c:v> Jämtland </c:v>
                </c:pt>
              </c:strCache>
            </c:strRef>
          </c:cat>
          <c:val>
            <c:numRef>
              <c:f>Sheet3!$F$3:$F$24</c:f>
              <c:numCache>
                <c:formatCode>0</c:formatCode>
                <c:ptCount val="22"/>
                <c:pt idx="0">
                  <c:v>561.08384771690396</c:v>
                </c:pt>
                <c:pt idx="1">
                  <c:v>534.39987594334798</c:v>
                </c:pt>
                <c:pt idx="2">
                  <c:v>407.99381124290898</c:v>
                </c:pt>
                <c:pt idx="3">
                  <c:v>484.72874839812101</c:v>
                </c:pt>
                <c:pt idx="4">
                  <c:v>516.142451064223</c:v>
                </c:pt>
                <c:pt idx="5">
                  <c:v>480.16687183695802</c:v>
                </c:pt>
                <c:pt idx="6">
                  <c:v>467.62891073144999</c:v>
                </c:pt>
                <c:pt idx="7">
                  <c:v>409.18257280870398</c:v>
                </c:pt>
                <c:pt idx="8">
                  <c:v>435.91979075850003</c:v>
                </c:pt>
                <c:pt idx="9">
                  <c:v>442.90279519436899</c:v>
                </c:pt>
                <c:pt idx="10">
                  <c:v>390.65917824416198</c:v>
                </c:pt>
                <c:pt idx="11">
                  <c:v>380.25594149908602</c:v>
                </c:pt>
                <c:pt idx="12">
                  <c:v>354.47817550219003</c:v>
                </c:pt>
                <c:pt idx="13">
                  <c:v>393.44091075251998</c:v>
                </c:pt>
                <c:pt idx="14">
                  <c:v>376.53860499813499</c:v>
                </c:pt>
                <c:pt idx="15">
                  <c:v>431.51921588857402</c:v>
                </c:pt>
                <c:pt idx="16">
                  <c:v>426.875732708089</c:v>
                </c:pt>
                <c:pt idx="17">
                  <c:v>295.26970954356801</c:v>
                </c:pt>
                <c:pt idx="18">
                  <c:v>296.66352684547098</c:v>
                </c:pt>
                <c:pt idx="19">
                  <c:v>311.69662071773399</c:v>
                </c:pt>
                <c:pt idx="20">
                  <c:v>275.57506053268798</c:v>
                </c:pt>
                <c:pt idx="21">
                  <c:v>226.116982316627</c:v>
                </c:pt>
              </c:numCache>
            </c:numRef>
          </c:val>
        </c:ser>
        <c:ser>
          <c:idx val="5"/>
          <c:order val="5"/>
          <c:tx>
            <c:strRef>
              <c:f>Sheet3!$G$2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Sheet3!$A$3:$A$24</c:f>
              <c:strCache>
                <c:ptCount val="22"/>
                <c:pt idx="0">
                  <c:v> Skåne </c:v>
                </c:pt>
                <c:pt idx="1">
                  <c:v> Stockholm </c:v>
                </c:pt>
                <c:pt idx="2">
                  <c:v> Västmanland </c:v>
                </c:pt>
                <c:pt idx="3">
                  <c:v> Uppsala </c:v>
                </c:pt>
                <c:pt idx="4">
                  <c:v> Västra Götaland </c:v>
                </c:pt>
                <c:pt idx="5">
                  <c:v> Kronoberg </c:v>
                </c:pt>
                <c:pt idx="6">
                  <c:v>Sweden</c:v>
                </c:pt>
                <c:pt idx="7">
                  <c:v> Södermanland </c:v>
                </c:pt>
                <c:pt idx="8">
                  <c:v> Blekinge </c:v>
                </c:pt>
                <c:pt idx="9">
                  <c:v> Halland </c:v>
                </c:pt>
                <c:pt idx="10">
                  <c:v> Östergötland </c:v>
                </c:pt>
                <c:pt idx="11">
                  <c:v> Örebro </c:v>
                </c:pt>
                <c:pt idx="12">
                  <c:v> Gävleborg </c:v>
                </c:pt>
                <c:pt idx="13">
                  <c:v> Värmland </c:v>
                </c:pt>
                <c:pt idx="14">
                  <c:v> Kalmar </c:v>
                </c:pt>
                <c:pt idx="15">
                  <c:v> Gotland </c:v>
                </c:pt>
                <c:pt idx="16">
                  <c:v> Jönköping </c:v>
                </c:pt>
                <c:pt idx="17">
                  <c:v> Västernorrland </c:v>
                </c:pt>
                <c:pt idx="18">
                  <c:v> Dalarna </c:v>
                </c:pt>
                <c:pt idx="19">
                  <c:v> Norrbotten </c:v>
                </c:pt>
                <c:pt idx="20">
                  <c:v> Västerbotten </c:v>
                </c:pt>
                <c:pt idx="21">
                  <c:v> Jämtland </c:v>
                </c:pt>
              </c:strCache>
            </c:strRef>
          </c:cat>
          <c:val>
            <c:numRef>
              <c:f>Sheet3!$G$3:$G$24</c:f>
              <c:numCache>
                <c:formatCode>0</c:formatCode>
                <c:ptCount val="22"/>
                <c:pt idx="0">
                  <c:v>537.98918350484496</c:v>
                </c:pt>
                <c:pt idx="1">
                  <c:v>542.79809899059603</c:v>
                </c:pt>
                <c:pt idx="2">
                  <c:v>464.71635716102799</c:v>
                </c:pt>
                <c:pt idx="3">
                  <c:v>524.66320144266501</c:v>
                </c:pt>
                <c:pt idx="4">
                  <c:v>509.57973744985998</c:v>
                </c:pt>
                <c:pt idx="5">
                  <c:v>484.48687350835303</c:v>
                </c:pt>
                <c:pt idx="6">
                  <c:v>471.92066619595897</c:v>
                </c:pt>
                <c:pt idx="7">
                  <c:v>434.28359866715999</c:v>
                </c:pt>
                <c:pt idx="8">
                  <c:v>415.85024492652201</c:v>
                </c:pt>
                <c:pt idx="9">
                  <c:v>448.34760342482201</c:v>
                </c:pt>
                <c:pt idx="10">
                  <c:v>392.89470608858198</c:v>
                </c:pt>
                <c:pt idx="11">
                  <c:v>418.908702806066</c:v>
                </c:pt>
                <c:pt idx="12">
                  <c:v>366.62803003578102</c:v>
                </c:pt>
                <c:pt idx="13">
                  <c:v>399.11078943286998</c:v>
                </c:pt>
                <c:pt idx="14">
                  <c:v>358.72387782861398</c:v>
                </c:pt>
                <c:pt idx="15">
                  <c:v>402.06966178697598</c:v>
                </c:pt>
                <c:pt idx="16">
                  <c:v>438.02730202411601</c:v>
                </c:pt>
                <c:pt idx="17">
                  <c:v>343.06812503470098</c:v>
                </c:pt>
                <c:pt idx="18">
                  <c:v>307.256235827664</c:v>
                </c:pt>
                <c:pt idx="19">
                  <c:v>288.57109638414101</c:v>
                </c:pt>
                <c:pt idx="20">
                  <c:v>275.99187676457501</c:v>
                </c:pt>
                <c:pt idx="21">
                  <c:v>237.22970855531199</c:v>
                </c:pt>
              </c:numCache>
            </c:numRef>
          </c:val>
        </c:ser>
        <c:ser>
          <c:idx val="6"/>
          <c:order val="6"/>
          <c:tx>
            <c:strRef>
              <c:f>Sheet3!$H$2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Sheet3!$A$3:$A$24</c:f>
              <c:strCache>
                <c:ptCount val="22"/>
                <c:pt idx="0">
                  <c:v> Skåne </c:v>
                </c:pt>
                <c:pt idx="1">
                  <c:v> Stockholm </c:v>
                </c:pt>
                <c:pt idx="2">
                  <c:v> Västmanland </c:v>
                </c:pt>
                <c:pt idx="3">
                  <c:v> Uppsala </c:v>
                </c:pt>
                <c:pt idx="4">
                  <c:v> Västra Götaland </c:v>
                </c:pt>
                <c:pt idx="5">
                  <c:v> Kronoberg </c:v>
                </c:pt>
                <c:pt idx="6">
                  <c:v>Sweden</c:v>
                </c:pt>
                <c:pt idx="7">
                  <c:v> Södermanland </c:v>
                </c:pt>
                <c:pt idx="8">
                  <c:v> Blekinge </c:v>
                </c:pt>
                <c:pt idx="9">
                  <c:v> Halland </c:v>
                </c:pt>
                <c:pt idx="10">
                  <c:v> Östergötland </c:v>
                </c:pt>
                <c:pt idx="11">
                  <c:v> Örebro </c:v>
                </c:pt>
                <c:pt idx="12">
                  <c:v> Gävleborg </c:v>
                </c:pt>
                <c:pt idx="13">
                  <c:v> Värmland </c:v>
                </c:pt>
                <c:pt idx="14">
                  <c:v> Kalmar </c:v>
                </c:pt>
                <c:pt idx="15">
                  <c:v> Gotland </c:v>
                </c:pt>
                <c:pt idx="16">
                  <c:v> Jönköping </c:v>
                </c:pt>
                <c:pt idx="17">
                  <c:v> Västernorrland </c:v>
                </c:pt>
                <c:pt idx="18">
                  <c:v> Dalarna </c:v>
                </c:pt>
                <c:pt idx="19">
                  <c:v> Norrbotten </c:v>
                </c:pt>
                <c:pt idx="20">
                  <c:v> Västerbotten </c:v>
                </c:pt>
                <c:pt idx="21">
                  <c:v> Jämtland </c:v>
                </c:pt>
              </c:strCache>
            </c:strRef>
          </c:cat>
          <c:val>
            <c:numRef>
              <c:f>Sheet3!$H$3:$H$24</c:f>
              <c:numCache>
                <c:formatCode>0</c:formatCode>
                <c:ptCount val="22"/>
                <c:pt idx="0">
                  <c:v>446.710828963106</c:v>
                </c:pt>
                <c:pt idx="1">
                  <c:v>425.95897635866402</c:v>
                </c:pt>
                <c:pt idx="2">
                  <c:v>408.95924890131801</c:v>
                </c:pt>
                <c:pt idx="3">
                  <c:v>403.753425607937</c:v>
                </c:pt>
                <c:pt idx="4">
                  <c:v>391.46505376344101</c:v>
                </c:pt>
                <c:pt idx="5">
                  <c:v>385.56067588325698</c:v>
                </c:pt>
                <c:pt idx="6">
                  <c:v>382.40327408957597</c:v>
                </c:pt>
                <c:pt idx="7">
                  <c:v>374.08991627229699</c:v>
                </c:pt>
                <c:pt idx="8">
                  <c:v>369.61093585699302</c:v>
                </c:pt>
                <c:pt idx="9">
                  <c:v>368.285226505737</c:v>
                </c:pt>
                <c:pt idx="10">
                  <c:v>347.48990520919801</c:v>
                </c:pt>
                <c:pt idx="11">
                  <c:v>341.82849661793603</c:v>
                </c:pt>
                <c:pt idx="12">
                  <c:v>332.22936233316898</c:v>
                </c:pt>
                <c:pt idx="13">
                  <c:v>329.33551087067502</c:v>
                </c:pt>
                <c:pt idx="14">
                  <c:v>327.893623451194</c:v>
                </c:pt>
                <c:pt idx="15">
                  <c:v>326.02739726027397</c:v>
                </c:pt>
                <c:pt idx="16">
                  <c:v>320.822035107749</c:v>
                </c:pt>
                <c:pt idx="17">
                  <c:v>313.31780882679101</c:v>
                </c:pt>
                <c:pt idx="18">
                  <c:v>279.93931385503799</c:v>
                </c:pt>
                <c:pt idx="19">
                  <c:v>247.77224858234001</c:v>
                </c:pt>
                <c:pt idx="20">
                  <c:v>230.65621939275201</c:v>
                </c:pt>
                <c:pt idx="21">
                  <c:v>214.620919803942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7404816"/>
        <c:axId val="297405208"/>
      </c:barChart>
      <c:catAx>
        <c:axId val="297404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/>
                  <a:t>Källa: </a:t>
                </a:r>
                <a:r>
                  <a:rPr lang="sv-SE" b="0" dirty="0" smtClean="0"/>
                  <a:t>Folkhälsomyndigheten 2014</a:t>
                </a:r>
                <a:endParaRPr lang="sv-SE" b="0" dirty="0"/>
              </a:p>
            </c:rich>
          </c:tx>
          <c:layout>
            <c:manualLayout>
              <c:xMode val="edge"/>
              <c:yMode val="edge"/>
              <c:x val="0.75892313050471982"/>
              <c:y val="0.9482800679326849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97405208"/>
        <c:crosses val="autoZero"/>
        <c:auto val="1"/>
        <c:lblAlgn val="ctr"/>
        <c:lblOffset val="100"/>
        <c:noMultiLvlLbl val="0"/>
      </c:catAx>
      <c:valAx>
        <c:axId val="297405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Prescriptions/1000</a:t>
                </a:r>
                <a:r>
                  <a:rPr lang="sv-SE" baseline="0"/>
                  <a:t> children and year</a:t>
                </a:r>
                <a:endParaRPr lang="sv-SE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974048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7447806370304945"/>
          <c:y val="0.85046961041634506"/>
          <c:w val="0.45104372897300288"/>
          <c:h val="5.47591477535896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sv-SE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Blad5!$B$1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Blad5!$A$2:$A$23</c:f>
              <c:strCache>
                <c:ptCount val="22"/>
                <c:pt idx="0">
                  <c:v> Skåne </c:v>
                </c:pt>
                <c:pt idx="1">
                  <c:v> Stockholm </c:v>
                </c:pt>
                <c:pt idx="2">
                  <c:v> Västra Götaland </c:v>
                </c:pt>
                <c:pt idx="3">
                  <c:v> Gotland </c:v>
                </c:pt>
                <c:pt idx="4">
                  <c:v>Sweden</c:v>
                </c:pt>
                <c:pt idx="5">
                  <c:v> Halland </c:v>
                </c:pt>
                <c:pt idx="6">
                  <c:v> Uppsala </c:v>
                </c:pt>
                <c:pt idx="7">
                  <c:v> Blekinge </c:v>
                </c:pt>
                <c:pt idx="8">
                  <c:v> Västmanland </c:v>
                </c:pt>
                <c:pt idx="9">
                  <c:v> Kronoberg </c:v>
                </c:pt>
                <c:pt idx="10">
                  <c:v> Kalmar </c:v>
                </c:pt>
                <c:pt idx="11">
                  <c:v> Södermanland </c:v>
                </c:pt>
                <c:pt idx="12">
                  <c:v> Östergötland </c:v>
                </c:pt>
                <c:pt idx="13">
                  <c:v> Västernorrland </c:v>
                </c:pt>
                <c:pt idx="14">
                  <c:v> Värmland </c:v>
                </c:pt>
                <c:pt idx="15">
                  <c:v> Örebro </c:v>
                </c:pt>
                <c:pt idx="16">
                  <c:v> Jönköping </c:v>
                </c:pt>
                <c:pt idx="17">
                  <c:v> Norrbotten </c:v>
                </c:pt>
                <c:pt idx="18">
                  <c:v> Gävleborg </c:v>
                </c:pt>
                <c:pt idx="19">
                  <c:v> Dalarna </c:v>
                </c:pt>
                <c:pt idx="20">
                  <c:v> Jämtland </c:v>
                </c:pt>
                <c:pt idx="21">
                  <c:v> Västerbotten </c:v>
                </c:pt>
              </c:strCache>
            </c:strRef>
          </c:cat>
          <c:val>
            <c:numRef>
              <c:f>Blad5!$B$2:$B$23</c:f>
              <c:numCache>
                <c:formatCode>0</c:formatCode>
                <c:ptCount val="22"/>
                <c:pt idx="0">
                  <c:v>415.847293837753</c:v>
                </c:pt>
                <c:pt idx="1">
                  <c:v>416.57405798350101</c:v>
                </c:pt>
                <c:pt idx="2">
                  <c:v>406.24072563575101</c:v>
                </c:pt>
                <c:pt idx="3">
                  <c:v>374.74026087412</c:v>
                </c:pt>
                <c:pt idx="4">
                  <c:v>385.34268238672701</c:v>
                </c:pt>
                <c:pt idx="5">
                  <c:v>382.858516648636</c:v>
                </c:pt>
                <c:pt idx="6">
                  <c:v>383.66450122364398</c:v>
                </c:pt>
                <c:pt idx="7">
                  <c:v>383.90753587814203</c:v>
                </c:pt>
                <c:pt idx="8">
                  <c:v>365.15058000601402</c:v>
                </c:pt>
                <c:pt idx="9">
                  <c:v>378.70501250407699</c:v>
                </c:pt>
                <c:pt idx="10">
                  <c:v>359.53771581255103</c:v>
                </c:pt>
                <c:pt idx="11">
                  <c:v>349.50394846678302</c:v>
                </c:pt>
                <c:pt idx="12">
                  <c:v>349.148826232072</c:v>
                </c:pt>
                <c:pt idx="13">
                  <c:v>324.85935085007702</c:v>
                </c:pt>
                <c:pt idx="14">
                  <c:v>348.76036082191303</c:v>
                </c:pt>
                <c:pt idx="15">
                  <c:v>340.84858865931602</c:v>
                </c:pt>
                <c:pt idx="16">
                  <c:v>361.55325856572102</c:v>
                </c:pt>
                <c:pt idx="17">
                  <c:v>352.61394398432901</c:v>
                </c:pt>
                <c:pt idx="18">
                  <c:v>335.66117436023598</c:v>
                </c:pt>
                <c:pt idx="19">
                  <c:v>310.40581561973198</c:v>
                </c:pt>
                <c:pt idx="20">
                  <c:v>314.30804082373697</c:v>
                </c:pt>
                <c:pt idx="21">
                  <c:v>310.020595018628</c:v>
                </c:pt>
              </c:numCache>
            </c:numRef>
          </c:val>
        </c:ser>
        <c:ser>
          <c:idx val="1"/>
          <c:order val="1"/>
          <c:tx>
            <c:strRef>
              <c:f>Blad5!$C$1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Blad5!$A$2:$A$23</c:f>
              <c:strCache>
                <c:ptCount val="22"/>
                <c:pt idx="0">
                  <c:v> Skåne </c:v>
                </c:pt>
                <c:pt idx="1">
                  <c:v> Stockholm </c:v>
                </c:pt>
                <c:pt idx="2">
                  <c:v> Västra Götaland </c:v>
                </c:pt>
                <c:pt idx="3">
                  <c:v> Gotland </c:v>
                </c:pt>
                <c:pt idx="4">
                  <c:v>Sweden</c:v>
                </c:pt>
                <c:pt idx="5">
                  <c:v> Halland </c:v>
                </c:pt>
                <c:pt idx="6">
                  <c:v> Uppsala </c:v>
                </c:pt>
                <c:pt idx="7">
                  <c:v> Blekinge </c:v>
                </c:pt>
                <c:pt idx="8">
                  <c:v> Västmanland </c:v>
                </c:pt>
                <c:pt idx="9">
                  <c:v> Kronoberg </c:v>
                </c:pt>
                <c:pt idx="10">
                  <c:v> Kalmar </c:v>
                </c:pt>
                <c:pt idx="11">
                  <c:v> Södermanland </c:v>
                </c:pt>
                <c:pt idx="12">
                  <c:v> Östergötland </c:v>
                </c:pt>
                <c:pt idx="13">
                  <c:v> Västernorrland </c:v>
                </c:pt>
                <c:pt idx="14">
                  <c:v> Värmland </c:v>
                </c:pt>
                <c:pt idx="15">
                  <c:v> Örebro </c:v>
                </c:pt>
                <c:pt idx="16">
                  <c:v> Jönköping </c:v>
                </c:pt>
                <c:pt idx="17">
                  <c:v> Norrbotten </c:v>
                </c:pt>
                <c:pt idx="18">
                  <c:v> Gävleborg </c:v>
                </c:pt>
                <c:pt idx="19">
                  <c:v> Dalarna </c:v>
                </c:pt>
                <c:pt idx="20">
                  <c:v> Jämtland </c:v>
                </c:pt>
                <c:pt idx="21">
                  <c:v> Västerbotten </c:v>
                </c:pt>
              </c:strCache>
            </c:strRef>
          </c:cat>
          <c:val>
            <c:numRef>
              <c:f>Blad5!$C$2:$C$23</c:f>
              <c:numCache>
                <c:formatCode>0</c:formatCode>
                <c:ptCount val="22"/>
                <c:pt idx="0">
                  <c:v>398.129030043905</c:v>
                </c:pt>
                <c:pt idx="1">
                  <c:v>409.60700903143402</c:v>
                </c:pt>
                <c:pt idx="2">
                  <c:v>389.37409939871901</c:v>
                </c:pt>
                <c:pt idx="3">
                  <c:v>361.32826132477101</c:v>
                </c:pt>
                <c:pt idx="4">
                  <c:v>373.93031950820699</c:v>
                </c:pt>
                <c:pt idx="5">
                  <c:v>370.84554095796199</c:v>
                </c:pt>
                <c:pt idx="6">
                  <c:v>378.94161769482901</c:v>
                </c:pt>
                <c:pt idx="7">
                  <c:v>354.277384477608</c:v>
                </c:pt>
                <c:pt idx="8">
                  <c:v>364.532736561825</c:v>
                </c:pt>
                <c:pt idx="9">
                  <c:v>359.58062105342998</c:v>
                </c:pt>
                <c:pt idx="10">
                  <c:v>346.664378566219</c:v>
                </c:pt>
                <c:pt idx="11">
                  <c:v>346.12915179242998</c:v>
                </c:pt>
                <c:pt idx="12">
                  <c:v>339.68798932900302</c:v>
                </c:pt>
                <c:pt idx="13">
                  <c:v>327.290371869257</c:v>
                </c:pt>
                <c:pt idx="14">
                  <c:v>339.52980171301198</c:v>
                </c:pt>
                <c:pt idx="15">
                  <c:v>341.05663915446098</c:v>
                </c:pt>
                <c:pt idx="16">
                  <c:v>346.99434145417501</c:v>
                </c:pt>
                <c:pt idx="17">
                  <c:v>335.504636987266</c:v>
                </c:pt>
                <c:pt idx="18">
                  <c:v>320.67142288052702</c:v>
                </c:pt>
                <c:pt idx="19">
                  <c:v>309.23291088894098</c:v>
                </c:pt>
                <c:pt idx="20">
                  <c:v>306.39989231902098</c:v>
                </c:pt>
                <c:pt idx="21">
                  <c:v>289.64404410263899</c:v>
                </c:pt>
              </c:numCache>
            </c:numRef>
          </c:val>
        </c:ser>
        <c:ser>
          <c:idx val="2"/>
          <c:order val="2"/>
          <c:tx>
            <c:strRef>
              <c:f>Blad5!$D$1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Blad5!$A$2:$A$23</c:f>
              <c:strCache>
                <c:ptCount val="22"/>
                <c:pt idx="0">
                  <c:v> Skåne </c:v>
                </c:pt>
                <c:pt idx="1">
                  <c:v> Stockholm </c:v>
                </c:pt>
                <c:pt idx="2">
                  <c:v> Västra Götaland </c:v>
                </c:pt>
                <c:pt idx="3">
                  <c:v> Gotland </c:v>
                </c:pt>
                <c:pt idx="4">
                  <c:v>Sweden</c:v>
                </c:pt>
                <c:pt idx="5">
                  <c:v> Halland </c:v>
                </c:pt>
                <c:pt idx="6">
                  <c:v> Uppsala </c:v>
                </c:pt>
                <c:pt idx="7">
                  <c:v> Blekinge </c:v>
                </c:pt>
                <c:pt idx="8">
                  <c:v> Västmanland </c:v>
                </c:pt>
                <c:pt idx="9">
                  <c:v> Kronoberg </c:v>
                </c:pt>
                <c:pt idx="10">
                  <c:v> Kalmar </c:v>
                </c:pt>
                <c:pt idx="11">
                  <c:v> Södermanland </c:v>
                </c:pt>
                <c:pt idx="12">
                  <c:v> Östergötland </c:v>
                </c:pt>
                <c:pt idx="13">
                  <c:v> Västernorrland </c:v>
                </c:pt>
                <c:pt idx="14">
                  <c:v> Värmland </c:v>
                </c:pt>
                <c:pt idx="15">
                  <c:v> Örebro </c:v>
                </c:pt>
                <c:pt idx="16">
                  <c:v> Jönköping </c:v>
                </c:pt>
                <c:pt idx="17">
                  <c:v> Norrbotten </c:v>
                </c:pt>
                <c:pt idx="18">
                  <c:v> Gävleborg </c:v>
                </c:pt>
                <c:pt idx="19">
                  <c:v> Dalarna </c:v>
                </c:pt>
                <c:pt idx="20">
                  <c:v> Jämtland </c:v>
                </c:pt>
                <c:pt idx="21">
                  <c:v> Västerbotten </c:v>
                </c:pt>
              </c:strCache>
            </c:strRef>
          </c:cat>
          <c:val>
            <c:numRef>
              <c:f>Blad5!$D$2:$D$23</c:f>
              <c:numCache>
                <c:formatCode>0</c:formatCode>
                <c:ptCount val="22"/>
                <c:pt idx="0">
                  <c:v>374.30171136136198</c:v>
                </c:pt>
                <c:pt idx="1">
                  <c:v>368.008834953921</c:v>
                </c:pt>
                <c:pt idx="2">
                  <c:v>348.02714491638898</c:v>
                </c:pt>
                <c:pt idx="3">
                  <c:v>344.05408710539598</c:v>
                </c:pt>
                <c:pt idx="4">
                  <c:v>342.69073544461003</c:v>
                </c:pt>
                <c:pt idx="5">
                  <c:v>342.37264727932802</c:v>
                </c:pt>
                <c:pt idx="6">
                  <c:v>341.35336586963399</c:v>
                </c:pt>
                <c:pt idx="7">
                  <c:v>341.33867314447002</c:v>
                </c:pt>
                <c:pt idx="8">
                  <c:v>339.039278131635</c:v>
                </c:pt>
                <c:pt idx="9">
                  <c:v>333.53058578598802</c:v>
                </c:pt>
                <c:pt idx="10">
                  <c:v>330.89557607001598</c:v>
                </c:pt>
                <c:pt idx="11">
                  <c:v>325.54609552167102</c:v>
                </c:pt>
                <c:pt idx="12">
                  <c:v>322.48307913615997</c:v>
                </c:pt>
                <c:pt idx="13">
                  <c:v>317.01662527223198</c:v>
                </c:pt>
                <c:pt idx="14">
                  <c:v>314.02519408232001</c:v>
                </c:pt>
                <c:pt idx="15">
                  <c:v>310.54737860854101</c:v>
                </c:pt>
                <c:pt idx="16">
                  <c:v>307.71771311291701</c:v>
                </c:pt>
                <c:pt idx="17">
                  <c:v>306.31804598671999</c:v>
                </c:pt>
                <c:pt idx="18">
                  <c:v>303.75907778062998</c:v>
                </c:pt>
                <c:pt idx="19">
                  <c:v>299.70891865994099</c:v>
                </c:pt>
                <c:pt idx="20">
                  <c:v>284.58570058874301</c:v>
                </c:pt>
                <c:pt idx="21">
                  <c:v>266.746599953116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7407560"/>
        <c:axId val="297407952"/>
      </c:barChart>
      <c:catAx>
        <c:axId val="297407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dirty="0"/>
                  <a:t>Källa </a:t>
                </a:r>
                <a:r>
                  <a:rPr lang="sv-SE" dirty="0" smtClean="0"/>
                  <a:t>Folkhälsomyndigheten 2014</a:t>
                </a:r>
                <a:endParaRPr lang="sv-SE" dirty="0"/>
              </a:p>
            </c:rich>
          </c:tx>
          <c:layout>
            <c:manualLayout>
              <c:xMode val="edge"/>
              <c:yMode val="edge"/>
              <c:x val="0.72216200401794028"/>
              <c:y val="0.925254528484882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97407952"/>
        <c:crosses val="autoZero"/>
        <c:auto val="1"/>
        <c:lblAlgn val="ctr"/>
        <c:lblOffset val="100"/>
        <c:noMultiLvlLbl val="0"/>
      </c:catAx>
      <c:valAx>
        <c:axId val="29740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Prescriptions/1000 inhabitants and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97407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8539699936803523"/>
          <c:y val="2.6272573467528031E-2"/>
          <c:w val="0.22920600126392948"/>
          <c:h val="7.33718503511456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Blad12!$B$25</c:f>
              <c:strCache>
                <c:ptCount val="1"/>
                <c:pt idx="0">
                  <c:v>Antibiotics commonly used to treat SSTI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Blad12!$A$26:$A$46</c:f>
              <c:strCache>
                <c:ptCount val="21"/>
                <c:pt idx="0">
                  <c:v> Stockholm </c:v>
                </c:pt>
                <c:pt idx="1">
                  <c:v> Skåne </c:v>
                </c:pt>
                <c:pt idx="2">
                  <c:v> Västra Götaland </c:v>
                </c:pt>
                <c:pt idx="3">
                  <c:v> Blekinge </c:v>
                </c:pt>
                <c:pt idx="4">
                  <c:v> Kronoberg </c:v>
                </c:pt>
                <c:pt idx="5">
                  <c:v> Uppsala </c:v>
                </c:pt>
                <c:pt idx="6">
                  <c:v> Halland </c:v>
                </c:pt>
                <c:pt idx="7">
                  <c:v> Västmanland </c:v>
                </c:pt>
                <c:pt idx="8">
                  <c:v> Södermanland </c:v>
                </c:pt>
                <c:pt idx="9">
                  <c:v> Kalmar </c:v>
                </c:pt>
                <c:pt idx="10">
                  <c:v> Gotland </c:v>
                </c:pt>
                <c:pt idx="11">
                  <c:v> Östergötland </c:v>
                </c:pt>
                <c:pt idx="12">
                  <c:v> Jönköping </c:v>
                </c:pt>
                <c:pt idx="13">
                  <c:v> Värmland </c:v>
                </c:pt>
                <c:pt idx="14">
                  <c:v> Örebro </c:v>
                </c:pt>
                <c:pt idx="15">
                  <c:v> Västernorrland </c:v>
                </c:pt>
                <c:pt idx="16">
                  <c:v> Norrbotten </c:v>
                </c:pt>
                <c:pt idx="17">
                  <c:v> Gävleborg </c:v>
                </c:pt>
                <c:pt idx="18">
                  <c:v> Dalarna </c:v>
                </c:pt>
                <c:pt idx="19">
                  <c:v> Jämtland </c:v>
                </c:pt>
                <c:pt idx="20">
                  <c:v> Västerbotten </c:v>
                </c:pt>
              </c:strCache>
            </c:strRef>
          </c:cat>
          <c:val>
            <c:numRef>
              <c:f>Blad12!$B$26:$B$46</c:f>
              <c:numCache>
                <c:formatCode>General</c:formatCode>
                <c:ptCount val="21"/>
                <c:pt idx="0">
                  <c:v>55.044508572143201</c:v>
                </c:pt>
                <c:pt idx="1">
                  <c:v>56.315949482538002</c:v>
                </c:pt>
                <c:pt idx="2">
                  <c:v>56.006853085419301</c:v>
                </c:pt>
                <c:pt idx="3">
                  <c:v>53.717624659422903</c:v>
                </c:pt>
                <c:pt idx="4">
                  <c:v>53.328097177317403</c:v>
                </c:pt>
                <c:pt idx="5">
                  <c:v>55.968676256005502</c:v>
                </c:pt>
                <c:pt idx="6">
                  <c:v>55.873416722566397</c:v>
                </c:pt>
                <c:pt idx="7">
                  <c:v>56.298395154239998</c:v>
                </c:pt>
                <c:pt idx="8">
                  <c:v>53.9889270283158</c:v>
                </c:pt>
                <c:pt idx="9">
                  <c:v>52.777159299159102</c:v>
                </c:pt>
                <c:pt idx="10">
                  <c:v>60.865463566324799</c:v>
                </c:pt>
                <c:pt idx="11">
                  <c:v>48.588698522767103</c:v>
                </c:pt>
                <c:pt idx="12">
                  <c:v>47.942297031104403</c:v>
                </c:pt>
                <c:pt idx="13">
                  <c:v>50.249011278746202</c:v>
                </c:pt>
                <c:pt idx="14">
                  <c:v>55.8752159031906</c:v>
                </c:pt>
                <c:pt idx="15">
                  <c:v>54.008372558176099</c:v>
                </c:pt>
                <c:pt idx="16">
                  <c:v>54.943552246849798</c:v>
                </c:pt>
                <c:pt idx="17">
                  <c:v>53.933494073460899</c:v>
                </c:pt>
                <c:pt idx="18">
                  <c:v>50.290177360742</c:v>
                </c:pt>
                <c:pt idx="19">
                  <c:v>47.2500217906356</c:v>
                </c:pt>
                <c:pt idx="20">
                  <c:v>45.0700761287695</c:v>
                </c:pt>
              </c:numCache>
            </c:numRef>
          </c:val>
        </c:ser>
        <c:ser>
          <c:idx val="1"/>
          <c:order val="1"/>
          <c:tx>
            <c:strRef>
              <c:f>Blad12!$C$25</c:f>
              <c:strCache>
                <c:ptCount val="1"/>
                <c:pt idx="0">
                  <c:v>Antibiotics commonly used to treat RTI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strRef>
              <c:f>Blad12!$A$26:$A$46</c:f>
              <c:strCache>
                <c:ptCount val="21"/>
                <c:pt idx="0">
                  <c:v> Stockholm </c:v>
                </c:pt>
                <c:pt idx="1">
                  <c:v> Skåne </c:v>
                </c:pt>
                <c:pt idx="2">
                  <c:v> Västra Götaland </c:v>
                </c:pt>
                <c:pt idx="3">
                  <c:v> Blekinge </c:v>
                </c:pt>
                <c:pt idx="4">
                  <c:v> Kronoberg </c:v>
                </c:pt>
                <c:pt idx="5">
                  <c:v> Uppsala </c:v>
                </c:pt>
                <c:pt idx="6">
                  <c:v> Halland </c:v>
                </c:pt>
                <c:pt idx="7">
                  <c:v> Västmanland </c:v>
                </c:pt>
                <c:pt idx="8">
                  <c:v> Södermanland </c:v>
                </c:pt>
                <c:pt idx="9">
                  <c:v> Kalmar </c:v>
                </c:pt>
                <c:pt idx="10">
                  <c:v> Gotland </c:v>
                </c:pt>
                <c:pt idx="11">
                  <c:v> Östergötland </c:v>
                </c:pt>
                <c:pt idx="12">
                  <c:v> Jönköping </c:v>
                </c:pt>
                <c:pt idx="13">
                  <c:v> Värmland </c:v>
                </c:pt>
                <c:pt idx="14">
                  <c:v> Örebro </c:v>
                </c:pt>
                <c:pt idx="15">
                  <c:v> Västernorrland </c:v>
                </c:pt>
                <c:pt idx="16">
                  <c:v> Norrbotten </c:v>
                </c:pt>
                <c:pt idx="17">
                  <c:v> Gävleborg </c:v>
                </c:pt>
                <c:pt idx="18">
                  <c:v> Dalarna </c:v>
                </c:pt>
                <c:pt idx="19">
                  <c:v> Jämtland </c:v>
                </c:pt>
                <c:pt idx="20">
                  <c:v> Västerbotten </c:v>
                </c:pt>
              </c:strCache>
            </c:strRef>
          </c:cat>
          <c:val>
            <c:numRef>
              <c:f>Blad12!$C$26:$C$46</c:f>
              <c:numCache>
                <c:formatCode>General</c:formatCode>
                <c:ptCount val="21"/>
                <c:pt idx="0">
                  <c:v>204.32570476999101</c:v>
                </c:pt>
                <c:pt idx="1">
                  <c:v>202.12447588766599</c:v>
                </c:pt>
                <c:pt idx="2">
                  <c:v>185.32447497480399</c:v>
                </c:pt>
                <c:pt idx="3">
                  <c:v>180.67819978334401</c:v>
                </c:pt>
                <c:pt idx="4">
                  <c:v>176.89241313271</c:v>
                </c:pt>
                <c:pt idx="5">
                  <c:v>176.81598470072601</c:v>
                </c:pt>
                <c:pt idx="6">
                  <c:v>173.973089215957</c:v>
                </c:pt>
                <c:pt idx="7">
                  <c:v>167.19745222929899</c:v>
                </c:pt>
                <c:pt idx="8">
                  <c:v>167.06282328017701</c:v>
                </c:pt>
                <c:pt idx="9">
                  <c:v>165.828866014695</c:v>
                </c:pt>
                <c:pt idx="10">
                  <c:v>165.07398543002401</c:v>
                </c:pt>
                <c:pt idx="11">
                  <c:v>163.17568190620199</c:v>
                </c:pt>
                <c:pt idx="12">
                  <c:v>154.84966796022599</c:v>
                </c:pt>
                <c:pt idx="13">
                  <c:v>153.71319759777401</c:v>
                </c:pt>
                <c:pt idx="14">
                  <c:v>152.04529640108399</c:v>
                </c:pt>
                <c:pt idx="15">
                  <c:v>149.73902909732601</c:v>
                </c:pt>
                <c:pt idx="16">
                  <c:v>142.83875690263301</c:v>
                </c:pt>
                <c:pt idx="17">
                  <c:v>141.669407924464</c:v>
                </c:pt>
                <c:pt idx="18">
                  <c:v>141.122019128202</c:v>
                </c:pt>
                <c:pt idx="19">
                  <c:v>129.86426415004601</c:v>
                </c:pt>
                <c:pt idx="20">
                  <c:v>114.83492623464301</c:v>
                </c:pt>
              </c:numCache>
            </c:numRef>
          </c:val>
        </c:ser>
        <c:ser>
          <c:idx val="2"/>
          <c:order val="2"/>
          <c:tx>
            <c:strRef>
              <c:f>Blad12!$D$25</c:f>
              <c:strCache>
                <c:ptCount val="1"/>
                <c:pt idx="0">
                  <c:v>Antibiotics commonlu used to treat UTI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cat>
            <c:strRef>
              <c:f>Blad12!$A$26:$A$46</c:f>
              <c:strCache>
                <c:ptCount val="21"/>
                <c:pt idx="0">
                  <c:v> Stockholm </c:v>
                </c:pt>
                <c:pt idx="1">
                  <c:v> Skåne </c:v>
                </c:pt>
                <c:pt idx="2">
                  <c:v> Västra Götaland </c:v>
                </c:pt>
                <c:pt idx="3">
                  <c:v> Blekinge </c:v>
                </c:pt>
                <c:pt idx="4">
                  <c:v> Kronoberg </c:v>
                </c:pt>
                <c:pt idx="5">
                  <c:v> Uppsala </c:v>
                </c:pt>
                <c:pt idx="6">
                  <c:v> Halland </c:v>
                </c:pt>
                <c:pt idx="7">
                  <c:v> Västmanland </c:v>
                </c:pt>
                <c:pt idx="8">
                  <c:v> Södermanland </c:v>
                </c:pt>
                <c:pt idx="9">
                  <c:v> Kalmar </c:v>
                </c:pt>
                <c:pt idx="10">
                  <c:v> Gotland </c:v>
                </c:pt>
                <c:pt idx="11">
                  <c:v> Östergötland </c:v>
                </c:pt>
                <c:pt idx="12">
                  <c:v> Jönköping </c:v>
                </c:pt>
                <c:pt idx="13">
                  <c:v> Värmland </c:v>
                </c:pt>
                <c:pt idx="14">
                  <c:v> Örebro </c:v>
                </c:pt>
                <c:pt idx="15">
                  <c:v> Västernorrland </c:v>
                </c:pt>
                <c:pt idx="16">
                  <c:v> Norrbotten </c:v>
                </c:pt>
                <c:pt idx="17">
                  <c:v> Gävleborg </c:v>
                </c:pt>
                <c:pt idx="18">
                  <c:v> Dalarna </c:v>
                </c:pt>
                <c:pt idx="19">
                  <c:v> Jämtland </c:v>
                </c:pt>
                <c:pt idx="20">
                  <c:v> Västerbotten </c:v>
                </c:pt>
              </c:strCache>
            </c:strRef>
          </c:cat>
          <c:val>
            <c:numRef>
              <c:f>Blad12!$D$26:$D$46</c:f>
              <c:numCache>
                <c:formatCode>General</c:formatCode>
                <c:ptCount val="21"/>
                <c:pt idx="0">
                  <c:v>87.403138496083201</c:v>
                </c:pt>
                <c:pt idx="1">
                  <c:v>93.778105721849997</c:v>
                </c:pt>
                <c:pt idx="2">
                  <c:v>86.959455702063195</c:v>
                </c:pt>
                <c:pt idx="3">
                  <c:v>88.599284377769806</c:v>
                </c:pt>
                <c:pt idx="4">
                  <c:v>85.121606137061804</c:v>
                </c:pt>
                <c:pt idx="5">
                  <c:v>85.742608421034205</c:v>
                </c:pt>
                <c:pt idx="6">
                  <c:v>91.557168974996401</c:v>
                </c:pt>
                <c:pt idx="7">
                  <c:v>96.642000749344305</c:v>
                </c:pt>
                <c:pt idx="8">
                  <c:v>88.565573322947102</c:v>
                </c:pt>
                <c:pt idx="9">
                  <c:v>94.083443232226401</c:v>
                </c:pt>
                <c:pt idx="10">
                  <c:v>98.111493509896704</c:v>
                </c:pt>
                <c:pt idx="11">
                  <c:v>94.309610312966797</c:v>
                </c:pt>
                <c:pt idx="12">
                  <c:v>88.194010309156695</c:v>
                </c:pt>
                <c:pt idx="13">
                  <c:v>91.119818368243799</c:v>
                </c:pt>
                <c:pt idx="14">
                  <c:v>84.065373190210295</c:v>
                </c:pt>
                <c:pt idx="15">
                  <c:v>94.581806009562698</c:v>
                </c:pt>
                <c:pt idx="16">
                  <c:v>92.250952191347196</c:v>
                </c:pt>
                <c:pt idx="17">
                  <c:v>90.461507318254604</c:v>
                </c:pt>
                <c:pt idx="18">
                  <c:v>90.470250040679105</c:v>
                </c:pt>
                <c:pt idx="19">
                  <c:v>93.327311194047596</c:v>
                </c:pt>
                <c:pt idx="20">
                  <c:v>82.312070310548506</c:v>
                </c:pt>
              </c:numCache>
            </c:numRef>
          </c:val>
        </c:ser>
        <c:ser>
          <c:idx val="3"/>
          <c:order val="3"/>
          <c:tx>
            <c:strRef>
              <c:f>Blad12!$E$25</c:f>
              <c:strCache>
                <c:ptCount val="1"/>
                <c:pt idx="0">
                  <c:v>Other antibiotics</c:v>
                </c:pt>
              </c:strCache>
            </c:strRef>
          </c:tx>
          <c:spPr>
            <a:solidFill>
              <a:srgbClr val="8064A2"/>
            </a:solidFill>
            <a:ln w="25400">
              <a:noFill/>
            </a:ln>
          </c:spPr>
          <c:invertIfNegative val="0"/>
          <c:cat>
            <c:strRef>
              <c:f>Blad12!$A$26:$A$46</c:f>
              <c:strCache>
                <c:ptCount val="21"/>
                <c:pt idx="0">
                  <c:v> Stockholm </c:v>
                </c:pt>
                <c:pt idx="1">
                  <c:v> Skåne </c:v>
                </c:pt>
                <c:pt idx="2">
                  <c:v> Västra Götaland </c:v>
                </c:pt>
                <c:pt idx="3">
                  <c:v> Blekinge </c:v>
                </c:pt>
                <c:pt idx="4">
                  <c:v> Kronoberg </c:v>
                </c:pt>
                <c:pt idx="5">
                  <c:v> Uppsala </c:v>
                </c:pt>
                <c:pt idx="6">
                  <c:v> Halland </c:v>
                </c:pt>
                <c:pt idx="7">
                  <c:v> Västmanland </c:v>
                </c:pt>
                <c:pt idx="8">
                  <c:v> Södermanland </c:v>
                </c:pt>
                <c:pt idx="9">
                  <c:v> Kalmar </c:v>
                </c:pt>
                <c:pt idx="10">
                  <c:v> Gotland </c:v>
                </c:pt>
                <c:pt idx="11">
                  <c:v> Östergötland </c:v>
                </c:pt>
                <c:pt idx="12">
                  <c:v> Jönköping </c:v>
                </c:pt>
                <c:pt idx="13">
                  <c:v> Värmland </c:v>
                </c:pt>
                <c:pt idx="14">
                  <c:v> Örebro </c:v>
                </c:pt>
                <c:pt idx="15">
                  <c:v> Västernorrland </c:v>
                </c:pt>
                <c:pt idx="16">
                  <c:v> Norrbotten </c:v>
                </c:pt>
                <c:pt idx="17">
                  <c:v> Gävleborg </c:v>
                </c:pt>
                <c:pt idx="18">
                  <c:v> Dalarna </c:v>
                </c:pt>
                <c:pt idx="19">
                  <c:v> Jämtland </c:v>
                </c:pt>
                <c:pt idx="20">
                  <c:v> Västerbotten </c:v>
                </c:pt>
              </c:strCache>
            </c:strRef>
          </c:cat>
          <c:val>
            <c:numRef>
              <c:f>Blad12!$E$26:$E$46</c:f>
              <c:numCache>
                <c:formatCode>General</c:formatCode>
                <c:ptCount val="21"/>
                <c:pt idx="0">
                  <c:v>21.235483115703573</c:v>
                </c:pt>
                <c:pt idx="1">
                  <c:v>22.083180269307945</c:v>
                </c:pt>
                <c:pt idx="2">
                  <c:v>19.736361154102497</c:v>
                </c:pt>
                <c:pt idx="3">
                  <c:v>18.343564323933322</c:v>
                </c:pt>
                <c:pt idx="4">
                  <c:v>18.188469338898813</c:v>
                </c:pt>
                <c:pt idx="5">
                  <c:v>22.82609649186827</c:v>
                </c:pt>
                <c:pt idx="6">
                  <c:v>20.968972365808213</c:v>
                </c:pt>
                <c:pt idx="7">
                  <c:v>18.901429998751723</c:v>
                </c:pt>
                <c:pt idx="8">
                  <c:v>15.928771890231076</c:v>
                </c:pt>
                <c:pt idx="9">
                  <c:v>18.206107523935486</c:v>
                </c:pt>
                <c:pt idx="10">
                  <c:v>20.00314459915046</c:v>
                </c:pt>
                <c:pt idx="11">
                  <c:v>16.409088394224057</c:v>
                </c:pt>
                <c:pt idx="12">
                  <c:v>16.731737812429913</c:v>
                </c:pt>
                <c:pt idx="13">
                  <c:v>18.943166837556021</c:v>
                </c:pt>
                <c:pt idx="14">
                  <c:v>18.561493114056134</c:v>
                </c:pt>
                <c:pt idx="15">
                  <c:v>18.687417607167163</c:v>
                </c:pt>
                <c:pt idx="16">
                  <c:v>16.284784645889999</c:v>
                </c:pt>
                <c:pt idx="17">
                  <c:v>17.694668464450501</c:v>
                </c:pt>
                <c:pt idx="18">
                  <c:v>17.826472130317882</c:v>
                </c:pt>
                <c:pt idx="19">
                  <c:v>14.144103454013759</c:v>
                </c:pt>
                <c:pt idx="20">
                  <c:v>24.529527279154991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7409912"/>
        <c:axId val="349525992"/>
      </c:barChart>
      <c:catAx>
        <c:axId val="297409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/>
                  <a:t>Källa:</a:t>
                </a:r>
                <a:r>
                  <a:rPr lang="sv-SE" b="0" baseline="0" dirty="0"/>
                  <a:t> </a:t>
                </a:r>
                <a:r>
                  <a:rPr lang="sv-SE" b="0" baseline="0" dirty="0" smtClean="0"/>
                  <a:t>Folkhälsomyndigheten 2014</a:t>
                </a:r>
                <a:endParaRPr lang="sv-SE" b="0" dirty="0"/>
              </a:p>
            </c:rich>
          </c:tx>
          <c:layout>
            <c:manualLayout>
              <c:xMode val="edge"/>
              <c:yMode val="edge"/>
              <c:x val="0.73817844425497769"/>
              <c:y val="0.9351980059096386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9525992"/>
        <c:crosses val="autoZero"/>
        <c:auto val="1"/>
        <c:lblAlgn val="ctr"/>
        <c:lblOffset val="100"/>
        <c:noMultiLvlLbl val="0"/>
      </c:catAx>
      <c:valAx>
        <c:axId val="349525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Prescriptions/1000</a:t>
                </a:r>
                <a:r>
                  <a:rPr lang="sv-SE" baseline="0"/>
                  <a:t> inhabitants</a:t>
                </a:r>
                <a:endParaRPr lang="sv-SE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974099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1639600782386278"/>
          <c:y val="0.78511431354099626"/>
          <c:w val="0.76296169985121287"/>
          <c:h val="9.3292395054391783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sv-SE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0 - 4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Blad1!$A$2:$A$14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Blad1!$B$2:$B$14</c:f>
              <c:numCache>
                <c:formatCode>General</c:formatCode>
                <c:ptCount val="13"/>
                <c:pt idx="0">
                  <c:v>6.1871154387731595</c:v>
                </c:pt>
                <c:pt idx="1">
                  <c:v>9.3917221797531951</c:v>
                </c:pt>
                <c:pt idx="2">
                  <c:v>10.092876403952019</c:v>
                </c:pt>
                <c:pt idx="3">
                  <c:v>9.5135340833169355</c:v>
                </c:pt>
                <c:pt idx="4">
                  <c:v>6.7669586327360083</c:v>
                </c:pt>
                <c:pt idx="5">
                  <c:v>8.2379447975319113</c:v>
                </c:pt>
                <c:pt idx="6">
                  <c:v>10.073638295943345</c:v>
                </c:pt>
                <c:pt idx="7">
                  <c:v>10.144698517118204</c:v>
                </c:pt>
                <c:pt idx="8">
                  <c:v>8.9471830650764783</c:v>
                </c:pt>
                <c:pt idx="9">
                  <c:v>8.0077172046735274</c:v>
                </c:pt>
                <c:pt idx="10">
                  <c:v>6.7490906968344939</c:v>
                </c:pt>
                <c:pt idx="11">
                  <c:v>8.9001545066822363</c:v>
                </c:pt>
                <c:pt idx="12">
                  <c:v>6.5213291526325907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658728"/>
        <c:axId val="165923712"/>
      </c:lineChart>
      <c:catAx>
        <c:axId val="166658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dirty="0"/>
                  <a:t>Källa:</a:t>
                </a:r>
                <a:r>
                  <a:rPr lang="sv-SE" baseline="0" dirty="0"/>
                  <a:t> </a:t>
                </a:r>
                <a:r>
                  <a:rPr lang="sv-SE" baseline="0" dirty="0" smtClean="0"/>
                  <a:t>Folkhälsomyndigheten 2014</a:t>
                </a:r>
                <a:endParaRPr lang="sv-SE" dirty="0"/>
              </a:p>
            </c:rich>
          </c:tx>
          <c:layout>
            <c:manualLayout>
              <c:xMode val="edge"/>
              <c:yMode val="edge"/>
              <c:x val="0.72497669396676578"/>
              <c:y val="0.937136777901772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65923712"/>
        <c:crosses val="autoZero"/>
        <c:auto val="1"/>
        <c:lblAlgn val="ctr"/>
        <c:lblOffset val="100"/>
        <c:noMultiLvlLbl val="0"/>
      </c:catAx>
      <c:valAx>
        <c:axId val="16592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00" b="0" i="0" baseline="0">
                    <a:effectLst/>
                  </a:rPr>
                  <a:t>Children with mastoiditis/100 000 inhabitants</a:t>
                </a:r>
                <a:endParaRPr lang="sv-SE" sz="10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66658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Outpatient care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cat>
            <c:strRef>
              <c:f>Blad1!$A$2:$A$22</c:f>
              <c:strCache>
                <c:ptCount val="21"/>
                <c:pt idx="0">
                  <c:v> Stockholm</c:v>
                </c:pt>
                <c:pt idx="1">
                  <c:v> Skåne</c:v>
                </c:pt>
                <c:pt idx="2">
                  <c:v> Uppsala</c:v>
                </c:pt>
                <c:pt idx="3">
                  <c:v> Västra Götaland</c:v>
                </c:pt>
                <c:pt idx="4">
                  <c:v> Örebro</c:v>
                </c:pt>
                <c:pt idx="5">
                  <c:v> Blekinge</c:v>
                </c:pt>
                <c:pt idx="6">
                  <c:v> Kronoberg</c:v>
                </c:pt>
                <c:pt idx="7">
                  <c:v> Västmanland</c:v>
                </c:pt>
                <c:pt idx="8">
                  <c:v> Gotland</c:v>
                </c:pt>
                <c:pt idx="9">
                  <c:v> Halland</c:v>
                </c:pt>
                <c:pt idx="10">
                  <c:v> Kalmar</c:v>
                </c:pt>
                <c:pt idx="11">
                  <c:v> Värmland</c:v>
                </c:pt>
                <c:pt idx="12">
                  <c:v> Södermanland</c:v>
                </c:pt>
                <c:pt idx="13">
                  <c:v> Östergötland</c:v>
                </c:pt>
                <c:pt idx="14">
                  <c:v> Norrbotten</c:v>
                </c:pt>
                <c:pt idx="15">
                  <c:v> Gävleborg</c:v>
                </c:pt>
                <c:pt idx="16">
                  <c:v> Dalarna</c:v>
                </c:pt>
                <c:pt idx="17">
                  <c:v> Västernorrland</c:v>
                </c:pt>
                <c:pt idx="18">
                  <c:v> Jönköping</c:v>
                </c:pt>
                <c:pt idx="19">
                  <c:v> Västerbotten</c:v>
                </c:pt>
                <c:pt idx="20">
                  <c:v> Jämtland</c:v>
                </c:pt>
              </c:strCache>
            </c:strRef>
          </c:cat>
          <c:val>
            <c:numRef>
              <c:f>Blad1!$B$2:$B$22</c:f>
              <c:numCache>
                <c:formatCode>General</c:formatCode>
                <c:ptCount val="21"/>
                <c:pt idx="0">
                  <c:v>12.830492778717</c:v>
                </c:pt>
                <c:pt idx="1">
                  <c:v>12.7416816824138</c:v>
                </c:pt>
                <c:pt idx="2">
                  <c:v>12.120814998333</c:v>
                </c:pt>
                <c:pt idx="3">
                  <c:v>11.8839079383567</c:v>
                </c:pt>
                <c:pt idx="4">
                  <c:v>11.4177844375901</c:v>
                </c:pt>
                <c:pt idx="5">
                  <c:v>11.708183698256899</c:v>
                </c:pt>
                <c:pt idx="6">
                  <c:v>11.103512732105401</c:v>
                </c:pt>
                <c:pt idx="7">
                  <c:v>11.5657320970007</c:v>
                </c:pt>
                <c:pt idx="8">
                  <c:v>11.4114650553428</c:v>
                </c:pt>
                <c:pt idx="9">
                  <c:v>11.489016627937801</c:v>
                </c:pt>
                <c:pt idx="10">
                  <c:v>11.1453772900751</c:v>
                </c:pt>
                <c:pt idx="11">
                  <c:v>11.0061327805992</c:v>
                </c:pt>
                <c:pt idx="12">
                  <c:v>10.805229815796</c:v>
                </c:pt>
                <c:pt idx="13">
                  <c:v>10.772193420423401</c:v>
                </c:pt>
                <c:pt idx="14">
                  <c:v>10.386534674717799</c:v>
                </c:pt>
                <c:pt idx="15">
                  <c:v>10.396346114221901</c:v>
                </c:pt>
                <c:pt idx="16">
                  <c:v>10.2343093585635</c:v>
                </c:pt>
                <c:pt idx="17">
                  <c:v>10.578445279271</c:v>
                </c:pt>
                <c:pt idx="18">
                  <c:v>10.022636291909301</c:v>
                </c:pt>
                <c:pt idx="19">
                  <c:v>9.39136308837287</c:v>
                </c:pt>
                <c:pt idx="20">
                  <c:v>9.3756044526924995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Hospital care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Blad1!$A$2:$A$22</c:f>
              <c:strCache>
                <c:ptCount val="21"/>
                <c:pt idx="0">
                  <c:v> Stockholm</c:v>
                </c:pt>
                <c:pt idx="1">
                  <c:v> Skåne</c:v>
                </c:pt>
                <c:pt idx="2">
                  <c:v> Uppsala</c:v>
                </c:pt>
                <c:pt idx="3">
                  <c:v> Västra Götaland</c:v>
                </c:pt>
                <c:pt idx="4">
                  <c:v> Örebro</c:v>
                </c:pt>
                <c:pt idx="5">
                  <c:v> Blekinge</c:v>
                </c:pt>
                <c:pt idx="6">
                  <c:v> Kronoberg</c:v>
                </c:pt>
                <c:pt idx="7">
                  <c:v> Västmanland</c:v>
                </c:pt>
                <c:pt idx="8">
                  <c:v> Gotland</c:v>
                </c:pt>
                <c:pt idx="9">
                  <c:v> Halland</c:v>
                </c:pt>
                <c:pt idx="10">
                  <c:v> Kalmar</c:v>
                </c:pt>
                <c:pt idx="11">
                  <c:v> Värmland</c:v>
                </c:pt>
                <c:pt idx="12">
                  <c:v> Södermanland</c:v>
                </c:pt>
                <c:pt idx="13">
                  <c:v> Östergötland</c:v>
                </c:pt>
                <c:pt idx="14">
                  <c:v> Norrbotten</c:v>
                </c:pt>
                <c:pt idx="15">
                  <c:v> Gävleborg</c:v>
                </c:pt>
                <c:pt idx="16">
                  <c:v> Dalarna</c:v>
                </c:pt>
                <c:pt idx="17">
                  <c:v> Västernorrland</c:v>
                </c:pt>
                <c:pt idx="18">
                  <c:v> Jönköping</c:v>
                </c:pt>
                <c:pt idx="19">
                  <c:v> Västerbotten</c:v>
                </c:pt>
                <c:pt idx="20">
                  <c:v> Jämtland</c:v>
                </c:pt>
              </c:strCache>
            </c:strRef>
          </c:cat>
          <c:val>
            <c:numRef>
              <c:f>Blad1!$C$2:$C$22</c:f>
              <c:numCache>
                <c:formatCode>General</c:formatCode>
                <c:ptCount val="21"/>
                <c:pt idx="0">
                  <c:v>1.57500746119193</c:v>
                </c:pt>
                <c:pt idx="1">
                  <c:v>1.5512126705257601</c:v>
                </c:pt>
                <c:pt idx="2">
                  <c:v>1.6284797077797499</c:v>
                </c:pt>
                <c:pt idx="3">
                  <c:v>1.6299102980639</c:v>
                </c:pt>
                <c:pt idx="4">
                  <c:v>1.77992788493524</c:v>
                </c:pt>
                <c:pt idx="5">
                  <c:v>1.4541191897289301</c:v>
                </c:pt>
                <c:pt idx="6">
                  <c:v>1.91274121389552</c:v>
                </c:pt>
                <c:pt idx="7">
                  <c:v>1.38461615777975</c:v>
                </c:pt>
                <c:pt idx="8">
                  <c:v>1.2788237571833401</c:v>
                </c:pt>
                <c:pt idx="9">
                  <c:v>1.1921065537897699</c:v>
                </c:pt>
                <c:pt idx="10">
                  <c:v>1.4113493081472701</c:v>
                </c:pt>
                <c:pt idx="11">
                  <c:v>1.4604004747467201</c:v>
                </c:pt>
                <c:pt idx="12">
                  <c:v>1.51495475467468</c:v>
                </c:pt>
                <c:pt idx="13">
                  <c:v>1.49198384891515</c:v>
                </c:pt>
                <c:pt idx="14">
                  <c:v>1.67859650595871</c:v>
                </c:pt>
                <c:pt idx="15">
                  <c:v>1.6156144784166699</c:v>
                </c:pt>
                <c:pt idx="16">
                  <c:v>1.7392306481185</c:v>
                </c:pt>
                <c:pt idx="17">
                  <c:v>1.38479770827699</c:v>
                </c:pt>
                <c:pt idx="18">
                  <c:v>1.1671137867399599</c:v>
                </c:pt>
                <c:pt idx="19">
                  <c:v>1.731228971647</c:v>
                </c:pt>
                <c:pt idx="20">
                  <c:v>1.4996613035109401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9254264"/>
        <c:axId val="339254656"/>
      </c:barChart>
      <c:catAx>
        <c:axId val="3392542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dirty="0"/>
                  <a:t>Källa:</a:t>
                </a:r>
                <a:r>
                  <a:rPr lang="sv-SE" baseline="0" dirty="0"/>
                  <a:t> </a:t>
                </a:r>
                <a:r>
                  <a:rPr lang="sv-SE" baseline="0" dirty="0" smtClean="0"/>
                  <a:t>Folkhälsomyndigheten 2014</a:t>
                </a:r>
                <a:endParaRPr lang="sv-SE" dirty="0"/>
              </a:p>
            </c:rich>
          </c:tx>
          <c:layout>
            <c:manualLayout>
              <c:xMode val="edge"/>
              <c:yMode val="edge"/>
              <c:x val="0.74245448746957809"/>
              <c:y val="0.93077346396539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shade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39254656"/>
        <c:crosses val="autoZero"/>
        <c:auto val="1"/>
        <c:lblAlgn val="ctr"/>
        <c:lblOffset val="100"/>
        <c:noMultiLvlLbl val="0"/>
      </c:catAx>
      <c:valAx>
        <c:axId val="33925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Text" lastClr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DDD/1000 inhabitants and 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39254264"/>
        <c:crosses val="autoZero"/>
        <c:crossBetween val="between"/>
      </c:valAx>
      <c:spPr>
        <a:noFill/>
        <a:ln>
          <a:solidFill>
            <a:sysClr val="window" lastClr="FFFFFF">
              <a:shade val="50000"/>
            </a:sys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Blad11!$A$2:$A$23</c:f>
              <c:strCache>
                <c:ptCount val="22"/>
                <c:pt idx="0">
                  <c:v> Kronoberg </c:v>
                </c:pt>
                <c:pt idx="1">
                  <c:v> Stockholm </c:v>
                </c:pt>
                <c:pt idx="2">
                  <c:v> Uppsala </c:v>
                </c:pt>
                <c:pt idx="3">
                  <c:v> Gotland </c:v>
                </c:pt>
                <c:pt idx="4">
                  <c:v> Halland </c:v>
                </c:pt>
                <c:pt idx="5">
                  <c:v>Sweden</c:v>
                </c:pt>
                <c:pt idx="6">
                  <c:v> Södermanland </c:v>
                </c:pt>
                <c:pt idx="7">
                  <c:v> Västra Götaland </c:v>
                </c:pt>
                <c:pt idx="8">
                  <c:v> Skåne </c:v>
                </c:pt>
                <c:pt idx="9">
                  <c:v> Västerbotten </c:v>
                </c:pt>
                <c:pt idx="10">
                  <c:v> Norrbotten </c:v>
                </c:pt>
                <c:pt idx="11">
                  <c:v> Östergötland </c:v>
                </c:pt>
                <c:pt idx="12">
                  <c:v> Blekinge </c:v>
                </c:pt>
                <c:pt idx="13">
                  <c:v> Gävleborg </c:v>
                </c:pt>
                <c:pt idx="14">
                  <c:v> Örebro </c:v>
                </c:pt>
                <c:pt idx="15">
                  <c:v> Dalarna </c:v>
                </c:pt>
                <c:pt idx="16">
                  <c:v> Jämtland </c:v>
                </c:pt>
                <c:pt idx="17">
                  <c:v> Västernorrland </c:v>
                </c:pt>
                <c:pt idx="18">
                  <c:v> Kalmar </c:v>
                </c:pt>
                <c:pt idx="19">
                  <c:v> Jönköping </c:v>
                </c:pt>
                <c:pt idx="20">
                  <c:v> Västmanland </c:v>
                </c:pt>
                <c:pt idx="21">
                  <c:v> Värmland </c:v>
                </c:pt>
              </c:strCache>
            </c:strRef>
          </c:cat>
          <c:val>
            <c:numRef>
              <c:f>Blad11!$B$2:$B$23</c:f>
              <c:numCache>
                <c:formatCode>0%</c:formatCode>
                <c:ptCount val="22"/>
                <c:pt idx="0">
                  <c:v>0.67186009538950719</c:v>
                </c:pt>
                <c:pt idx="1">
                  <c:v>0.67810573349659531</c:v>
                </c:pt>
                <c:pt idx="2">
                  <c:v>0.68459448971672487</c:v>
                </c:pt>
                <c:pt idx="3">
                  <c:v>0.65696784073506875</c:v>
                </c:pt>
                <c:pt idx="4">
                  <c:v>0.69694062466687967</c:v>
                </c:pt>
                <c:pt idx="5">
                  <c:v>0.70648086915446406</c:v>
                </c:pt>
                <c:pt idx="6">
                  <c:v>0.72927347755408312</c:v>
                </c:pt>
                <c:pt idx="7">
                  <c:v>0.70565402583127212</c:v>
                </c:pt>
                <c:pt idx="8">
                  <c:v>0.71847590495675262</c:v>
                </c:pt>
                <c:pt idx="9">
                  <c:v>0.704797867614394</c:v>
                </c:pt>
                <c:pt idx="10">
                  <c:v>0.70092523130782658</c:v>
                </c:pt>
                <c:pt idx="11">
                  <c:v>0.70156512512158475</c:v>
                </c:pt>
                <c:pt idx="12">
                  <c:v>0.72169099144438831</c:v>
                </c:pt>
                <c:pt idx="13">
                  <c:v>0.70367958319765556</c:v>
                </c:pt>
                <c:pt idx="14">
                  <c:v>0.74148120206211476</c:v>
                </c:pt>
                <c:pt idx="15">
                  <c:v>0.76077885952712088</c:v>
                </c:pt>
                <c:pt idx="16">
                  <c:v>0.73857598299681215</c:v>
                </c:pt>
                <c:pt idx="17">
                  <c:v>0.74789110429447869</c:v>
                </c:pt>
                <c:pt idx="18">
                  <c:v>0.73681954564937824</c:v>
                </c:pt>
                <c:pt idx="19">
                  <c:v>0.75435505969857142</c:v>
                </c:pt>
                <c:pt idx="20">
                  <c:v>0.76601928920597206</c:v>
                </c:pt>
                <c:pt idx="21">
                  <c:v>0.81397486975176203</c:v>
                </c:pt>
              </c:numCache>
            </c:numRef>
          </c:val>
        </c:ser>
        <c:ser>
          <c:idx val="1"/>
          <c:order val="1"/>
          <c:tx>
            <c:strRef>
              <c:f>Blad11!$C$1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strRef>
              <c:f>Blad11!$A$2:$A$23</c:f>
              <c:strCache>
                <c:ptCount val="22"/>
                <c:pt idx="0">
                  <c:v> Kronoberg </c:v>
                </c:pt>
                <c:pt idx="1">
                  <c:v> Stockholm </c:v>
                </c:pt>
                <c:pt idx="2">
                  <c:v> Uppsala </c:v>
                </c:pt>
                <c:pt idx="3">
                  <c:v> Gotland </c:v>
                </c:pt>
                <c:pt idx="4">
                  <c:v> Halland </c:v>
                </c:pt>
                <c:pt idx="5">
                  <c:v>Sweden</c:v>
                </c:pt>
                <c:pt idx="6">
                  <c:v> Södermanland </c:v>
                </c:pt>
                <c:pt idx="7">
                  <c:v> Västra Götaland </c:v>
                </c:pt>
                <c:pt idx="8">
                  <c:v> Skåne </c:v>
                </c:pt>
                <c:pt idx="9">
                  <c:v> Västerbotten </c:v>
                </c:pt>
                <c:pt idx="10">
                  <c:v> Norrbotten </c:v>
                </c:pt>
                <c:pt idx="11">
                  <c:v> Östergötland </c:v>
                </c:pt>
                <c:pt idx="12">
                  <c:v> Blekinge </c:v>
                </c:pt>
                <c:pt idx="13">
                  <c:v> Gävleborg </c:v>
                </c:pt>
                <c:pt idx="14">
                  <c:v> Örebro </c:v>
                </c:pt>
                <c:pt idx="15">
                  <c:v> Dalarna </c:v>
                </c:pt>
                <c:pt idx="16">
                  <c:v> Jämtland </c:v>
                </c:pt>
                <c:pt idx="17">
                  <c:v> Västernorrland </c:v>
                </c:pt>
                <c:pt idx="18">
                  <c:v> Kalmar </c:v>
                </c:pt>
                <c:pt idx="19">
                  <c:v> Jönköping </c:v>
                </c:pt>
                <c:pt idx="20">
                  <c:v> Västmanland </c:v>
                </c:pt>
                <c:pt idx="21">
                  <c:v> Värmland </c:v>
                </c:pt>
              </c:strCache>
            </c:strRef>
          </c:cat>
          <c:val>
            <c:numRef>
              <c:f>Blad11!$C$2:$C$23</c:f>
              <c:numCache>
                <c:formatCode>0%</c:formatCode>
                <c:ptCount val="22"/>
                <c:pt idx="0">
                  <c:v>0.65848214285714235</c:v>
                </c:pt>
                <c:pt idx="1">
                  <c:v>0.6677677041295812</c:v>
                </c:pt>
                <c:pt idx="2">
                  <c:v>0.68848667672197084</c:v>
                </c:pt>
                <c:pt idx="3">
                  <c:v>0.6898148148148151</c:v>
                </c:pt>
                <c:pt idx="4">
                  <c:v>0.69307058217413653</c:v>
                </c:pt>
                <c:pt idx="5">
                  <c:v>0.70329473232736794</c:v>
                </c:pt>
                <c:pt idx="6">
                  <c:v>0.70579772694576293</c:v>
                </c:pt>
                <c:pt idx="7">
                  <c:v>0.70760233918128657</c:v>
                </c:pt>
                <c:pt idx="8">
                  <c:v>0.71192406661164254</c:v>
                </c:pt>
                <c:pt idx="9">
                  <c:v>0.71615263983272248</c:v>
                </c:pt>
                <c:pt idx="10">
                  <c:v>0.71669575334496871</c:v>
                </c:pt>
                <c:pt idx="11">
                  <c:v>0.71678631133838144</c:v>
                </c:pt>
                <c:pt idx="12">
                  <c:v>0.71969265793966997</c:v>
                </c:pt>
                <c:pt idx="13">
                  <c:v>0.72184844192634545</c:v>
                </c:pt>
                <c:pt idx="14">
                  <c:v>0.72933599141235972</c:v>
                </c:pt>
                <c:pt idx="15">
                  <c:v>0.73586933161401258</c:v>
                </c:pt>
                <c:pt idx="16">
                  <c:v>0.73595166163142067</c:v>
                </c:pt>
                <c:pt idx="17">
                  <c:v>0.73691983122362892</c:v>
                </c:pt>
                <c:pt idx="18">
                  <c:v>0.73791348600508888</c:v>
                </c:pt>
                <c:pt idx="19">
                  <c:v>0.74910934502603432</c:v>
                </c:pt>
                <c:pt idx="20">
                  <c:v>0.76486207405222018</c:v>
                </c:pt>
                <c:pt idx="21">
                  <c:v>0.82124976821806039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9526776"/>
        <c:axId val="349527168"/>
      </c:barChart>
      <c:catAx>
        <c:axId val="349526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9527168"/>
        <c:crosses val="autoZero"/>
        <c:auto val="1"/>
        <c:lblAlgn val="ctr"/>
        <c:lblOffset val="100"/>
        <c:noMultiLvlLbl val="0"/>
      </c:catAx>
      <c:valAx>
        <c:axId val="349527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/>
                  <a:t>Källa: </a:t>
                </a:r>
                <a:r>
                  <a:rPr lang="sv-SE" b="0" dirty="0" smtClean="0"/>
                  <a:t>Folkhälsomyndigheten 2014</a:t>
                </a:r>
                <a:endParaRPr lang="sv-SE" b="0" dirty="0"/>
              </a:p>
            </c:rich>
          </c:tx>
          <c:layout>
            <c:manualLayout>
              <c:xMode val="edge"/>
              <c:yMode val="edge"/>
              <c:x val="0.73990158520200822"/>
              <c:y val="0.95138276780150688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952677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sv-SE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Blad13!$B$1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Blad13!$A$2:$A$23</c:f>
              <c:strCache>
                <c:ptCount val="22"/>
                <c:pt idx="0">
                  <c:v> Västernorrland </c:v>
                </c:pt>
                <c:pt idx="1">
                  <c:v> Kronoberg </c:v>
                </c:pt>
                <c:pt idx="2">
                  <c:v> Västerbotten </c:v>
                </c:pt>
                <c:pt idx="3">
                  <c:v> Halland </c:v>
                </c:pt>
                <c:pt idx="4">
                  <c:v> Örebro </c:v>
                </c:pt>
                <c:pt idx="5">
                  <c:v> Gävleborg </c:v>
                </c:pt>
                <c:pt idx="6">
                  <c:v> Västmanland </c:v>
                </c:pt>
                <c:pt idx="7">
                  <c:v> Södermanland </c:v>
                </c:pt>
                <c:pt idx="8">
                  <c:v> Norrbotten </c:v>
                </c:pt>
                <c:pt idx="9">
                  <c:v> Skåne </c:v>
                </c:pt>
                <c:pt idx="10">
                  <c:v> Jönköping </c:v>
                </c:pt>
                <c:pt idx="11">
                  <c:v> Sweden</c:v>
                </c:pt>
                <c:pt idx="12">
                  <c:v> Blekinge </c:v>
                </c:pt>
                <c:pt idx="13">
                  <c:v> Stockholm </c:v>
                </c:pt>
                <c:pt idx="14">
                  <c:v> Uppsala </c:v>
                </c:pt>
                <c:pt idx="15">
                  <c:v> Östergötland </c:v>
                </c:pt>
                <c:pt idx="16">
                  <c:v> Dalarna </c:v>
                </c:pt>
                <c:pt idx="17">
                  <c:v> Jämtland </c:v>
                </c:pt>
                <c:pt idx="18">
                  <c:v> Gotland </c:v>
                </c:pt>
                <c:pt idx="19">
                  <c:v> Västra Götaland </c:v>
                </c:pt>
                <c:pt idx="20">
                  <c:v> Värmland </c:v>
                </c:pt>
                <c:pt idx="21">
                  <c:v> Kalmar </c:v>
                </c:pt>
              </c:strCache>
            </c:strRef>
          </c:cat>
          <c:val>
            <c:numRef>
              <c:f>Blad13!$B$2:$B$23</c:f>
              <c:numCache>
                <c:formatCode>0%</c:formatCode>
                <c:ptCount val="22"/>
                <c:pt idx="0">
                  <c:v>0.17059917059917065</c:v>
                </c:pt>
                <c:pt idx="1">
                  <c:v>0.17307692307692277</c:v>
                </c:pt>
                <c:pt idx="2">
                  <c:v>0.15567846607669619</c:v>
                </c:pt>
                <c:pt idx="3">
                  <c:v>0.15500880731859754</c:v>
                </c:pt>
                <c:pt idx="4">
                  <c:v>0.15681818181818183</c:v>
                </c:pt>
                <c:pt idx="5">
                  <c:v>0.15265362255422885</c:v>
                </c:pt>
                <c:pt idx="6">
                  <c:v>0.15029932492676087</c:v>
                </c:pt>
                <c:pt idx="7">
                  <c:v>0.13997724974721976</c:v>
                </c:pt>
                <c:pt idx="8">
                  <c:v>0.14766586366299883</c:v>
                </c:pt>
                <c:pt idx="9">
                  <c:v>0.13854215029515166</c:v>
                </c:pt>
                <c:pt idx="10">
                  <c:v>0.15181987102415537</c:v>
                </c:pt>
                <c:pt idx="11">
                  <c:v>0.14040362858016539</c:v>
                </c:pt>
                <c:pt idx="12">
                  <c:v>0.13360599863667344</c:v>
                </c:pt>
                <c:pt idx="13">
                  <c:v>0.13631360178750396</c:v>
                </c:pt>
                <c:pt idx="14">
                  <c:v>0.14326632079550375</c:v>
                </c:pt>
                <c:pt idx="15">
                  <c:v>0.13602736456924661</c:v>
                </c:pt>
                <c:pt idx="16">
                  <c:v>0.13056926620598913</c:v>
                </c:pt>
                <c:pt idx="17">
                  <c:v>0.14431330472102982</c:v>
                </c:pt>
                <c:pt idx="18">
                  <c:v>0.15397583590896305</c:v>
                </c:pt>
                <c:pt idx="19">
                  <c:v>0.12995101696564731</c:v>
                </c:pt>
                <c:pt idx="20">
                  <c:v>0.13093299937382599</c:v>
                </c:pt>
                <c:pt idx="21">
                  <c:v>0.12494161606725818</c:v>
                </c:pt>
              </c:numCache>
            </c:numRef>
          </c:val>
        </c:ser>
        <c:ser>
          <c:idx val="1"/>
          <c:order val="1"/>
          <c:tx>
            <c:strRef>
              <c:f>Blad13!$C$1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strRef>
              <c:f>Blad13!$A$2:$A$23</c:f>
              <c:strCache>
                <c:ptCount val="22"/>
                <c:pt idx="0">
                  <c:v> Västernorrland </c:v>
                </c:pt>
                <c:pt idx="1">
                  <c:v> Kronoberg </c:v>
                </c:pt>
                <c:pt idx="2">
                  <c:v> Västerbotten </c:v>
                </c:pt>
                <c:pt idx="3">
                  <c:v> Halland </c:v>
                </c:pt>
                <c:pt idx="4">
                  <c:v> Örebro </c:v>
                </c:pt>
                <c:pt idx="5">
                  <c:v> Gävleborg </c:v>
                </c:pt>
                <c:pt idx="6">
                  <c:v> Västmanland </c:v>
                </c:pt>
                <c:pt idx="7">
                  <c:v> Södermanland </c:v>
                </c:pt>
                <c:pt idx="8">
                  <c:v> Norrbotten </c:v>
                </c:pt>
                <c:pt idx="9">
                  <c:v> Skåne </c:v>
                </c:pt>
                <c:pt idx="10">
                  <c:v> Jönköping </c:v>
                </c:pt>
                <c:pt idx="11">
                  <c:v> Sweden</c:v>
                </c:pt>
                <c:pt idx="12">
                  <c:v> Blekinge </c:v>
                </c:pt>
                <c:pt idx="13">
                  <c:v> Stockholm </c:v>
                </c:pt>
                <c:pt idx="14">
                  <c:v> Uppsala </c:v>
                </c:pt>
                <c:pt idx="15">
                  <c:v> Östergötland </c:v>
                </c:pt>
                <c:pt idx="16">
                  <c:v> Dalarna </c:v>
                </c:pt>
                <c:pt idx="17">
                  <c:v> Jämtland </c:v>
                </c:pt>
                <c:pt idx="18">
                  <c:v> Gotland </c:v>
                </c:pt>
                <c:pt idx="19">
                  <c:v> Västra Götaland </c:v>
                </c:pt>
                <c:pt idx="20">
                  <c:v> Värmland </c:v>
                </c:pt>
                <c:pt idx="21">
                  <c:v> Kalmar </c:v>
                </c:pt>
              </c:strCache>
            </c:strRef>
          </c:cat>
          <c:val>
            <c:numRef>
              <c:f>Blad13!$C$2:$C$23</c:f>
              <c:numCache>
                <c:formatCode>0%</c:formatCode>
                <c:ptCount val="22"/>
                <c:pt idx="0">
                  <c:v>0.1586655236462351</c:v>
                </c:pt>
                <c:pt idx="1">
                  <c:v>0.15758424157584272</c:v>
                </c:pt>
                <c:pt idx="2">
                  <c:v>0.14911484339536973</c:v>
                </c:pt>
                <c:pt idx="3">
                  <c:v>0.14858385370205157</c:v>
                </c:pt>
                <c:pt idx="4">
                  <c:v>0.1482479784366578</c:v>
                </c:pt>
                <c:pt idx="5">
                  <c:v>0.14794112166946147</c:v>
                </c:pt>
                <c:pt idx="6">
                  <c:v>0.1427293064876958</c:v>
                </c:pt>
                <c:pt idx="7">
                  <c:v>0.14095214356929242</c:v>
                </c:pt>
                <c:pt idx="8">
                  <c:v>0.13704839354752679</c:v>
                </c:pt>
                <c:pt idx="9">
                  <c:v>0.13556625060322652</c:v>
                </c:pt>
                <c:pt idx="10">
                  <c:v>0.13471675081839887</c:v>
                </c:pt>
                <c:pt idx="11">
                  <c:v>0.13343452288343177</c:v>
                </c:pt>
                <c:pt idx="12">
                  <c:v>0.132290184921764</c:v>
                </c:pt>
                <c:pt idx="13">
                  <c:v>0.13166123884055125</c:v>
                </c:pt>
                <c:pt idx="14">
                  <c:v>0.12952683055775865</c:v>
                </c:pt>
                <c:pt idx="15">
                  <c:v>0.12770219198790636</c:v>
                </c:pt>
                <c:pt idx="16">
                  <c:v>0.12765124322913285</c:v>
                </c:pt>
                <c:pt idx="17">
                  <c:v>0.12623274161735701</c:v>
                </c:pt>
                <c:pt idx="18">
                  <c:v>0.12545607634016279</c:v>
                </c:pt>
                <c:pt idx="19">
                  <c:v>0.12210427859830768</c:v>
                </c:pt>
                <c:pt idx="20">
                  <c:v>0.12077986794568331</c:v>
                </c:pt>
                <c:pt idx="21">
                  <c:v>0.11995177817962602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9528344"/>
        <c:axId val="349528736"/>
      </c:barChart>
      <c:catAx>
        <c:axId val="349528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9528736"/>
        <c:crosses val="autoZero"/>
        <c:auto val="1"/>
        <c:lblAlgn val="ctr"/>
        <c:lblOffset val="100"/>
        <c:noMultiLvlLbl val="0"/>
      </c:catAx>
      <c:valAx>
        <c:axId val="349528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/>
                  <a:t>Källa: </a:t>
                </a:r>
                <a:r>
                  <a:rPr lang="sv-SE" b="0" dirty="0" smtClean="0"/>
                  <a:t>Folkhälsomyndigheten 2014</a:t>
                </a:r>
                <a:endParaRPr lang="sv-SE" b="0" dirty="0"/>
              </a:p>
            </c:rich>
          </c:tx>
          <c:layout>
            <c:manualLayout>
              <c:xMode val="edge"/>
              <c:yMode val="edge"/>
              <c:x val="0.79563805781733254"/>
              <c:y val="0.95788155670390973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95283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sv-SE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Data!$A$3</c:f>
              <c:strCache>
                <c:ptCount val="1"/>
                <c:pt idx="0">
                  <c:v>Beta-lactamase resistant penicillins (J01CF)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Data!$B$2:$O$2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Data!$B$3:$O$3</c:f>
              <c:numCache>
                <c:formatCode>0.00</c:formatCode>
                <c:ptCount val="14"/>
                <c:pt idx="0">
                  <c:v>0.17245856494856701</c:v>
                </c:pt>
                <c:pt idx="1">
                  <c:v>0.18182095978381599</c:v>
                </c:pt>
                <c:pt idx="2">
                  <c:v>0.18483131099723701</c:v>
                </c:pt>
                <c:pt idx="3">
                  <c:v>0.18854211066964799</c:v>
                </c:pt>
                <c:pt idx="4">
                  <c:v>0.190735906525413</c:v>
                </c:pt>
                <c:pt idx="5">
                  <c:v>0.19621734324274301</c:v>
                </c:pt>
                <c:pt idx="6">
                  <c:v>0.21539832092251099</c:v>
                </c:pt>
                <c:pt idx="7">
                  <c:v>0.230851185018418</c:v>
                </c:pt>
                <c:pt idx="8">
                  <c:v>0.25487260393053202</c:v>
                </c:pt>
                <c:pt idx="9">
                  <c:v>0.26936739390272602</c:v>
                </c:pt>
                <c:pt idx="10">
                  <c:v>0.282131408295894</c:v>
                </c:pt>
                <c:pt idx="11">
                  <c:v>0.29053195056785902</c:v>
                </c:pt>
                <c:pt idx="12">
                  <c:v>0.30484066624087103</c:v>
                </c:pt>
                <c:pt idx="13">
                  <c:v>0.312848907468042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Data!$A$4</c:f>
              <c:strCache>
                <c:ptCount val="1"/>
                <c:pt idx="0">
                  <c:v>Beta-lactamase sensitive penicillins (J01CE)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Data!$B$2:$O$2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Data!$B$4:$O$4</c:f>
              <c:numCache>
                <c:formatCode>0.00</c:formatCode>
                <c:ptCount val="14"/>
                <c:pt idx="0">
                  <c:v>0.158818535763698</c:v>
                </c:pt>
                <c:pt idx="1">
                  <c:v>0.15280473581168399</c:v>
                </c:pt>
                <c:pt idx="2">
                  <c:v>0.147975070784721</c:v>
                </c:pt>
                <c:pt idx="3">
                  <c:v>0.15051885676792501</c:v>
                </c:pt>
                <c:pt idx="4">
                  <c:v>0.14415035048238301</c:v>
                </c:pt>
                <c:pt idx="5">
                  <c:v>0.14912944467783101</c:v>
                </c:pt>
                <c:pt idx="6">
                  <c:v>0.15471281643870299</c:v>
                </c:pt>
                <c:pt idx="7">
                  <c:v>0.16184616101095001</c:v>
                </c:pt>
                <c:pt idx="8">
                  <c:v>0.18348818478440501</c:v>
                </c:pt>
                <c:pt idx="9">
                  <c:v>0.19991937260654699</c:v>
                </c:pt>
                <c:pt idx="10">
                  <c:v>0.20115905824547001</c:v>
                </c:pt>
                <c:pt idx="11">
                  <c:v>0.21075823561908</c:v>
                </c:pt>
                <c:pt idx="12">
                  <c:v>0.219423118616317</c:v>
                </c:pt>
                <c:pt idx="13">
                  <c:v>0.206861616306595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Data!$A$5</c:f>
              <c:strCache>
                <c:ptCount val="1"/>
                <c:pt idx="0">
                  <c:v>Fluoroquinolones (J01MA)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Data!$B$2:$O$2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Data!$B$5:$O$5</c:f>
              <c:numCache>
                <c:formatCode>0.00</c:formatCode>
                <c:ptCount val="14"/>
                <c:pt idx="0">
                  <c:v>0.13478266315533</c:v>
                </c:pt>
                <c:pt idx="1">
                  <c:v>0.15398595458546299</c:v>
                </c:pt>
                <c:pt idx="2">
                  <c:v>0.16217675003120999</c:v>
                </c:pt>
                <c:pt idx="3">
                  <c:v>0.17334188146426799</c:v>
                </c:pt>
                <c:pt idx="4">
                  <c:v>0.17202396343263399</c:v>
                </c:pt>
                <c:pt idx="5">
                  <c:v>0.18187449050761301</c:v>
                </c:pt>
                <c:pt idx="6">
                  <c:v>0.18388571313201801</c:v>
                </c:pt>
                <c:pt idx="7">
                  <c:v>0.18127251472088099</c:v>
                </c:pt>
                <c:pt idx="8">
                  <c:v>0.16129725024470001</c:v>
                </c:pt>
                <c:pt idx="9">
                  <c:v>0.15511545383348399</c:v>
                </c:pt>
                <c:pt idx="10">
                  <c:v>0.161412533975512</c:v>
                </c:pt>
                <c:pt idx="11">
                  <c:v>0.16389287048102999</c:v>
                </c:pt>
                <c:pt idx="12">
                  <c:v>0.16350215342332</c:v>
                </c:pt>
                <c:pt idx="13">
                  <c:v>0.160151681141564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Data!$A$6</c:f>
              <c:strCache>
                <c:ptCount val="1"/>
                <c:pt idx="0">
                  <c:v>Cephalosporins (J01DB-DE)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Data!$B$2:$O$2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Data!$B$6:$O$6</c:f>
              <c:numCache>
                <c:formatCode>0.00</c:formatCode>
                <c:ptCount val="14"/>
                <c:pt idx="0">
                  <c:v>0.23625140095222014</c:v>
                </c:pt>
                <c:pt idx="1">
                  <c:v>0.2331060331765118</c:v>
                </c:pt>
                <c:pt idx="2">
                  <c:v>0.23246025241090879</c:v>
                </c:pt>
                <c:pt idx="3">
                  <c:v>0.24471466187642135</c:v>
                </c:pt>
                <c:pt idx="4">
                  <c:v>0.24318803931047078</c:v>
                </c:pt>
                <c:pt idx="5">
                  <c:v>0.25285644987607292</c:v>
                </c:pt>
                <c:pt idx="6">
                  <c:v>0.25545742503970165</c:v>
                </c:pt>
                <c:pt idx="7">
                  <c:v>0.24063527512495825</c:v>
                </c:pt>
                <c:pt idx="8">
                  <c:v>0.20055895814677854</c:v>
                </c:pt>
                <c:pt idx="9">
                  <c:v>0.15380102483134231</c:v>
                </c:pt>
                <c:pt idx="10">
                  <c:v>0.15139540322732528</c:v>
                </c:pt>
                <c:pt idx="11">
                  <c:v>0.14331674567429209</c:v>
                </c:pt>
                <c:pt idx="12">
                  <c:v>0.13791145672843586</c:v>
                </c:pt>
                <c:pt idx="13">
                  <c:v>0.13059373536767691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Data!$A$7</c:f>
              <c:strCache>
                <c:ptCount val="1"/>
                <c:pt idx="0">
                  <c:v>Combinations of penicillins (J01CR)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Data!$B$2:$O$2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Data!$B$7:$O$7</c:f>
              <c:numCache>
                <c:formatCode>0.00</c:formatCode>
                <c:ptCount val="14"/>
                <c:pt idx="0">
                  <c:v>1.25883276746886E-2</c:v>
                </c:pt>
                <c:pt idx="1">
                  <c:v>1.2968479600706099E-2</c:v>
                </c:pt>
                <c:pt idx="2">
                  <c:v>1.42774765109924E-2</c:v>
                </c:pt>
                <c:pt idx="3">
                  <c:v>1.7697607432855301E-2</c:v>
                </c:pt>
                <c:pt idx="4">
                  <c:v>2.1152450491222E-2</c:v>
                </c:pt>
                <c:pt idx="5">
                  <c:v>2.3047898475284E-2</c:v>
                </c:pt>
                <c:pt idx="6">
                  <c:v>2.8546472802501801E-2</c:v>
                </c:pt>
                <c:pt idx="7">
                  <c:v>3.58941074554791E-2</c:v>
                </c:pt>
                <c:pt idx="8">
                  <c:v>4.8400955468535699E-2</c:v>
                </c:pt>
                <c:pt idx="9">
                  <c:v>5.7650457641777703E-2</c:v>
                </c:pt>
                <c:pt idx="10">
                  <c:v>6.8500011379005396E-2</c:v>
                </c:pt>
                <c:pt idx="11">
                  <c:v>7.7606746423706394E-2</c:v>
                </c:pt>
                <c:pt idx="12">
                  <c:v>8.6560561571210407E-2</c:v>
                </c:pt>
                <c:pt idx="13">
                  <c:v>9.6256644898211105E-2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Data!$A$8</c:f>
              <c:strCache>
                <c:ptCount val="1"/>
                <c:pt idx="0">
                  <c:v>Carbapenems (J01DH)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Data!$B$2:$O$2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Data!$B$8:$O$8</c:f>
              <c:numCache>
                <c:formatCode>0.00</c:formatCode>
                <c:ptCount val="14"/>
                <c:pt idx="0">
                  <c:v>3.1028219133078901E-2</c:v>
                </c:pt>
                <c:pt idx="1">
                  <c:v>3.1633966573289103E-2</c:v>
                </c:pt>
                <c:pt idx="2">
                  <c:v>3.2172098376603599E-2</c:v>
                </c:pt>
                <c:pt idx="3">
                  <c:v>3.5629386863948502E-2</c:v>
                </c:pt>
                <c:pt idx="4">
                  <c:v>3.8098819552633799E-2</c:v>
                </c:pt>
                <c:pt idx="5">
                  <c:v>4.1338770193739098E-2</c:v>
                </c:pt>
                <c:pt idx="6">
                  <c:v>4.4991195391097298E-2</c:v>
                </c:pt>
                <c:pt idx="7">
                  <c:v>4.6448741110724001E-2</c:v>
                </c:pt>
                <c:pt idx="8">
                  <c:v>4.7960900493647797E-2</c:v>
                </c:pt>
                <c:pt idx="9">
                  <c:v>4.8989413825846199E-2</c:v>
                </c:pt>
                <c:pt idx="10">
                  <c:v>5.1614106861159602E-2</c:v>
                </c:pt>
                <c:pt idx="11">
                  <c:v>5.50935297917566E-2</c:v>
                </c:pt>
                <c:pt idx="12">
                  <c:v>6.1765122365949103E-2</c:v>
                </c:pt>
                <c:pt idx="13">
                  <c:v>6.2958711690133701E-2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Data!$A$9</c:f>
              <c:strCache>
                <c:ptCount val="1"/>
                <c:pt idx="0">
                  <c:v>Aminoglycosides (J01GB)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Data!$B$2:$O$2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Data!$B$9:$O$9</c:f>
              <c:numCache>
                <c:formatCode>0.00</c:formatCode>
                <c:ptCount val="14"/>
                <c:pt idx="0">
                  <c:v>1.3770764261863201E-2</c:v>
                </c:pt>
                <c:pt idx="1">
                  <c:v>1.3425665670933E-2</c:v>
                </c:pt>
                <c:pt idx="2">
                  <c:v>1.2532916340455599E-2</c:v>
                </c:pt>
                <c:pt idx="3">
                  <c:v>1.31229312869674E-2</c:v>
                </c:pt>
                <c:pt idx="4">
                  <c:v>1.4116792998164601E-2</c:v>
                </c:pt>
                <c:pt idx="5">
                  <c:v>1.4600109612244601E-2</c:v>
                </c:pt>
                <c:pt idx="6">
                  <c:v>1.5756624241375201E-2</c:v>
                </c:pt>
                <c:pt idx="7">
                  <c:v>1.65145575121293E-2</c:v>
                </c:pt>
                <c:pt idx="8">
                  <c:v>1.8349511678521301E-2</c:v>
                </c:pt>
                <c:pt idx="9">
                  <c:v>2.05073435202065E-2</c:v>
                </c:pt>
                <c:pt idx="10">
                  <c:v>2.1687018260111001E-2</c:v>
                </c:pt>
                <c:pt idx="11">
                  <c:v>2.3107544962576599E-2</c:v>
                </c:pt>
                <c:pt idx="12">
                  <c:v>2.46980937207259E-2</c:v>
                </c:pt>
                <c:pt idx="13">
                  <c:v>2.2446080354498101E-2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Data!$A$10</c:f>
              <c:strCache>
                <c:ptCount val="1"/>
                <c:pt idx="0">
                  <c:v>Vancomycin (J01XA01)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Data!$B$2:$O$2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Data!$B$10:$O$10</c:f>
              <c:numCache>
                <c:formatCode>0.00</c:formatCode>
                <c:ptCount val="14"/>
                <c:pt idx="0">
                  <c:v>9.4696516662599005E-3</c:v>
                </c:pt>
                <c:pt idx="1">
                  <c:v>1.00775114801928E-2</c:v>
                </c:pt>
                <c:pt idx="2">
                  <c:v>9.75842332333237E-3</c:v>
                </c:pt>
                <c:pt idx="3">
                  <c:v>1.0885927182625E-2</c:v>
                </c:pt>
                <c:pt idx="4">
                  <c:v>1.1668078832734701E-2</c:v>
                </c:pt>
                <c:pt idx="5">
                  <c:v>1.2477433130851499E-2</c:v>
                </c:pt>
                <c:pt idx="6">
                  <c:v>1.31274566989391E-2</c:v>
                </c:pt>
                <c:pt idx="7">
                  <c:v>1.30545932166402E-2</c:v>
                </c:pt>
                <c:pt idx="8">
                  <c:v>1.3362808988196501E-2</c:v>
                </c:pt>
                <c:pt idx="9">
                  <c:v>1.43481703781866E-2</c:v>
                </c:pt>
                <c:pt idx="10">
                  <c:v>1.4508121936348701E-2</c:v>
                </c:pt>
                <c:pt idx="11">
                  <c:v>1.6275868093218501E-2</c:v>
                </c:pt>
                <c:pt idx="12">
                  <c:v>1.5980523123738301E-2</c:v>
                </c:pt>
                <c:pt idx="13">
                  <c:v>1.65952175571316E-2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9529520"/>
        <c:axId val="349529912"/>
      </c:lineChart>
      <c:catAx>
        <c:axId val="349529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dirty="0"/>
                  <a:t>Källa:</a:t>
                </a:r>
                <a:r>
                  <a:rPr lang="sv-SE" baseline="0" dirty="0"/>
                  <a:t> </a:t>
                </a:r>
                <a:r>
                  <a:rPr lang="sv-SE" baseline="0" dirty="0" smtClean="0"/>
                  <a:t>Folkhälsomyndigheten 2014</a:t>
                </a:r>
                <a:endParaRPr lang="sv-SE" dirty="0"/>
              </a:p>
            </c:rich>
          </c:tx>
          <c:layout>
            <c:manualLayout>
              <c:xMode val="edge"/>
              <c:yMode val="edge"/>
              <c:x val="0.82506499213774875"/>
              <c:y val="0.963782767030430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9529912"/>
        <c:crosses val="autoZero"/>
        <c:auto val="1"/>
        <c:lblAlgn val="ctr"/>
        <c:lblOffset val="100"/>
        <c:noMultiLvlLbl val="0"/>
      </c:catAx>
      <c:valAx>
        <c:axId val="349529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DDD/1000 inhabitants and 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952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680963423979358E-2"/>
          <c:y val="0.81586709457947548"/>
          <c:w val="0.80047617501769464"/>
          <c:h val="0.169228458183832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Cephalosporins in hospital care, DDD/1000 inhabitants and day, 2006-2013.</a:t>
            </a:r>
            <a:br>
              <a:rPr lang="sv-SE"/>
            </a:br>
            <a:r>
              <a:rPr lang="sv-SE" sz="1000"/>
              <a:t>*Data</a:t>
            </a:r>
            <a:r>
              <a:rPr lang="sv-SE" sz="1000" baseline="0"/>
              <a:t> from Jönköping county nov-dec 2013 is missing</a:t>
            </a:r>
            <a:endParaRPr lang="sv-SE" sz="1000"/>
          </a:p>
        </c:rich>
      </c:tx>
      <c:layout>
        <c:manualLayout>
          <c:xMode val="edge"/>
          <c:yMode val="edge"/>
          <c:x val="4.3468332908125414E-2"/>
          <c:y val="1.25381409589802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Data!$A$3</c:f>
              <c:strCache>
                <c:ptCount val="1"/>
                <c:pt idx="0">
                  <c:v>3rd gen. cephalosporins (J01DD)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Data!$H$2:$O$2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Data!$H$3:$O$3</c:f>
              <c:numCache>
                <c:formatCode>General</c:formatCode>
                <c:ptCount val="8"/>
                <c:pt idx="0">
                  <c:v>4.0395035778326503E-2</c:v>
                </c:pt>
                <c:pt idx="1">
                  <c:v>4.6376472465197403E-2</c:v>
                </c:pt>
                <c:pt idx="2">
                  <c:v>6.0363656589295399E-2</c:v>
                </c:pt>
                <c:pt idx="3">
                  <c:v>8.4694329939155794E-2</c:v>
                </c:pt>
                <c:pt idx="4">
                  <c:v>9.6448840746846107E-2</c:v>
                </c:pt>
                <c:pt idx="5">
                  <c:v>0.10175489822955899</c:v>
                </c:pt>
                <c:pt idx="6">
                  <c:v>0.10698095743358101</c:v>
                </c:pt>
                <c:pt idx="7">
                  <c:v>0.105208412104146</c:v>
                </c:pt>
              </c:numCache>
            </c:numRef>
          </c:val>
        </c:ser>
        <c:ser>
          <c:idx val="1"/>
          <c:order val="1"/>
          <c:tx>
            <c:strRef>
              <c:f>Data!$A$4</c:f>
              <c:strCache>
                <c:ptCount val="1"/>
                <c:pt idx="0">
                  <c:v>2nd gen. cephalosporins (J01DC)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Data!$H$2:$O$2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Data!$H$4:$O$4</c:f>
              <c:numCache>
                <c:formatCode>General</c:formatCode>
                <c:ptCount val="8"/>
                <c:pt idx="0">
                  <c:v>0.18840451495000601</c:v>
                </c:pt>
                <c:pt idx="1">
                  <c:v>0.17139680499262899</c:v>
                </c:pt>
                <c:pt idx="2">
                  <c:v>0.121903084610079</c:v>
                </c:pt>
                <c:pt idx="3">
                  <c:v>5.6340334359926997E-2</c:v>
                </c:pt>
                <c:pt idx="4">
                  <c:v>4.0947482016749699E-2</c:v>
                </c:pt>
                <c:pt idx="5">
                  <c:v>2.8283200756613301E-2</c:v>
                </c:pt>
                <c:pt idx="6">
                  <c:v>2.05217228205982E-2</c:v>
                </c:pt>
                <c:pt idx="7">
                  <c:v>1.6146672135495501E-2</c:v>
                </c:pt>
              </c:numCache>
            </c:numRef>
          </c:val>
        </c:ser>
        <c:ser>
          <c:idx val="2"/>
          <c:order val="2"/>
          <c:tx>
            <c:strRef>
              <c:f>Data!$A$5</c:f>
              <c:strCache>
                <c:ptCount val="1"/>
                <c:pt idx="0">
                  <c:v>1st gen. cephalosporins (J01DB)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Data!$H$2:$O$2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Data!$H$5:$O$5</c:f>
              <c:numCache>
                <c:formatCode>General</c:formatCode>
                <c:ptCount val="8"/>
                <c:pt idx="0">
                  <c:v>2.6147946692869298E-2</c:v>
                </c:pt>
                <c:pt idx="1">
                  <c:v>2.2283884578618601E-2</c:v>
                </c:pt>
                <c:pt idx="2">
                  <c:v>1.80187824573174E-2</c:v>
                </c:pt>
                <c:pt idx="3">
                  <c:v>1.26598064705046E-2</c:v>
                </c:pt>
                <c:pt idx="4">
                  <c:v>1.39052209009302E-2</c:v>
                </c:pt>
                <c:pt idx="5">
                  <c:v>1.3190480280106101E-2</c:v>
                </c:pt>
                <c:pt idx="6">
                  <c:v>1.04044546105819E-2</c:v>
                </c:pt>
                <c:pt idx="7">
                  <c:v>9.2386511280354005E-3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9530696"/>
        <c:axId val="349531088"/>
      </c:barChart>
      <c:catAx>
        <c:axId val="3495306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Källa:</a:t>
                </a:r>
                <a:r>
                  <a:rPr lang="sv-SE" baseline="0"/>
                  <a:t> Folkhälsomyndigheten</a:t>
                </a:r>
                <a:endParaRPr lang="sv-SE"/>
              </a:p>
            </c:rich>
          </c:tx>
          <c:layout>
            <c:manualLayout>
              <c:xMode val="edge"/>
              <c:yMode val="edge"/>
              <c:x val="0.83263340973650957"/>
              <c:y val="0.964305713228350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9531088"/>
        <c:crosses val="autoZero"/>
        <c:auto val="1"/>
        <c:lblAlgn val="ctr"/>
        <c:lblOffset val="100"/>
        <c:noMultiLvlLbl val="0"/>
      </c:catAx>
      <c:valAx>
        <c:axId val="34953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9530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308616559452125E-2"/>
          <c:y val="0.9026889510699887"/>
          <c:w val="0.73351690968141758"/>
          <c:h val="3.52657934112399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Data!$B$2:$V$2</c:f>
              <c:strCache>
                <c:ptCount val="21"/>
                <c:pt idx="0">
                  <c:v>Uppsala</c:v>
                </c:pt>
                <c:pt idx="1">
                  <c:v>Östergötland</c:v>
                </c:pt>
                <c:pt idx="2">
                  <c:v>Stockholm</c:v>
                </c:pt>
                <c:pt idx="3">
                  <c:v>Västerbotten</c:v>
                </c:pt>
                <c:pt idx="4">
                  <c:v>Gävleborg</c:v>
                </c:pt>
                <c:pt idx="5">
                  <c:v>Kronoberg</c:v>
                </c:pt>
                <c:pt idx="6">
                  <c:v>Blekinge</c:v>
                </c:pt>
                <c:pt idx="7">
                  <c:v>Dalarna</c:v>
                </c:pt>
                <c:pt idx="8">
                  <c:v>Örebro</c:v>
                </c:pt>
                <c:pt idx="9">
                  <c:v>Gotland</c:v>
                </c:pt>
                <c:pt idx="10">
                  <c:v>Kalmar</c:v>
                </c:pt>
                <c:pt idx="11">
                  <c:v>Södermanland</c:v>
                </c:pt>
                <c:pt idx="12">
                  <c:v>Halland</c:v>
                </c:pt>
                <c:pt idx="13">
                  <c:v>Skåne</c:v>
                </c:pt>
                <c:pt idx="14">
                  <c:v>Jämtland</c:v>
                </c:pt>
                <c:pt idx="15">
                  <c:v>Västmanland</c:v>
                </c:pt>
                <c:pt idx="16">
                  <c:v>Norrbotten</c:v>
                </c:pt>
                <c:pt idx="17">
                  <c:v>Västra Götaland</c:v>
                </c:pt>
                <c:pt idx="18">
                  <c:v>Jönköping</c:v>
                </c:pt>
                <c:pt idx="19">
                  <c:v>Västernorrland</c:v>
                </c:pt>
                <c:pt idx="20">
                  <c:v>Värmland</c:v>
                </c:pt>
              </c:strCache>
            </c:strRef>
          </c:cat>
          <c:val>
            <c:numRef>
              <c:f>Data!$B$3:$V$3</c:f>
              <c:numCache>
                <c:formatCode>0%</c:formatCode>
                <c:ptCount val="21"/>
                <c:pt idx="0">
                  <c:v>6.4902519294781164E-2</c:v>
                </c:pt>
                <c:pt idx="1">
                  <c:v>8.4719760706959954E-2</c:v>
                </c:pt>
                <c:pt idx="2">
                  <c:v>8.9572037915929562E-2</c:v>
                </c:pt>
                <c:pt idx="3">
                  <c:v>9.3980594362198328E-2</c:v>
                </c:pt>
                <c:pt idx="4">
                  <c:v>0.10472756354215451</c:v>
                </c:pt>
                <c:pt idx="5">
                  <c:v>0.10487303155004964</c:v>
                </c:pt>
                <c:pt idx="6">
                  <c:v>0.10631183411891258</c:v>
                </c:pt>
                <c:pt idx="7">
                  <c:v>0.10756099298927636</c:v>
                </c:pt>
                <c:pt idx="8">
                  <c:v>0.11497494525544405</c:v>
                </c:pt>
                <c:pt idx="9">
                  <c:v>0.1152810652056965</c:v>
                </c:pt>
                <c:pt idx="10">
                  <c:v>0.11547901657608524</c:v>
                </c:pt>
                <c:pt idx="11">
                  <c:v>0.11626657129386601</c:v>
                </c:pt>
                <c:pt idx="12">
                  <c:v>0.11961157936015228</c:v>
                </c:pt>
                <c:pt idx="13">
                  <c:v>0.12856595639751556</c:v>
                </c:pt>
                <c:pt idx="14">
                  <c:v>0.1298706910560698</c:v>
                </c:pt>
                <c:pt idx="15">
                  <c:v>0.13597887271167403</c:v>
                </c:pt>
                <c:pt idx="16">
                  <c:v>0.13894020882825456</c:v>
                </c:pt>
                <c:pt idx="17">
                  <c:v>0.14098577024840145</c:v>
                </c:pt>
                <c:pt idx="18">
                  <c:v>0.14370106660879417</c:v>
                </c:pt>
                <c:pt idx="19">
                  <c:v>0.14405847448073805</c:v>
                </c:pt>
                <c:pt idx="20">
                  <c:v>0.19379653866226121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7463760"/>
        <c:axId val="347464152"/>
      </c:barChart>
      <c:catAx>
        <c:axId val="347463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7464152"/>
        <c:crosses val="autoZero"/>
        <c:auto val="1"/>
        <c:lblAlgn val="ctr"/>
        <c:lblOffset val="100"/>
        <c:noMultiLvlLbl val="0"/>
      </c:catAx>
      <c:valAx>
        <c:axId val="347464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DDD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746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  <c:userShapes r:id="rId5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Data!$A$3</c:f>
              <c:strCache>
                <c:ptCount val="1"/>
                <c:pt idx="0">
                  <c:v>Fluoroquinolones (J01MA)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Data!$B$2:$V$2</c:f>
              <c:strCache>
                <c:ptCount val="21"/>
                <c:pt idx="0">
                  <c:v>Östergötland</c:v>
                </c:pt>
                <c:pt idx="1">
                  <c:v>Uppsala</c:v>
                </c:pt>
                <c:pt idx="2">
                  <c:v>Gävleborg</c:v>
                </c:pt>
                <c:pt idx="3">
                  <c:v>Kronoberg</c:v>
                </c:pt>
                <c:pt idx="4">
                  <c:v>Västernorrland</c:v>
                </c:pt>
                <c:pt idx="5">
                  <c:v>Stockholm</c:v>
                </c:pt>
                <c:pt idx="6">
                  <c:v>Västerbotten</c:v>
                </c:pt>
                <c:pt idx="7">
                  <c:v>Örebro</c:v>
                </c:pt>
                <c:pt idx="8">
                  <c:v>Dalarna</c:v>
                </c:pt>
                <c:pt idx="9">
                  <c:v>Kalmar</c:v>
                </c:pt>
                <c:pt idx="10">
                  <c:v>Västmanland</c:v>
                </c:pt>
                <c:pt idx="11">
                  <c:v>Södermanland</c:v>
                </c:pt>
                <c:pt idx="12">
                  <c:v>Jämtland</c:v>
                </c:pt>
                <c:pt idx="13">
                  <c:v>Värmland</c:v>
                </c:pt>
                <c:pt idx="14">
                  <c:v>Skåne</c:v>
                </c:pt>
                <c:pt idx="15">
                  <c:v>Blekinge</c:v>
                </c:pt>
                <c:pt idx="16">
                  <c:v>Gotland</c:v>
                </c:pt>
                <c:pt idx="17">
                  <c:v>Jönköping</c:v>
                </c:pt>
                <c:pt idx="18">
                  <c:v>Halland</c:v>
                </c:pt>
                <c:pt idx="19">
                  <c:v>Västra Götaland</c:v>
                </c:pt>
                <c:pt idx="20">
                  <c:v>Norrbotten</c:v>
                </c:pt>
              </c:strCache>
            </c:strRef>
          </c:cat>
          <c:val>
            <c:numRef>
              <c:f>Data!$B$3:$V$3</c:f>
              <c:numCache>
                <c:formatCode>0%</c:formatCode>
                <c:ptCount val="21"/>
                <c:pt idx="0">
                  <c:v>9.126527660927114E-2</c:v>
                </c:pt>
                <c:pt idx="1">
                  <c:v>0.10200191910101643</c:v>
                </c:pt>
                <c:pt idx="2">
                  <c:v>0.1131556271294495</c:v>
                </c:pt>
                <c:pt idx="3">
                  <c:v>0.13559675970660409</c:v>
                </c:pt>
                <c:pt idx="4">
                  <c:v>0.12006969769160757</c:v>
                </c:pt>
                <c:pt idx="5">
                  <c:v>0.1011386087296742</c:v>
                </c:pt>
                <c:pt idx="6">
                  <c:v>0.10648452806899125</c:v>
                </c:pt>
                <c:pt idx="7">
                  <c:v>0.1206801606447121</c:v>
                </c:pt>
                <c:pt idx="8">
                  <c:v>0.11905405325880612</c:v>
                </c:pt>
                <c:pt idx="9">
                  <c:v>9.6044178064702293E-2</c:v>
                </c:pt>
                <c:pt idx="10">
                  <c:v>0.13019268443733745</c:v>
                </c:pt>
                <c:pt idx="11">
                  <c:v>0.1483828019953749</c:v>
                </c:pt>
                <c:pt idx="12">
                  <c:v>0.11535944429507199</c:v>
                </c:pt>
                <c:pt idx="13">
                  <c:v>9.5063387303520208E-2</c:v>
                </c:pt>
                <c:pt idx="14">
                  <c:v>9.0268547368511462E-2</c:v>
                </c:pt>
                <c:pt idx="15">
                  <c:v>0.10306412862068538</c:v>
                </c:pt>
                <c:pt idx="16">
                  <c:v>9.2406253003411251E-2</c:v>
                </c:pt>
                <c:pt idx="17">
                  <c:v>9.3047396829946935E-2</c:v>
                </c:pt>
                <c:pt idx="18">
                  <c:v>9.4796108209202729E-2</c:v>
                </c:pt>
                <c:pt idx="19">
                  <c:v>8.906667831138948E-2</c:v>
                </c:pt>
                <c:pt idx="20">
                  <c:v>8.5218883796895781E-2</c:v>
                </c:pt>
              </c:numCache>
            </c:numRef>
          </c:val>
        </c:ser>
        <c:ser>
          <c:idx val="1"/>
          <c:order val="1"/>
          <c:tx>
            <c:strRef>
              <c:f>Data!$A$4</c:f>
              <c:strCache>
                <c:ptCount val="1"/>
                <c:pt idx="0">
                  <c:v>Cephalosporins (J01DB-DE)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Data!$B$2:$V$2</c:f>
              <c:strCache>
                <c:ptCount val="21"/>
                <c:pt idx="0">
                  <c:v>Östergötland</c:v>
                </c:pt>
                <c:pt idx="1">
                  <c:v>Uppsala</c:v>
                </c:pt>
                <c:pt idx="2">
                  <c:v>Gävleborg</c:v>
                </c:pt>
                <c:pt idx="3">
                  <c:v>Kronoberg</c:v>
                </c:pt>
                <c:pt idx="4">
                  <c:v>Västernorrland</c:v>
                </c:pt>
                <c:pt idx="5">
                  <c:v>Stockholm</c:v>
                </c:pt>
                <c:pt idx="6">
                  <c:v>Västerbotten</c:v>
                </c:pt>
                <c:pt idx="7">
                  <c:v>Örebro</c:v>
                </c:pt>
                <c:pt idx="8">
                  <c:v>Dalarna</c:v>
                </c:pt>
                <c:pt idx="9">
                  <c:v>Kalmar</c:v>
                </c:pt>
                <c:pt idx="10">
                  <c:v>Västmanland</c:v>
                </c:pt>
                <c:pt idx="11">
                  <c:v>Södermanland</c:v>
                </c:pt>
                <c:pt idx="12">
                  <c:v>Jämtland</c:v>
                </c:pt>
                <c:pt idx="13">
                  <c:v>Värmland</c:v>
                </c:pt>
                <c:pt idx="14">
                  <c:v>Skåne</c:v>
                </c:pt>
                <c:pt idx="15">
                  <c:v>Blekinge</c:v>
                </c:pt>
                <c:pt idx="16">
                  <c:v>Gotland</c:v>
                </c:pt>
                <c:pt idx="17">
                  <c:v>Jönköping</c:v>
                </c:pt>
                <c:pt idx="18">
                  <c:v>Halland</c:v>
                </c:pt>
                <c:pt idx="19">
                  <c:v>Västra Götaland</c:v>
                </c:pt>
                <c:pt idx="20">
                  <c:v>Norrbotten</c:v>
                </c:pt>
              </c:strCache>
            </c:strRef>
          </c:cat>
          <c:val>
            <c:numRef>
              <c:f>Data!$B$4:$V$4</c:f>
              <c:numCache>
                <c:formatCode>0%</c:formatCode>
                <c:ptCount val="21"/>
                <c:pt idx="0">
                  <c:v>0.15932969571264696</c:v>
                </c:pt>
                <c:pt idx="1">
                  <c:v>0.10825163759459719</c:v>
                </c:pt>
                <c:pt idx="2">
                  <c:v>0.12751429683979784</c:v>
                </c:pt>
                <c:pt idx="3">
                  <c:v>0.11889933883930691</c:v>
                </c:pt>
                <c:pt idx="4">
                  <c:v>0.11743822076525855</c:v>
                </c:pt>
                <c:pt idx="5">
                  <c:v>0.11013029839827938</c:v>
                </c:pt>
                <c:pt idx="6">
                  <c:v>0.11293342365332271</c:v>
                </c:pt>
                <c:pt idx="7">
                  <c:v>0.10414582083117371</c:v>
                </c:pt>
                <c:pt idx="8">
                  <c:v>0.10729089576250714</c:v>
                </c:pt>
                <c:pt idx="9">
                  <c:v>6.6744684535034557E-2</c:v>
                </c:pt>
                <c:pt idx="10">
                  <c:v>6.855361844812452E-2</c:v>
                </c:pt>
                <c:pt idx="11">
                  <c:v>3.9049247727496017E-2</c:v>
                </c:pt>
                <c:pt idx="12">
                  <c:v>9.6388752648078169E-2</c:v>
                </c:pt>
                <c:pt idx="13">
                  <c:v>0.10934646893962872</c:v>
                </c:pt>
                <c:pt idx="14">
                  <c:v>0.11368572052278543</c:v>
                </c:pt>
                <c:pt idx="15">
                  <c:v>0.11344027364014275</c:v>
                </c:pt>
                <c:pt idx="16">
                  <c:v>8.8118785929119717E-2</c:v>
                </c:pt>
                <c:pt idx="17">
                  <c:v>9.605374595030694E-2</c:v>
                </c:pt>
                <c:pt idx="18">
                  <c:v>0.11097553761528038</c:v>
                </c:pt>
                <c:pt idx="19">
                  <c:v>8.772192597058974E-2</c:v>
                </c:pt>
                <c:pt idx="20">
                  <c:v>7.1081000754664156E-2</c:v>
                </c:pt>
              </c:numCache>
            </c:numRef>
          </c:val>
        </c:ser>
        <c:ser>
          <c:idx val="2"/>
          <c:order val="2"/>
          <c:tx>
            <c:strRef>
              <c:f>Data!$A$5</c:f>
              <c:strCache>
                <c:ptCount val="1"/>
                <c:pt idx="0">
                  <c:v>Piperacillin with tazobactam (J01CR05)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Data!$B$2:$V$2</c:f>
              <c:strCache>
                <c:ptCount val="21"/>
                <c:pt idx="0">
                  <c:v>Östergötland</c:v>
                </c:pt>
                <c:pt idx="1">
                  <c:v>Uppsala</c:v>
                </c:pt>
                <c:pt idx="2">
                  <c:v>Gävleborg</c:v>
                </c:pt>
                <c:pt idx="3">
                  <c:v>Kronoberg</c:v>
                </c:pt>
                <c:pt idx="4">
                  <c:v>Västernorrland</c:v>
                </c:pt>
                <c:pt idx="5">
                  <c:v>Stockholm</c:v>
                </c:pt>
                <c:pt idx="6">
                  <c:v>Västerbotten</c:v>
                </c:pt>
                <c:pt idx="7">
                  <c:v>Örebro</c:v>
                </c:pt>
                <c:pt idx="8">
                  <c:v>Dalarna</c:v>
                </c:pt>
                <c:pt idx="9">
                  <c:v>Kalmar</c:v>
                </c:pt>
                <c:pt idx="10">
                  <c:v>Västmanland</c:v>
                </c:pt>
                <c:pt idx="11">
                  <c:v>Södermanland</c:v>
                </c:pt>
                <c:pt idx="12">
                  <c:v>Jämtland</c:v>
                </c:pt>
                <c:pt idx="13">
                  <c:v>Värmland</c:v>
                </c:pt>
                <c:pt idx="14">
                  <c:v>Skåne</c:v>
                </c:pt>
                <c:pt idx="15">
                  <c:v>Blekinge</c:v>
                </c:pt>
                <c:pt idx="16">
                  <c:v>Gotland</c:v>
                </c:pt>
                <c:pt idx="17">
                  <c:v>Jönköping</c:v>
                </c:pt>
                <c:pt idx="18">
                  <c:v>Halland</c:v>
                </c:pt>
                <c:pt idx="19">
                  <c:v>Västra Götaland</c:v>
                </c:pt>
                <c:pt idx="20">
                  <c:v>Norrbotten</c:v>
                </c:pt>
              </c:strCache>
            </c:strRef>
          </c:cat>
          <c:val>
            <c:numRef>
              <c:f>Data!$B$5:$V$5</c:f>
              <c:numCache>
                <c:formatCode>0%</c:formatCode>
                <c:ptCount val="21"/>
                <c:pt idx="0">
                  <c:v>4.8482456922343355E-2</c:v>
                </c:pt>
                <c:pt idx="1">
                  <c:v>8.4946880290664759E-2</c:v>
                </c:pt>
                <c:pt idx="2">
                  <c:v>7.651143965354773E-2</c:v>
                </c:pt>
                <c:pt idx="3">
                  <c:v>5.9345085589130091E-2</c:v>
                </c:pt>
                <c:pt idx="4">
                  <c:v>5.8366818878739568E-2</c:v>
                </c:pt>
                <c:pt idx="5">
                  <c:v>5.8958928156405077E-2</c:v>
                </c:pt>
                <c:pt idx="6">
                  <c:v>6.1804803140761463E-2</c:v>
                </c:pt>
                <c:pt idx="7">
                  <c:v>6.3086762861877838E-2</c:v>
                </c:pt>
                <c:pt idx="8">
                  <c:v>4.8728521704102995E-2</c:v>
                </c:pt>
                <c:pt idx="9">
                  <c:v>0.11423473095544678</c:v>
                </c:pt>
                <c:pt idx="10">
                  <c:v>6.7575598607268847E-2</c:v>
                </c:pt>
                <c:pt idx="11">
                  <c:v>7.9142568659798976E-2</c:v>
                </c:pt>
                <c:pt idx="12">
                  <c:v>6.6642561891902277E-2</c:v>
                </c:pt>
                <c:pt idx="13">
                  <c:v>6.2963067930121908E-2</c:v>
                </c:pt>
                <c:pt idx="14">
                  <c:v>5.0705549087139083E-2</c:v>
                </c:pt>
                <c:pt idx="15">
                  <c:v>6.1782551982185387E-2</c:v>
                </c:pt>
                <c:pt idx="16">
                  <c:v>4.9500794044726959E-2</c:v>
                </c:pt>
                <c:pt idx="17">
                  <c:v>7.2211530753541461E-2</c:v>
                </c:pt>
                <c:pt idx="18">
                  <c:v>4.7989963880365909E-2</c:v>
                </c:pt>
                <c:pt idx="19">
                  <c:v>6.9318824863330561E-2</c:v>
                </c:pt>
                <c:pt idx="20">
                  <c:v>7.7987367502842533E-2</c:v>
                </c:pt>
              </c:numCache>
            </c:numRef>
          </c:val>
        </c:ser>
        <c:ser>
          <c:idx val="3"/>
          <c:order val="3"/>
          <c:tx>
            <c:strRef>
              <c:f>Data!$A$6</c:f>
              <c:strCache>
                <c:ptCount val="1"/>
                <c:pt idx="0">
                  <c:v>Carbapenems (J01DH)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Data!$B$2:$V$2</c:f>
              <c:strCache>
                <c:ptCount val="21"/>
                <c:pt idx="0">
                  <c:v>Östergötland</c:v>
                </c:pt>
                <c:pt idx="1">
                  <c:v>Uppsala</c:v>
                </c:pt>
                <c:pt idx="2">
                  <c:v>Gävleborg</c:v>
                </c:pt>
                <c:pt idx="3">
                  <c:v>Kronoberg</c:v>
                </c:pt>
                <c:pt idx="4">
                  <c:v>Västernorrland</c:v>
                </c:pt>
                <c:pt idx="5">
                  <c:v>Stockholm</c:v>
                </c:pt>
                <c:pt idx="6">
                  <c:v>Västerbotten</c:v>
                </c:pt>
                <c:pt idx="7">
                  <c:v>Örebro</c:v>
                </c:pt>
                <c:pt idx="8">
                  <c:v>Dalarna</c:v>
                </c:pt>
                <c:pt idx="9">
                  <c:v>Kalmar</c:v>
                </c:pt>
                <c:pt idx="10">
                  <c:v>Västmanland</c:v>
                </c:pt>
                <c:pt idx="11">
                  <c:v>Södermanland</c:v>
                </c:pt>
                <c:pt idx="12">
                  <c:v>Jämtland</c:v>
                </c:pt>
                <c:pt idx="13">
                  <c:v>Värmland</c:v>
                </c:pt>
                <c:pt idx="14">
                  <c:v>Skåne</c:v>
                </c:pt>
                <c:pt idx="15">
                  <c:v>Blekinge</c:v>
                </c:pt>
                <c:pt idx="16">
                  <c:v>Gotland</c:v>
                </c:pt>
                <c:pt idx="17">
                  <c:v>Jönköping</c:v>
                </c:pt>
                <c:pt idx="18">
                  <c:v>Halland</c:v>
                </c:pt>
                <c:pt idx="19">
                  <c:v>Västra Götaland</c:v>
                </c:pt>
                <c:pt idx="20">
                  <c:v>Norrbotten</c:v>
                </c:pt>
              </c:strCache>
            </c:strRef>
          </c:cat>
          <c:val>
            <c:numRef>
              <c:f>Data!$B$6:$V$6</c:f>
              <c:numCache>
                <c:formatCode>0%</c:formatCode>
                <c:ptCount val="21"/>
                <c:pt idx="0">
                  <c:v>8.7092874214777599E-2</c:v>
                </c:pt>
                <c:pt idx="1">
                  <c:v>6.6483812608131576E-2</c:v>
                </c:pt>
                <c:pt idx="2">
                  <c:v>3.9177458745007318E-2</c:v>
                </c:pt>
                <c:pt idx="3">
                  <c:v>3.7239663018134105E-2</c:v>
                </c:pt>
                <c:pt idx="4">
                  <c:v>4.1138925724839889E-2</c:v>
                </c:pt>
                <c:pt idx="5">
                  <c:v>6.3422208751518994E-2</c:v>
                </c:pt>
                <c:pt idx="6">
                  <c:v>5.0813386829731445E-2</c:v>
                </c:pt>
                <c:pt idx="7">
                  <c:v>4.1676981415760053E-2</c:v>
                </c:pt>
                <c:pt idx="8">
                  <c:v>5.3380921907219762E-2</c:v>
                </c:pt>
                <c:pt idx="9">
                  <c:v>4.9983038026327885E-2</c:v>
                </c:pt>
                <c:pt idx="10">
                  <c:v>5.1379144986659811E-2</c:v>
                </c:pt>
                <c:pt idx="11">
                  <c:v>5.0576396824106737E-2</c:v>
                </c:pt>
                <c:pt idx="12">
                  <c:v>3.5344641648914321E-2</c:v>
                </c:pt>
                <c:pt idx="13">
                  <c:v>4.3573390100854932E-2</c:v>
                </c:pt>
                <c:pt idx="14">
                  <c:v>5.0972038097285816E-2</c:v>
                </c:pt>
                <c:pt idx="15">
                  <c:v>2.6498219807754023E-2</c:v>
                </c:pt>
                <c:pt idx="16">
                  <c:v>7.2081870026298969E-2</c:v>
                </c:pt>
                <c:pt idx="17">
                  <c:v>3.6543877381715183E-2</c:v>
                </c:pt>
                <c:pt idx="18">
                  <c:v>4.1086598637165919E-2</c:v>
                </c:pt>
                <c:pt idx="19">
                  <c:v>4.6075059555651304E-2</c:v>
                </c:pt>
                <c:pt idx="20">
                  <c:v>5.602699053395855E-2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7466504"/>
        <c:axId val="347466896"/>
      </c:barChart>
      <c:catAx>
        <c:axId val="347466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7466896"/>
        <c:crosses val="autoZero"/>
        <c:auto val="1"/>
        <c:lblAlgn val="ctr"/>
        <c:lblOffset val="100"/>
        <c:noMultiLvlLbl val="0"/>
      </c:catAx>
      <c:valAx>
        <c:axId val="347466896"/>
        <c:scaling>
          <c:orientation val="minMax"/>
          <c:max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DDD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7466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871215367767017E-2"/>
          <c:y val="0.90962995914379441"/>
          <c:w val="0.75005273693398111"/>
          <c:h val="3.52769271869566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  <c:userShapes r:id="rId5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'1.27'!$E$6</c:f>
              <c:strCache>
                <c:ptCount val="1"/>
                <c:pt idx="0">
                  <c:v> J02AX04 - caspofungin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'1.27'!$F$5:$K$5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'1.27'!$F$6:$K$6</c:f>
              <c:numCache>
                <c:formatCode>0.000</c:formatCode>
                <c:ptCount val="6"/>
                <c:pt idx="0">
                  <c:v>3.1987372318001998E-3</c:v>
                </c:pt>
                <c:pt idx="1">
                  <c:v>3.4521740107566401E-3</c:v>
                </c:pt>
                <c:pt idx="2">
                  <c:v>4.2470865544407604E-3</c:v>
                </c:pt>
                <c:pt idx="3">
                  <c:v>5.0182108006730499E-3</c:v>
                </c:pt>
                <c:pt idx="4">
                  <c:v>4.6869170931388097E-3</c:v>
                </c:pt>
                <c:pt idx="5">
                  <c:v>3.8870861339784998E-3</c:v>
                </c:pt>
              </c:numCache>
            </c:numRef>
          </c:val>
        </c:ser>
        <c:ser>
          <c:idx val="1"/>
          <c:order val="1"/>
          <c:tx>
            <c:strRef>
              <c:f>'1.27'!$E$7</c:f>
              <c:strCache>
                <c:ptCount val="1"/>
                <c:pt idx="0">
                  <c:v> J02AX05 - micafungin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'1.27'!$F$5:$K$5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'1.27'!$F$7:$K$7</c:f>
              <c:numCache>
                <c:formatCode>0.000</c:formatCode>
                <c:ptCount val="6"/>
                <c:pt idx="1">
                  <c:v>2.5158597914357301E-6</c:v>
                </c:pt>
                <c:pt idx="2">
                  <c:v>1.7598668024865399E-6</c:v>
                </c:pt>
                <c:pt idx="3">
                  <c:v>2.4442172518644099E-5</c:v>
                </c:pt>
                <c:pt idx="4">
                  <c:v>2.3640594300856899E-4</c:v>
                </c:pt>
                <c:pt idx="5">
                  <c:v>6.4049984080038103E-4</c:v>
                </c:pt>
              </c:numCache>
            </c:numRef>
          </c:val>
        </c:ser>
        <c:ser>
          <c:idx val="2"/>
          <c:order val="2"/>
          <c:tx>
            <c:strRef>
              <c:f>'1.27'!$E$8</c:f>
              <c:strCache>
                <c:ptCount val="1"/>
                <c:pt idx="0">
                  <c:v> J02AX06 - anidulafungin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'1.27'!$F$5:$K$5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'1.27'!$F$8:$K$8</c:f>
              <c:numCache>
                <c:formatCode>0.000</c:formatCode>
                <c:ptCount val="6"/>
                <c:pt idx="0">
                  <c:v>3.22230198872606E-4</c:v>
                </c:pt>
                <c:pt idx="1">
                  <c:v>4.3687165319519203E-4</c:v>
                </c:pt>
                <c:pt idx="2">
                  <c:v>7.2594505602569697E-4</c:v>
                </c:pt>
                <c:pt idx="3">
                  <c:v>6.5615594082788604E-4</c:v>
                </c:pt>
                <c:pt idx="4">
                  <c:v>1.05856847606762E-3</c:v>
                </c:pt>
                <c:pt idx="5">
                  <c:v>1.95131688293975E-3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4722992"/>
        <c:axId val="344722600"/>
      </c:barChart>
      <c:catAx>
        <c:axId val="344722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900" dirty="0"/>
                  <a:t>Källa: </a:t>
                </a:r>
                <a:r>
                  <a:rPr lang="sv-SE" sz="900" dirty="0" smtClean="0"/>
                  <a:t>Folkhälsomyndigheten 2014</a:t>
                </a:r>
                <a:endParaRPr lang="sv-SE" sz="900" dirty="0"/>
              </a:p>
            </c:rich>
          </c:tx>
          <c:layout>
            <c:manualLayout>
              <c:xMode val="edge"/>
              <c:yMode val="edge"/>
              <c:x val="0.7949336411600525"/>
              <c:y val="0.957473594887924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4722600"/>
        <c:crosses val="autoZero"/>
        <c:auto val="1"/>
        <c:lblAlgn val="ctr"/>
        <c:lblOffset val="100"/>
        <c:noMultiLvlLbl val="0"/>
      </c:catAx>
      <c:valAx>
        <c:axId val="344722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DDD/ 1000</a:t>
                </a:r>
                <a:r>
                  <a:rPr lang="en-US" baseline="0"/>
                  <a:t> 000 inhabitants and day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472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845093175588203E-2"/>
          <c:y val="0.86125296423002806"/>
          <c:w val="0.9"/>
          <c:h val="7.10905331707059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Blad1!$A$2:$A$9</c:f>
              <c:strCache>
                <c:ptCount val="8"/>
                <c:pt idx="0">
                  <c:v> J02AA01 - amfotericin b</c:v>
                </c:pt>
                <c:pt idx="1">
                  <c:v> J02AC03 - vorikonazol</c:v>
                </c:pt>
                <c:pt idx="2">
                  <c:v> J02AC04 - posakonazol</c:v>
                </c:pt>
                <c:pt idx="3">
                  <c:v> J02AC03 - vorikonazol prescription</c:v>
                </c:pt>
                <c:pt idx="4">
                  <c:v> J02AC04 - posakonazol prescription</c:v>
                </c:pt>
                <c:pt idx="5">
                  <c:v> J02AX04 - kaspofungin</c:v>
                </c:pt>
                <c:pt idx="6">
                  <c:v> J02AX06 - anidulafungin</c:v>
                </c:pt>
                <c:pt idx="7">
                  <c:v> J02AX05 - mikafungin</c:v>
                </c:pt>
              </c:strCache>
            </c:strRef>
          </c:cat>
          <c:val>
            <c:numRef>
              <c:f>Blad1!$B$2:$B$9</c:f>
              <c:numCache>
                <c:formatCode>0.000</c:formatCode>
                <c:ptCount val="8"/>
                <c:pt idx="0">
                  <c:v>3.6584709618523101E-3</c:v>
                </c:pt>
                <c:pt idx="1">
                  <c:v>2.50831221206142E-3</c:v>
                </c:pt>
                <c:pt idx="2">
                  <c:v>7.1790799107380597E-4</c:v>
                </c:pt>
                <c:pt idx="3" formatCode="General">
                  <c:v>6.91831844294337E-3</c:v>
                </c:pt>
                <c:pt idx="4" formatCode="General">
                  <c:v>2.44430577913225E-3</c:v>
                </c:pt>
                <c:pt idx="5">
                  <c:v>3.4521740107566401E-3</c:v>
                </c:pt>
                <c:pt idx="6">
                  <c:v>4.3687165319519203E-4</c:v>
                </c:pt>
                <c:pt idx="7">
                  <c:v>2.5158597914357301E-6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Blad1!$A$2:$A$9</c:f>
              <c:strCache>
                <c:ptCount val="8"/>
                <c:pt idx="0">
                  <c:v> J02AA01 - amfotericin b</c:v>
                </c:pt>
                <c:pt idx="1">
                  <c:v> J02AC03 - vorikonazol</c:v>
                </c:pt>
                <c:pt idx="2">
                  <c:v> J02AC04 - posakonazol</c:v>
                </c:pt>
                <c:pt idx="3">
                  <c:v> J02AC03 - vorikonazol prescription</c:v>
                </c:pt>
                <c:pt idx="4">
                  <c:v> J02AC04 - posakonazol prescription</c:v>
                </c:pt>
                <c:pt idx="5">
                  <c:v> J02AX04 - kaspofungin</c:v>
                </c:pt>
                <c:pt idx="6">
                  <c:v> J02AX06 - anidulafungin</c:v>
                </c:pt>
                <c:pt idx="7">
                  <c:v> J02AX05 - mikafungin</c:v>
                </c:pt>
              </c:strCache>
            </c:strRef>
          </c:cat>
          <c:val>
            <c:numRef>
              <c:f>Blad1!$C$2:$C$9</c:f>
              <c:numCache>
                <c:formatCode>0.000</c:formatCode>
                <c:ptCount val="8"/>
                <c:pt idx="0">
                  <c:v>5.84305784154513E-3</c:v>
                </c:pt>
                <c:pt idx="1">
                  <c:v>2.3645277047075401E-3</c:v>
                </c:pt>
                <c:pt idx="2">
                  <c:v>7.9150009441832103E-4</c:v>
                </c:pt>
                <c:pt idx="3" formatCode="General">
                  <c:v>6.2047037233000403E-3</c:v>
                </c:pt>
                <c:pt idx="4" formatCode="General">
                  <c:v>3.2784118696821099E-3</c:v>
                </c:pt>
                <c:pt idx="5">
                  <c:v>4.2470865544407604E-3</c:v>
                </c:pt>
                <c:pt idx="6">
                  <c:v>7.2594505602569697E-4</c:v>
                </c:pt>
                <c:pt idx="7">
                  <c:v>1.7598668024865399E-6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Blad1!$A$2:$A$9</c:f>
              <c:strCache>
                <c:ptCount val="8"/>
                <c:pt idx="0">
                  <c:v> J02AA01 - amfotericin b</c:v>
                </c:pt>
                <c:pt idx="1">
                  <c:v> J02AC03 - vorikonazol</c:v>
                </c:pt>
                <c:pt idx="2">
                  <c:v> J02AC04 - posakonazol</c:v>
                </c:pt>
                <c:pt idx="3">
                  <c:v> J02AC03 - vorikonazol prescription</c:v>
                </c:pt>
                <c:pt idx="4">
                  <c:v> J02AC04 - posakonazol prescription</c:v>
                </c:pt>
                <c:pt idx="5">
                  <c:v> J02AX04 - kaspofungin</c:v>
                </c:pt>
                <c:pt idx="6">
                  <c:v> J02AX06 - anidulafungin</c:v>
                </c:pt>
                <c:pt idx="7">
                  <c:v> J02AX05 - mikafungin</c:v>
                </c:pt>
              </c:strCache>
            </c:strRef>
          </c:cat>
          <c:val>
            <c:numRef>
              <c:f>Blad1!$D$2:$D$9</c:f>
              <c:numCache>
                <c:formatCode>0.000</c:formatCode>
                <c:ptCount val="8"/>
                <c:pt idx="0">
                  <c:v>6.8781262793495002E-3</c:v>
                </c:pt>
                <c:pt idx="1">
                  <c:v>2.44028904556677E-3</c:v>
                </c:pt>
                <c:pt idx="2">
                  <c:v>1.2725206067519101E-3</c:v>
                </c:pt>
                <c:pt idx="3" formatCode="General">
                  <c:v>6.4528790340441797E-3</c:v>
                </c:pt>
                <c:pt idx="4" formatCode="General">
                  <c:v>3.2233115008961899E-3</c:v>
                </c:pt>
                <c:pt idx="5">
                  <c:v>5.0182108006730499E-3</c:v>
                </c:pt>
                <c:pt idx="6">
                  <c:v>6.5615594082788604E-4</c:v>
                </c:pt>
                <c:pt idx="7">
                  <c:v>2.4442172518644099E-5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Blad1!$A$2:$A$9</c:f>
              <c:strCache>
                <c:ptCount val="8"/>
                <c:pt idx="0">
                  <c:v> J02AA01 - amfotericin b</c:v>
                </c:pt>
                <c:pt idx="1">
                  <c:v> J02AC03 - vorikonazol</c:v>
                </c:pt>
                <c:pt idx="2">
                  <c:v> J02AC04 - posakonazol</c:v>
                </c:pt>
                <c:pt idx="3">
                  <c:v> J02AC03 - vorikonazol prescription</c:v>
                </c:pt>
                <c:pt idx="4">
                  <c:v> J02AC04 - posakonazol prescription</c:v>
                </c:pt>
                <c:pt idx="5">
                  <c:v> J02AX04 - kaspofungin</c:v>
                </c:pt>
                <c:pt idx="6">
                  <c:v> J02AX06 - anidulafungin</c:v>
                </c:pt>
                <c:pt idx="7">
                  <c:v> J02AX05 - mikafungin</c:v>
                </c:pt>
              </c:strCache>
            </c:strRef>
          </c:cat>
          <c:val>
            <c:numRef>
              <c:f>Blad1!$E$2:$E$9</c:f>
              <c:numCache>
                <c:formatCode>0.000</c:formatCode>
                <c:ptCount val="8"/>
                <c:pt idx="0">
                  <c:v>5.3353395539761199E-3</c:v>
                </c:pt>
                <c:pt idx="1">
                  <c:v>1.9436861566554599E-3</c:v>
                </c:pt>
                <c:pt idx="2">
                  <c:v>2.09502341633279E-3</c:v>
                </c:pt>
                <c:pt idx="3" formatCode="General">
                  <c:v>5.8320669048238299E-3</c:v>
                </c:pt>
                <c:pt idx="4" formatCode="General">
                  <c:v>4.5001405513285702E-3</c:v>
                </c:pt>
                <c:pt idx="5">
                  <c:v>4.6869170931388097E-3</c:v>
                </c:pt>
                <c:pt idx="6">
                  <c:v>1.05856847606762E-3</c:v>
                </c:pt>
                <c:pt idx="7">
                  <c:v>2.3640594300856899E-4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Blad1!$A$2:$A$9</c:f>
              <c:strCache>
                <c:ptCount val="8"/>
                <c:pt idx="0">
                  <c:v> J02AA01 - amfotericin b</c:v>
                </c:pt>
                <c:pt idx="1">
                  <c:v> J02AC03 - vorikonazol</c:v>
                </c:pt>
                <c:pt idx="2">
                  <c:v> J02AC04 - posakonazol</c:v>
                </c:pt>
                <c:pt idx="3">
                  <c:v> J02AC03 - vorikonazol prescription</c:v>
                </c:pt>
                <c:pt idx="4">
                  <c:v> J02AC04 - posakonazol prescription</c:v>
                </c:pt>
                <c:pt idx="5">
                  <c:v> J02AX04 - kaspofungin</c:v>
                </c:pt>
                <c:pt idx="6">
                  <c:v> J02AX06 - anidulafungin</c:v>
                </c:pt>
                <c:pt idx="7">
                  <c:v> J02AX05 - mikafungin</c:v>
                </c:pt>
              </c:strCache>
            </c:strRef>
          </c:cat>
          <c:val>
            <c:numRef>
              <c:f>Blad1!$F$2:$F$9</c:f>
              <c:numCache>
                <c:formatCode>0.000</c:formatCode>
                <c:ptCount val="8"/>
                <c:pt idx="0">
                  <c:v>7.4617367159777502E-3</c:v>
                </c:pt>
                <c:pt idx="1">
                  <c:v>1.75779074482862E-3</c:v>
                </c:pt>
                <c:pt idx="2">
                  <c:v>2.2472685215548698E-3</c:v>
                </c:pt>
                <c:pt idx="3" formatCode="General">
                  <c:v>5.6733262532488596E-3</c:v>
                </c:pt>
                <c:pt idx="4" formatCode="General">
                  <c:v>5.0078113671889303E-3</c:v>
                </c:pt>
                <c:pt idx="5">
                  <c:v>3.8870861339784998E-3</c:v>
                </c:pt>
                <c:pt idx="6">
                  <c:v>1.95131688293975E-3</c:v>
                </c:pt>
                <c:pt idx="7">
                  <c:v>6.4049984080038103E-4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4721424"/>
        <c:axId val="344721032"/>
      </c:barChart>
      <c:catAx>
        <c:axId val="3447214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r"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dirty="0"/>
                  <a:t>Källa:</a:t>
                </a:r>
                <a:r>
                  <a:rPr lang="sv-SE" baseline="0" dirty="0"/>
                  <a:t> </a:t>
                </a:r>
                <a:r>
                  <a:rPr lang="sv-SE" baseline="0" dirty="0" smtClean="0"/>
                  <a:t>Folkhälsomyndigheten 2014</a:t>
                </a:r>
                <a:endParaRPr lang="sv-SE" dirty="0"/>
              </a:p>
            </c:rich>
          </c:tx>
          <c:layout>
            <c:manualLayout>
              <c:xMode val="edge"/>
              <c:yMode val="edge"/>
              <c:x val="0.76552592525397278"/>
              <c:y val="0.947129932832321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r"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4721032"/>
        <c:crosses val="autoZero"/>
        <c:auto val="1"/>
        <c:lblAlgn val="ctr"/>
        <c:lblOffset val="100"/>
        <c:noMultiLvlLbl val="0"/>
      </c:catAx>
      <c:valAx>
        <c:axId val="344721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DDD/1000 0000 inhabitants</a:t>
                </a:r>
                <a:r>
                  <a:rPr lang="en-US" baseline="0"/>
                  <a:t> and day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472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 Data till ESBL l Inc_2009-2013'!$B$2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 Data till ESBL l Inc_2009-2013'!$A$3:$A$24</c:f>
              <c:strCache>
                <c:ptCount val="22"/>
                <c:pt idx="0">
                  <c:v>Jönköping</c:v>
                </c:pt>
                <c:pt idx="1">
                  <c:v>Kronoberg</c:v>
                </c:pt>
                <c:pt idx="2">
                  <c:v>Skåne</c:v>
                </c:pt>
                <c:pt idx="3">
                  <c:v>Stockholm</c:v>
                </c:pt>
                <c:pt idx="4">
                  <c:v>Västra Götaland</c:v>
                </c:pt>
                <c:pt idx="5">
                  <c:v>Uppsala</c:v>
                </c:pt>
                <c:pt idx="6">
                  <c:v>Sweden total</c:v>
                </c:pt>
                <c:pt idx="7">
                  <c:v>Södermanland</c:v>
                </c:pt>
                <c:pt idx="8">
                  <c:v>Västmanland</c:v>
                </c:pt>
                <c:pt idx="9">
                  <c:v>Halland</c:v>
                </c:pt>
                <c:pt idx="10">
                  <c:v>Jämtland</c:v>
                </c:pt>
                <c:pt idx="11">
                  <c:v>Kalmar</c:v>
                </c:pt>
                <c:pt idx="12">
                  <c:v>Blekinge</c:v>
                </c:pt>
                <c:pt idx="13">
                  <c:v>Värmland</c:v>
                </c:pt>
                <c:pt idx="14">
                  <c:v>Örebro</c:v>
                </c:pt>
                <c:pt idx="15">
                  <c:v>Västerbotten</c:v>
                </c:pt>
                <c:pt idx="16">
                  <c:v>Dalarna</c:v>
                </c:pt>
                <c:pt idx="17">
                  <c:v>Östergötland</c:v>
                </c:pt>
                <c:pt idx="18">
                  <c:v>Gävleborg</c:v>
                </c:pt>
                <c:pt idx="19">
                  <c:v>Västernorrland</c:v>
                </c:pt>
                <c:pt idx="20">
                  <c:v>Gotland</c:v>
                </c:pt>
                <c:pt idx="21">
                  <c:v>Norrbotten</c:v>
                </c:pt>
              </c:strCache>
            </c:strRef>
          </c:cat>
          <c:val>
            <c:numRef>
              <c:f>' Data till ESBL l Inc_2009-2013'!$B$3:$B$24</c:f>
              <c:numCache>
                <c:formatCode>0.00</c:formatCode>
                <c:ptCount val="22"/>
                <c:pt idx="0">
                  <c:v>66.955517729821096</c:v>
                </c:pt>
                <c:pt idx="1">
                  <c:v>45.861041045631737</c:v>
                </c:pt>
                <c:pt idx="2">
                  <c:v>39.721801176545128</c:v>
                </c:pt>
                <c:pt idx="3">
                  <c:v>50.614555795366641</c:v>
                </c:pt>
                <c:pt idx="4">
                  <c:v>44.856249737170408</c:v>
                </c:pt>
                <c:pt idx="5">
                  <c:v>46.399797528156242</c:v>
                </c:pt>
                <c:pt idx="6">
                  <c:v>40.189784857251325</c:v>
                </c:pt>
                <c:pt idx="7">
                  <c:v>25.273830806569709</c:v>
                </c:pt>
                <c:pt idx="8">
                  <c:v>30.634207668100245</c:v>
                </c:pt>
                <c:pt idx="9">
                  <c:v>24.930514612987452</c:v>
                </c:pt>
                <c:pt idx="10">
                  <c:v>39.473891967852467</c:v>
                </c:pt>
                <c:pt idx="11">
                  <c:v>33.384837291719272</c:v>
                </c:pt>
                <c:pt idx="12">
                  <c:v>36.699412154058884</c:v>
                </c:pt>
                <c:pt idx="13">
                  <c:v>39.5232327076708</c:v>
                </c:pt>
                <c:pt idx="14">
                  <c:v>27.968818353282035</c:v>
                </c:pt>
                <c:pt idx="15">
                  <c:v>30.555254730262853</c:v>
                </c:pt>
                <c:pt idx="16">
                  <c:v>29.299630318244624</c:v>
                </c:pt>
                <c:pt idx="17">
                  <c:v>27.159534167162249</c:v>
                </c:pt>
                <c:pt idx="18">
                  <c:v>27.514300195496343</c:v>
                </c:pt>
                <c:pt idx="19">
                  <c:v>26.744348713391105</c:v>
                </c:pt>
                <c:pt idx="20">
                  <c:v>31.456982576326872</c:v>
                </c:pt>
                <c:pt idx="21">
                  <c:v>20.881940735445887</c:v>
                </c:pt>
              </c:numCache>
            </c:numRef>
          </c:val>
        </c:ser>
        <c:ser>
          <c:idx val="1"/>
          <c:order val="1"/>
          <c:tx>
            <c:strRef>
              <c:f>' Data till ESBL l Inc_2009-2013'!$C$2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 Data till ESBL l Inc_2009-2013'!$A$3:$A$24</c:f>
              <c:strCache>
                <c:ptCount val="22"/>
                <c:pt idx="0">
                  <c:v>Jönköping</c:v>
                </c:pt>
                <c:pt idx="1">
                  <c:v>Kronoberg</c:v>
                </c:pt>
                <c:pt idx="2">
                  <c:v>Skåne</c:v>
                </c:pt>
                <c:pt idx="3">
                  <c:v>Stockholm</c:v>
                </c:pt>
                <c:pt idx="4">
                  <c:v>Västra Götaland</c:v>
                </c:pt>
                <c:pt idx="5">
                  <c:v>Uppsala</c:v>
                </c:pt>
                <c:pt idx="6">
                  <c:v>Sweden total</c:v>
                </c:pt>
                <c:pt idx="7">
                  <c:v>Södermanland</c:v>
                </c:pt>
                <c:pt idx="8">
                  <c:v>Västmanland</c:v>
                </c:pt>
                <c:pt idx="9">
                  <c:v>Halland</c:v>
                </c:pt>
                <c:pt idx="10">
                  <c:v>Jämtland</c:v>
                </c:pt>
                <c:pt idx="11">
                  <c:v>Kalmar</c:v>
                </c:pt>
                <c:pt idx="12">
                  <c:v>Blekinge</c:v>
                </c:pt>
                <c:pt idx="13">
                  <c:v>Värmland</c:v>
                </c:pt>
                <c:pt idx="14">
                  <c:v>Örebro</c:v>
                </c:pt>
                <c:pt idx="15">
                  <c:v>Västerbotten</c:v>
                </c:pt>
                <c:pt idx="16">
                  <c:v>Dalarna</c:v>
                </c:pt>
                <c:pt idx="17">
                  <c:v>Östergötland</c:v>
                </c:pt>
                <c:pt idx="18">
                  <c:v>Gävleborg</c:v>
                </c:pt>
                <c:pt idx="19">
                  <c:v>Västernorrland</c:v>
                </c:pt>
                <c:pt idx="20">
                  <c:v>Gotland</c:v>
                </c:pt>
                <c:pt idx="21">
                  <c:v>Norrbotten</c:v>
                </c:pt>
              </c:strCache>
            </c:strRef>
          </c:cat>
          <c:val>
            <c:numRef>
              <c:f>' Data till ESBL l Inc_2009-2013'!$C$3:$C$24</c:f>
              <c:numCache>
                <c:formatCode>0.00</c:formatCode>
                <c:ptCount val="22"/>
                <c:pt idx="0">
                  <c:v>114.29</c:v>
                </c:pt>
                <c:pt idx="1">
                  <c:v>60.35</c:v>
                </c:pt>
                <c:pt idx="2">
                  <c:v>62.17</c:v>
                </c:pt>
                <c:pt idx="3">
                  <c:v>59.92</c:v>
                </c:pt>
                <c:pt idx="4">
                  <c:v>50.69</c:v>
                </c:pt>
                <c:pt idx="5">
                  <c:v>81.28</c:v>
                </c:pt>
                <c:pt idx="6">
                  <c:v>52.92</c:v>
                </c:pt>
                <c:pt idx="7">
                  <c:v>44.32</c:v>
                </c:pt>
                <c:pt idx="8">
                  <c:v>40.75</c:v>
                </c:pt>
                <c:pt idx="9">
                  <c:v>39.4</c:v>
                </c:pt>
                <c:pt idx="10">
                  <c:v>34.729999999999997</c:v>
                </c:pt>
                <c:pt idx="11">
                  <c:v>30.4</c:v>
                </c:pt>
                <c:pt idx="12">
                  <c:v>39.159999999999997</c:v>
                </c:pt>
                <c:pt idx="13">
                  <c:v>39.159999999999997</c:v>
                </c:pt>
                <c:pt idx="14">
                  <c:v>37.83</c:v>
                </c:pt>
                <c:pt idx="15">
                  <c:v>39.72</c:v>
                </c:pt>
                <c:pt idx="16">
                  <c:v>41.15</c:v>
                </c:pt>
                <c:pt idx="17">
                  <c:v>36.08</c:v>
                </c:pt>
                <c:pt idx="18">
                  <c:v>35.08</c:v>
                </c:pt>
                <c:pt idx="19">
                  <c:v>47.81</c:v>
                </c:pt>
                <c:pt idx="20">
                  <c:v>34.92</c:v>
                </c:pt>
                <c:pt idx="21">
                  <c:v>30.17</c:v>
                </c:pt>
              </c:numCache>
            </c:numRef>
          </c:val>
        </c:ser>
        <c:ser>
          <c:idx val="2"/>
          <c:order val="2"/>
          <c:tx>
            <c:strRef>
              <c:f>' Data till ESBL l Inc_2009-2013'!$D$2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 Data till ESBL l Inc_2009-2013'!$A$3:$A$24</c:f>
              <c:strCache>
                <c:ptCount val="22"/>
                <c:pt idx="0">
                  <c:v>Jönköping</c:v>
                </c:pt>
                <c:pt idx="1">
                  <c:v>Kronoberg</c:v>
                </c:pt>
                <c:pt idx="2">
                  <c:v>Skåne</c:v>
                </c:pt>
                <c:pt idx="3">
                  <c:v>Stockholm</c:v>
                </c:pt>
                <c:pt idx="4">
                  <c:v>Västra Götaland</c:v>
                </c:pt>
                <c:pt idx="5">
                  <c:v>Uppsala</c:v>
                </c:pt>
                <c:pt idx="6">
                  <c:v>Sweden total</c:v>
                </c:pt>
                <c:pt idx="7">
                  <c:v>Södermanland</c:v>
                </c:pt>
                <c:pt idx="8">
                  <c:v>Västmanland</c:v>
                </c:pt>
                <c:pt idx="9">
                  <c:v>Halland</c:v>
                </c:pt>
                <c:pt idx="10">
                  <c:v>Jämtland</c:v>
                </c:pt>
                <c:pt idx="11">
                  <c:v>Kalmar</c:v>
                </c:pt>
                <c:pt idx="12">
                  <c:v>Blekinge</c:v>
                </c:pt>
                <c:pt idx="13">
                  <c:v>Värmland</c:v>
                </c:pt>
                <c:pt idx="14">
                  <c:v>Örebro</c:v>
                </c:pt>
                <c:pt idx="15">
                  <c:v>Västerbotten</c:v>
                </c:pt>
                <c:pt idx="16">
                  <c:v>Dalarna</c:v>
                </c:pt>
                <c:pt idx="17">
                  <c:v>Östergötland</c:v>
                </c:pt>
                <c:pt idx="18">
                  <c:v>Gävleborg</c:v>
                </c:pt>
                <c:pt idx="19">
                  <c:v>Västernorrland</c:v>
                </c:pt>
                <c:pt idx="20">
                  <c:v>Gotland</c:v>
                </c:pt>
                <c:pt idx="21">
                  <c:v>Norrbotten</c:v>
                </c:pt>
              </c:strCache>
            </c:strRef>
          </c:cat>
          <c:val>
            <c:numRef>
              <c:f>' Data till ESBL l Inc_2009-2013'!$D$3:$D$24</c:f>
              <c:numCache>
                <c:formatCode>0.00</c:formatCode>
                <c:ptCount val="22"/>
                <c:pt idx="0">
                  <c:v>120.74721215995453</c:v>
                </c:pt>
                <c:pt idx="1">
                  <c:v>63.361746834620419</c:v>
                </c:pt>
                <c:pt idx="2">
                  <c:v>74.146023769826485</c:v>
                </c:pt>
                <c:pt idx="3">
                  <c:v>67.273161068777839</c:v>
                </c:pt>
                <c:pt idx="4">
                  <c:v>62.366245778333258</c:v>
                </c:pt>
                <c:pt idx="5">
                  <c:v>49.906978117709599</c:v>
                </c:pt>
                <c:pt idx="6">
                  <c:v>59.749938177901065</c:v>
                </c:pt>
                <c:pt idx="7">
                  <c:v>53.198710023003862</c:v>
                </c:pt>
                <c:pt idx="8">
                  <c:v>57.815517370219901</c:v>
                </c:pt>
                <c:pt idx="9">
                  <c:v>42.754305259110978</c:v>
                </c:pt>
                <c:pt idx="10">
                  <c:v>55.424033444445328</c:v>
                </c:pt>
                <c:pt idx="11">
                  <c:v>38.611695053412845</c:v>
                </c:pt>
                <c:pt idx="12">
                  <c:v>47.065283470280235</c:v>
                </c:pt>
                <c:pt idx="13">
                  <c:v>48.398451249560011</c:v>
                </c:pt>
                <c:pt idx="14">
                  <c:v>45.814214481553563</c:v>
                </c:pt>
                <c:pt idx="15">
                  <c:v>50.449229205097296</c:v>
                </c:pt>
                <c:pt idx="16">
                  <c:v>36.157865239636251</c:v>
                </c:pt>
                <c:pt idx="17">
                  <c:v>44.771791451603548</c:v>
                </c:pt>
                <c:pt idx="18">
                  <c:v>42.009198565892873</c:v>
                </c:pt>
                <c:pt idx="19">
                  <c:v>38.818112366046542</c:v>
                </c:pt>
                <c:pt idx="20">
                  <c:v>41.878969777343478</c:v>
                </c:pt>
                <c:pt idx="21">
                  <c:v>28.968597235913016</c:v>
                </c:pt>
              </c:numCache>
            </c:numRef>
          </c:val>
        </c:ser>
        <c:ser>
          <c:idx val="3"/>
          <c:order val="3"/>
          <c:tx>
            <c:strRef>
              <c:f>' Data till ESBL l Inc_2009-2013'!$E$2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 Data till ESBL l Inc_2009-2013'!$A$3:$A$24</c:f>
              <c:strCache>
                <c:ptCount val="22"/>
                <c:pt idx="0">
                  <c:v>Jönköping</c:v>
                </c:pt>
                <c:pt idx="1">
                  <c:v>Kronoberg</c:v>
                </c:pt>
                <c:pt idx="2">
                  <c:v>Skåne</c:v>
                </c:pt>
                <c:pt idx="3">
                  <c:v>Stockholm</c:v>
                </c:pt>
                <c:pt idx="4">
                  <c:v>Västra Götaland</c:v>
                </c:pt>
                <c:pt idx="5">
                  <c:v>Uppsala</c:v>
                </c:pt>
                <c:pt idx="6">
                  <c:v>Sweden total</c:v>
                </c:pt>
                <c:pt idx="7">
                  <c:v>Södermanland</c:v>
                </c:pt>
                <c:pt idx="8">
                  <c:v>Västmanland</c:v>
                </c:pt>
                <c:pt idx="9">
                  <c:v>Halland</c:v>
                </c:pt>
                <c:pt idx="10">
                  <c:v>Jämtland</c:v>
                </c:pt>
                <c:pt idx="11">
                  <c:v>Kalmar</c:v>
                </c:pt>
                <c:pt idx="12">
                  <c:v>Blekinge</c:v>
                </c:pt>
                <c:pt idx="13">
                  <c:v>Värmland</c:v>
                </c:pt>
                <c:pt idx="14">
                  <c:v>Örebro</c:v>
                </c:pt>
                <c:pt idx="15">
                  <c:v>Västerbotten</c:v>
                </c:pt>
                <c:pt idx="16">
                  <c:v>Dalarna</c:v>
                </c:pt>
                <c:pt idx="17">
                  <c:v>Östergötland</c:v>
                </c:pt>
                <c:pt idx="18">
                  <c:v>Gävleborg</c:v>
                </c:pt>
                <c:pt idx="19">
                  <c:v>Västernorrland</c:v>
                </c:pt>
                <c:pt idx="20">
                  <c:v>Gotland</c:v>
                </c:pt>
                <c:pt idx="21">
                  <c:v>Norrbotten</c:v>
                </c:pt>
              </c:strCache>
            </c:strRef>
          </c:cat>
          <c:val>
            <c:numRef>
              <c:f>' Data till ESBL l Inc_2009-2013'!$E$3:$E$24</c:f>
              <c:numCache>
                <c:formatCode>0.00</c:formatCode>
                <c:ptCount val="22"/>
                <c:pt idx="0">
                  <c:v>141.54448625249177</c:v>
                </c:pt>
                <c:pt idx="1">
                  <c:v>77.466417769935504</c:v>
                </c:pt>
                <c:pt idx="2">
                  <c:v>97.222046286561195</c:v>
                </c:pt>
                <c:pt idx="3">
                  <c:v>88.387150764971977</c:v>
                </c:pt>
                <c:pt idx="4">
                  <c:v>77.72828466047298</c:v>
                </c:pt>
                <c:pt idx="5">
                  <c:v>68.425654356871945</c:v>
                </c:pt>
                <c:pt idx="6">
                  <c:v>75.607795106119326</c:v>
                </c:pt>
                <c:pt idx="7">
                  <c:v>61.152506342752517</c:v>
                </c:pt>
                <c:pt idx="8">
                  <c:v>66.348195329087048</c:v>
                </c:pt>
                <c:pt idx="9">
                  <c:v>57.872653855765563</c:v>
                </c:pt>
                <c:pt idx="10">
                  <c:v>68.937647086790122</c:v>
                </c:pt>
                <c:pt idx="11">
                  <c:v>44.958638052991247</c:v>
                </c:pt>
                <c:pt idx="12">
                  <c:v>72.875291337031811</c:v>
                </c:pt>
                <c:pt idx="13">
                  <c:v>58.957082173721979</c:v>
                </c:pt>
                <c:pt idx="14">
                  <c:v>51.216298792354998</c:v>
                </c:pt>
                <c:pt idx="15">
                  <c:v>63.02432200817011</c:v>
                </c:pt>
                <c:pt idx="16">
                  <c:v>44.837374120880114</c:v>
                </c:pt>
                <c:pt idx="17">
                  <c:v>57.171311067259282</c:v>
                </c:pt>
                <c:pt idx="18">
                  <c:v>43.01666082266653</c:v>
                </c:pt>
                <c:pt idx="19">
                  <c:v>45.044858893880097</c:v>
                </c:pt>
                <c:pt idx="20">
                  <c:v>41.927988679443061</c:v>
                </c:pt>
                <c:pt idx="21">
                  <c:v>41.828046509570179</c:v>
                </c:pt>
              </c:numCache>
            </c:numRef>
          </c:val>
        </c:ser>
        <c:ser>
          <c:idx val="4"/>
          <c:order val="4"/>
          <c:tx>
            <c:strRef>
              <c:f>' Data till ESBL l Inc_2009-2013'!$F$2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 Data till ESBL l Inc_2009-2013'!$A$3:$A$24</c:f>
              <c:strCache>
                <c:ptCount val="22"/>
                <c:pt idx="0">
                  <c:v>Jönköping</c:v>
                </c:pt>
                <c:pt idx="1">
                  <c:v>Kronoberg</c:v>
                </c:pt>
                <c:pt idx="2">
                  <c:v>Skåne</c:v>
                </c:pt>
                <c:pt idx="3">
                  <c:v>Stockholm</c:v>
                </c:pt>
                <c:pt idx="4">
                  <c:v>Västra Götaland</c:v>
                </c:pt>
                <c:pt idx="5">
                  <c:v>Uppsala</c:v>
                </c:pt>
                <c:pt idx="6">
                  <c:v>Sweden total</c:v>
                </c:pt>
                <c:pt idx="7">
                  <c:v>Södermanland</c:v>
                </c:pt>
                <c:pt idx="8">
                  <c:v>Västmanland</c:v>
                </c:pt>
                <c:pt idx="9">
                  <c:v>Halland</c:v>
                </c:pt>
                <c:pt idx="10">
                  <c:v>Jämtland</c:v>
                </c:pt>
                <c:pt idx="11">
                  <c:v>Kalmar</c:v>
                </c:pt>
                <c:pt idx="12">
                  <c:v>Blekinge</c:v>
                </c:pt>
                <c:pt idx="13">
                  <c:v>Värmland</c:v>
                </c:pt>
                <c:pt idx="14">
                  <c:v>Örebro</c:v>
                </c:pt>
                <c:pt idx="15">
                  <c:v>Västerbotten</c:v>
                </c:pt>
                <c:pt idx="16">
                  <c:v>Dalarna</c:v>
                </c:pt>
                <c:pt idx="17">
                  <c:v>Östergötland</c:v>
                </c:pt>
                <c:pt idx="18">
                  <c:v>Gävleborg</c:v>
                </c:pt>
                <c:pt idx="19">
                  <c:v>Västernorrland</c:v>
                </c:pt>
                <c:pt idx="20">
                  <c:v>Gotland</c:v>
                </c:pt>
                <c:pt idx="21">
                  <c:v>Norrbotten</c:v>
                </c:pt>
              </c:strCache>
            </c:strRef>
          </c:cat>
          <c:val>
            <c:numRef>
              <c:f>' Data till ESBL l Inc_2009-2013'!$F$3:$F$24</c:f>
              <c:numCache>
                <c:formatCode>0.00</c:formatCode>
                <c:ptCount val="22"/>
                <c:pt idx="0">
                  <c:v>120.73790789338726</c:v>
                </c:pt>
                <c:pt idx="1">
                  <c:v>102.58821517878133</c:v>
                </c:pt>
                <c:pt idx="2">
                  <c:v>100.62249375818735</c:v>
                </c:pt>
                <c:pt idx="3">
                  <c:v>100.50660135124514</c:v>
                </c:pt>
                <c:pt idx="4">
                  <c:v>94.793831156769556</c:v>
                </c:pt>
                <c:pt idx="5">
                  <c:v>91.466679788468824</c:v>
                </c:pt>
                <c:pt idx="6">
                  <c:v>84.303936271159444</c:v>
                </c:pt>
                <c:pt idx="7">
                  <c:v>77.09794681682753</c:v>
                </c:pt>
                <c:pt idx="8">
                  <c:v>72.571741799007157</c:v>
                </c:pt>
                <c:pt idx="9">
                  <c:v>68.113674879415981</c:v>
                </c:pt>
                <c:pt idx="10">
                  <c:v>67.214398114833813</c:v>
                </c:pt>
                <c:pt idx="11">
                  <c:v>64.137099463813854</c:v>
                </c:pt>
                <c:pt idx="12">
                  <c:v>63.499545029033037</c:v>
                </c:pt>
                <c:pt idx="13">
                  <c:v>61.355294633237762</c:v>
                </c:pt>
                <c:pt idx="14">
                  <c:v>58.865782511957114</c:v>
                </c:pt>
                <c:pt idx="15">
                  <c:v>57.82959036735194</c:v>
                </c:pt>
                <c:pt idx="16">
                  <c:v>55.5257094851613</c:v>
                </c:pt>
                <c:pt idx="17">
                  <c:v>55.498711881748925</c:v>
                </c:pt>
                <c:pt idx="18">
                  <c:v>54.322408893046017</c:v>
                </c:pt>
                <c:pt idx="19">
                  <c:v>50.38074629577627</c:v>
                </c:pt>
                <c:pt idx="20">
                  <c:v>48.984447437938456</c:v>
                </c:pt>
                <c:pt idx="21">
                  <c:v>38.486826280087875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4720248"/>
        <c:axId val="344719856"/>
      </c:barChart>
      <c:catAx>
        <c:axId val="344720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County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4719856"/>
        <c:crosses val="autoZero"/>
        <c:auto val="1"/>
        <c:lblAlgn val="ctr"/>
        <c:lblOffset val="100"/>
        <c:noMultiLvlLbl val="0"/>
      </c:catAx>
      <c:valAx>
        <c:axId val="34471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ESBL-cases per 100 000 inhabitants</a:t>
                </a:r>
              </a:p>
            </c:rich>
          </c:tx>
          <c:layout>
            <c:manualLayout>
              <c:xMode val="edge"/>
              <c:yMode val="edge"/>
              <c:x val="1.0040160642570281E-2"/>
              <c:y val="0.149756312788487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4720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  <c:userShapes r:id="rId5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'Data ESBL_Inc_kön_art'!$B$6</c:f>
              <c:strCache>
                <c:ptCount val="1"/>
                <c:pt idx="0">
                  <c:v>E.coli, women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'Data ESBL_Inc_kön_art'!$A$7:$A$24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&gt;85</c:v>
                </c:pt>
              </c:strCache>
            </c:strRef>
          </c:cat>
          <c:val>
            <c:numRef>
              <c:f>'Data ESBL_Inc_kön_art'!$B$7:$B$24</c:f>
              <c:numCache>
                <c:formatCode>0.00</c:formatCode>
                <c:ptCount val="18"/>
                <c:pt idx="0">
                  <c:v>102.65518160021313</c:v>
                </c:pt>
                <c:pt idx="1">
                  <c:v>49.406750289435067</c:v>
                </c:pt>
                <c:pt idx="2">
                  <c:v>22.59877885884238</c:v>
                </c:pt>
                <c:pt idx="3">
                  <c:v>58.972583455717299</c:v>
                </c:pt>
                <c:pt idx="4">
                  <c:v>110.99185246621457</c:v>
                </c:pt>
                <c:pt idx="5">
                  <c:v>107.61959713965264</c:v>
                </c:pt>
                <c:pt idx="6">
                  <c:v>108.51983046335918</c:v>
                </c:pt>
                <c:pt idx="7">
                  <c:v>75.912877432472655</c:v>
                </c:pt>
                <c:pt idx="8">
                  <c:v>68.560235063663072</c:v>
                </c:pt>
                <c:pt idx="9">
                  <c:v>71.65890361877463</c:v>
                </c:pt>
                <c:pt idx="10">
                  <c:v>86.081470203996204</c:v>
                </c:pt>
                <c:pt idx="11">
                  <c:v>86.211409923037991</c:v>
                </c:pt>
                <c:pt idx="12">
                  <c:v>102.17746097727685</c:v>
                </c:pt>
                <c:pt idx="13">
                  <c:v>128.75888912611472</c:v>
                </c:pt>
                <c:pt idx="14">
                  <c:v>139.5955642530985</c:v>
                </c:pt>
                <c:pt idx="15">
                  <c:v>152.93333026700088</c:v>
                </c:pt>
                <c:pt idx="16">
                  <c:v>208.58016501954552</c:v>
                </c:pt>
                <c:pt idx="17">
                  <c:v>273.12670704191902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'Data ESBL_Inc_kön_art'!$C$6</c:f>
              <c:strCache>
                <c:ptCount val="1"/>
                <c:pt idx="0">
                  <c:v>E.coli, men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'Data ESBL_Inc_kön_art'!$A$7:$A$24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&gt;85</c:v>
                </c:pt>
              </c:strCache>
            </c:strRef>
          </c:cat>
          <c:val>
            <c:numRef>
              <c:f>'Data ESBL_Inc_kön_art'!$C$7:$C$24</c:f>
              <c:numCache>
                <c:formatCode>0.00</c:formatCode>
                <c:ptCount val="18"/>
                <c:pt idx="0">
                  <c:v>66.219822920798393</c:v>
                </c:pt>
                <c:pt idx="1">
                  <c:v>6.9751544996721675</c:v>
                </c:pt>
                <c:pt idx="2">
                  <c:v>11.097037856205349</c:v>
                </c:pt>
                <c:pt idx="3">
                  <c:v>12.464698194043297</c:v>
                </c:pt>
                <c:pt idx="4">
                  <c:v>23.547333046501624</c:v>
                </c:pt>
                <c:pt idx="5">
                  <c:v>21.378047533623949</c:v>
                </c:pt>
                <c:pt idx="6">
                  <c:v>27.039794106628008</c:v>
                </c:pt>
                <c:pt idx="7">
                  <c:v>25.493328170127629</c:v>
                </c:pt>
                <c:pt idx="8">
                  <c:v>28.950780593121419</c:v>
                </c:pt>
                <c:pt idx="9">
                  <c:v>41.304529922676764</c:v>
                </c:pt>
                <c:pt idx="10">
                  <c:v>55.200693951581101</c:v>
                </c:pt>
                <c:pt idx="11">
                  <c:v>63.551272752391803</c:v>
                </c:pt>
                <c:pt idx="12">
                  <c:v>85.923005972525687</c:v>
                </c:pt>
                <c:pt idx="13">
                  <c:v>100.02977474900555</c:v>
                </c:pt>
                <c:pt idx="14">
                  <c:v>115.58845029239765</c:v>
                </c:pt>
                <c:pt idx="15">
                  <c:v>138.1662308252231</c:v>
                </c:pt>
                <c:pt idx="16">
                  <c:v>182.8279353221605</c:v>
                </c:pt>
                <c:pt idx="17">
                  <c:v>285.18976087935431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'Data ESBL_Inc_kön_art'!$D$6</c:f>
              <c:strCache>
                <c:ptCount val="1"/>
                <c:pt idx="0">
                  <c:v>K.pneumoniae, women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'Data ESBL_Inc_kön_art'!$A$7:$A$24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&gt;85</c:v>
                </c:pt>
              </c:strCache>
            </c:strRef>
          </c:cat>
          <c:val>
            <c:numRef>
              <c:f>'Data ESBL_Inc_kön_art'!$D$7:$D$24</c:f>
              <c:numCache>
                <c:formatCode>0.00</c:formatCode>
                <c:ptCount val="18"/>
                <c:pt idx="0">
                  <c:v>12.432288429091553</c:v>
                </c:pt>
                <c:pt idx="1">
                  <c:v>2.5809496419854141</c:v>
                </c:pt>
                <c:pt idx="2">
                  <c:v>0</c:v>
                </c:pt>
                <c:pt idx="3">
                  <c:v>1.5218731214378658</c:v>
                </c:pt>
                <c:pt idx="4">
                  <c:v>3.354149387715275</c:v>
                </c:pt>
                <c:pt idx="5">
                  <c:v>6.1589528483536142</c:v>
                </c:pt>
                <c:pt idx="6">
                  <c:v>3.7538306135124255</c:v>
                </c:pt>
                <c:pt idx="7">
                  <c:v>3.3441796225758877</c:v>
                </c:pt>
                <c:pt idx="8">
                  <c:v>3.7913494044421978</c:v>
                </c:pt>
                <c:pt idx="9">
                  <c:v>6.5687328317210083</c:v>
                </c:pt>
                <c:pt idx="10">
                  <c:v>5.4011902873095661</c:v>
                </c:pt>
                <c:pt idx="11">
                  <c:v>8.3768171585138127</c:v>
                </c:pt>
                <c:pt idx="12">
                  <c:v>6.9745707151724812</c:v>
                </c:pt>
                <c:pt idx="13">
                  <c:v>9.853996616794495</c:v>
                </c:pt>
                <c:pt idx="14">
                  <c:v>10.437051532941943</c:v>
                </c:pt>
                <c:pt idx="15">
                  <c:v>14.373433295770761</c:v>
                </c:pt>
                <c:pt idx="16">
                  <c:v>19.864777620909095</c:v>
                </c:pt>
                <c:pt idx="17">
                  <c:v>22.562641016506351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'Data ESBL_Inc_kön_art'!$E$6</c:f>
              <c:strCache>
                <c:ptCount val="1"/>
                <c:pt idx="0">
                  <c:v>K.pneumoniae, men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'Data ESBL_Inc_kön_art'!$A$7:$A$24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&gt;85</c:v>
                </c:pt>
              </c:strCache>
            </c:strRef>
          </c:cat>
          <c:val>
            <c:numRef>
              <c:f>'Data ESBL_Inc_kön_art'!$E$7:$E$24</c:f>
              <c:numCache>
                <c:formatCode>0.00</c:formatCode>
                <c:ptCount val="18"/>
                <c:pt idx="0">
                  <c:v>10.420378226115485</c:v>
                </c:pt>
                <c:pt idx="1">
                  <c:v>0.34875772498360841</c:v>
                </c:pt>
                <c:pt idx="2">
                  <c:v>0</c:v>
                </c:pt>
                <c:pt idx="3">
                  <c:v>2.8490738729241829</c:v>
                </c:pt>
                <c:pt idx="4">
                  <c:v>1.1628312615556358</c:v>
                </c:pt>
                <c:pt idx="5">
                  <c:v>3.0982677584962248</c:v>
                </c:pt>
                <c:pt idx="6">
                  <c:v>3.9093678226450135</c:v>
                </c:pt>
                <c:pt idx="7">
                  <c:v>1.9362021395033642</c:v>
                </c:pt>
                <c:pt idx="8">
                  <c:v>3.6958443310367763</c:v>
                </c:pt>
                <c:pt idx="9">
                  <c:v>4.3326429988821786</c:v>
                </c:pt>
                <c:pt idx="10">
                  <c:v>3.9429067108272218</c:v>
                </c:pt>
                <c:pt idx="11">
                  <c:v>6.5623596863882838</c:v>
                </c:pt>
                <c:pt idx="12">
                  <c:v>8.0662413770126147</c:v>
                </c:pt>
                <c:pt idx="13">
                  <c:v>11.374623215605983</c:v>
                </c:pt>
                <c:pt idx="14">
                  <c:v>12.335526315789474</c:v>
                </c:pt>
                <c:pt idx="15">
                  <c:v>14.827595503194674</c:v>
                </c:pt>
                <c:pt idx="16">
                  <c:v>16.71008011008994</c:v>
                </c:pt>
                <c:pt idx="17">
                  <c:v>30.019974829405722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7470424"/>
        <c:axId val="347470032"/>
      </c:lineChart>
      <c:catAx>
        <c:axId val="3474704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 smtClean="0"/>
                  <a:t>Källa</a:t>
                </a:r>
                <a:r>
                  <a:rPr lang="en-US" dirty="0" smtClean="0"/>
                  <a:t>: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Folkhälsomyndigheten 2014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8319236522803215"/>
              <c:y val="0.968224354121130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7470032"/>
        <c:crosses val="autoZero"/>
        <c:auto val="1"/>
        <c:lblAlgn val="ctr"/>
        <c:lblOffset val="100"/>
        <c:noMultiLvlLbl val="0"/>
      </c:catAx>
      <c:valAx>
        <c:axId val="34747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cases per 100 000 inhabitants</a:t>
                </a:r>
              </a:p>
            </c:rich>
          </c:tx>
          <c:layout>
            <c:manualLayout>
              <c:xMode val="edge"/>
              <c:yMode val="edge"/>
              <c:x val="9.9651220727453912E-3"/>
              <c:y val="0.240721424461763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7470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Outpatient care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4"/>
                <c:pt idx="0">
                  <c:v> Betalactamase sensitive penicillins (J01CE)</c:v>
                </c:pt>
                <c:pt idx="1">
                  <c:v>Tetracyclines (J01A)</c:v>
                </c:pt>
                <c:pt idx="2">
                  <c:v>Betalactamase-resistan penicillins (J01CF)</c:v>
                </c:pt>
                <c:pt idx="3">
                  <c:v>Penicillins with extended spectrum (J01CA) excl. pivmecillinam (J01CA08)</c:v>
                </c:pt>
                <c:pt idx="4">
                  <c:v>Fluoroquinolones (J01MA)</c:v>
                </c:pt>
                <c:pt idx="5">
                  <c:v>Pivmecillinam (J01CA08)</c:v>
                </c:pt>
                <c:pt idx="6">
                  <c:v>Nitrofurantoin (J01XE)</c:v>
                </c:pt>
                <c:pt idx="7">
                  <c:v>Lincosamides (J01FF)</c:v>
                </c:pt>
                <c:pt idx="8">
                  <c:v>Combinations of penicillins (J01CR)</c:v>
                </c:pt>
                <c:pt idx="9">
                  <c:v>Macrolides (J01FA)</c:v>
                </c:pt>
                <c:pt idx="10">
                  <c:v>Trimethoprim with sulphonamides (J01EE)</c:v>
                </c:pt>
                <c:pt idx="11">
                  <c:v>Cephalosporines (J01DB-DE)</c:v>
                </c:pt>
                <c:pt idx="12">
                  <c:v>Trimethoprim (J01EA)</c:v>
                </c:pt>
                <c:pt idx="13">
                  <c:v>Carbapenems (J01DH)</c:v>
                </c:pt>
              </c:strCache>
            </c:strRef>
          </c:cat>
          <c:val>
            <c:numRef>
              <c:f>Blad1!$B$2:$B$17</c:f>
              <c:numCache>
                <c:formatCode>General</c:formatCode>
                <c:ptCount val="16"/>
                <c:pt idx="0">
                  <c:v>3.4927998965865101</c:v>
                </c:pt>
                <c:pt idx="1">
                  <c:v>2.8488119234704898</c:v>
                </c:pt>
                <c:pt idx="2">
                  <c:v>1.5615792236897901</c:v>
                </c:pt>
                <c:pt idx="3">
                  <c:v>0.78938473122263297</c:v>
                </c:pt>
                <c:pt idx="4">
                  <c:v>0.713039314824922</c:v>
                </c:pt>
                <c:pt idx="5">
                  <c:v>0.53479786536770502</c:v>
                </c:pt>
                <c:pt idx="6">
                  <c:v>0.36522152437445399</c:v>
                </c:pt>
                <c:pt idx="7">
                  <c:v>0.32076458237835598</c:v>
                </c:pt>
                <c:pt idx="8">
                  <c:v>0.232343636696942</c:v>
                </c:pt>
                <c:pt idx="9">
                  <c:v>0.27421194726617998</c:v>
                </c:pt>
                <c:pt idx="10">
                  <c:v>0.246312112513276</c:v>
                </c:pt>
                <c:pt idx="11">
                  <c:v>0.16054835238447401</c:v>
                </c:pt>
                <c:pt idx="12">
                  <c:v>0.174383449986422</c:v>
                </c:pt>
                <c:pt idx="13">
                  <c:v>2.7910769696471398E-4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Hospital care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4"/>
                <c:pt idx="0">
                  <c:v> Betalactamase sensitive penicillins (J01CE)</c:v>
                </c:pt>
                <c:pt idx="1">
                  <c:v>Tetracyclines (J01A)</c:v>
                </c:pt>
                <c:pt idx="2">
                  <c:v>Betalactamase-resistan penicillins (J01CF)</c:v>
                </c:pt>
                <c:pt idx="3">
                  <c:v>Penicillins with extended spectrum (J01CA) excl. pivmecillinam (J01CA08)</c:v>
                </c:pt>
                <c:pt idx="4">
                  <c:v>Fluoroquinolones (J01MA)</c:v>
                </c:pt>
                <c:pt idx="5">
                  <c:v>Pivmecillinam (J01CA08)</c:v>
                </c:pt>
                <c:pt idx="6">
                  <c:v>Nitrofurantoin (J01XE)</c:v>
                </c:pt>
                <c:pt idx="7">
                  <c:v>Lincosamides (J01FF)</c:v>
                </c:pt>
                <c:pt idx="8">
                  <c:v>Combinations of penicillins (J01CR)</c:v>
                </c:pt>
                <c:pt idx="9">
                  <c:v>Macrolides (J01FA)</c:v>
                </c:pt>
                <c:pt idx="10">
                  <c:v>Trimethoprim with sulphonamides (J01EE)</c:v>
                </c:pt>
                <c:pt idx="11">
                  <c:v>Cephalosporines (J01DB-DE)</c:v>
                </c:pt>
                <c:pt idx="12">
                  <c:v>Trimethoprim (J01EA)</c:v>
                </c:pt>
                <c:pt idx="13">
                  <c:v>Carbapenems (J01DH)</c:v>
                </c:pt>
              </c:strCache>
            </c:strRef>
          </c:cat>
          <c:val>
            <c:numRef>
              <c:f>Blad1!$C$2:$C$17</c:f>
              <c:numCache>
                <c:formatCode>General</c:formatCode>
                <c:ptCount val="16"/>
                <c:pt idx="0">
                  <c:v>0.206861616306595</c:v>
                </c:pt>
                <c:pt idx="1">
                  <c:v>0.19117258790157499</c:v>
                </c:pt>
                <c:pt idx="2">
                  <c:v>0.312848907468042</c:v>
                </c:pt>
                <c:pt idx="3">
                  <c:v>0.13510704788664801</c:v>
                </c:pt>
                <c:pt idx="4">
                  <c:v>0.160151681141564</c:v>
                </c:pt>
                <c:pt idx="5">
                  <c:v>8.3075034116256996E-2</c:v>
                </c:pt>
                <c:pt idx="6">
                  <c:v>2.5328270897899598E-2</c:v>
                </c:pt>
                <c:pt idx="7">
                  <c:v>4.16127703420201E-2</c:v>
                </c:pt>
                <c:pt idx="8">
                  <c:v>9.6256644898211105E-2</c:v>
                </c:pt>
                <c:pt idx="9">
                  <c:v>2.25061064628371E-2</c:v>
                </c:pt>
                <c:pt idx="10">
                  <c:v>4.7787695989170403E-2</c:v>
                </c:pt>
                <c:pt idx="11">
                  <c:v>0.13059373536767699</c:v>
                </c:pt>
                <c:pt idx="12">
                  <c:v>1.4240886075392801E-2</c:v>
                </c:pt>
                <c:pt idx="13">
                  <c:v>6.2958711690133701E-2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9255440"/>
        <c:axId val="339255832"/>
      </c:barChart>
      <c:catAx>
        <c:axId val="339255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dirty="0"/>
                  <a:t>Källa:</a:t>
                </a:r>
                <a:r>
                  <a:rPr lang="sv-SE" baseline="0" dirty="0"/>
                  <a:t> </a:t>
                </a:r>
                <a:r>
                  <a:rPr lang="sv-SE" baseline="0" dirty="0" smtClean="0"/>
                  <a:t>Folkhälsomyndigheten 2014</a:t>
                </a:r>
                <a:endParaRPr lang="sv-SE" dirty="0"/>
              </a:p>
            </c:rich>
          </c:tx>
          <c:layout>
            <c:manualLayout>
              <c:xMode val="edge"/>
              <c:yMode val="edge"/>
              <c:x val="0.82001881116288655"/>
              <c:y val="0.95341738154380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39255832"/>
        <c:crosses val="autoZero"/>
        <c:auto val="1"/>
        <c:lblAlgn val="ctr"/>
        <c:lblOffset val="100"/>
        <c:noMultiLvlLbl val="0"/>
      </c:catAx>
      <c:valAx>
        <c:axId val="339255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DDD/1000 inhabitants and 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3925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533150747460911E-2"/>
          <c:y val="0.16565739765462439"/>
          <c:w val="0.89654923569336442"/>
          <c:h val="0.732936868301545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'Data smittland ESBL-CARBA'!$A$4</c:f>
              <c:strCache>
                <c:ptCount val="1"/>
                <c:pt idx="0">
                  <c:v>Domestic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'Data smittland ESBL-CARBA'!$B$3:$H$3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'Data smittland ESBL-CARBA'!$B$4:$H$4</c:f>
              <c:numCache>
                <c:formatCode>General</c:formatCode>
                <c:ptCount val="7"/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  <c:pt idx="6">
                  <c:v>9</c:v>
                </c:pt>
              </c:numCache>
            </c:numRef>
          </c:val>
        </c:ser>
        <c:ser>
          <c:idx val="1"/>
          <c:order val="1"/>
          <c:tx>
            <c:strRef>
              <c:f>'Data smittland ESBL-CARBA'!$A$5</c:f>
              <c:strCache>
                <c:ptCount val="1"/>
                <c:pt idx="0">
                  <c:v>Imported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'Data smittland ESBL-CARBA'!$B$3:$H$3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'Data smittland ESBL-CARBA'!$B$5:$H$5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7</c:v>
                </c:pt>
                <c:pt idx="4">
                  <c:v>14</c:v>
                </c:pt>
                <c:pt idx="5">
                  <c:v>18</c:v>
                </c:pt>
                <c:pt idx="6">
                  <c:v>29</c:v>
                </c:pt>
              </c:numCache>
            </c:numRef>
          </c:val>
        </c:ser>
        <c:ser>
          <c:idx val="2"/>
          <c:order val="2"/>
          <c:tx>
            <c:strRef>
              <c:f>'Data smittland ESBL-CARBA'!$A$6</c:f>
              <c:strCache>
                <c:ptCount val="1"/>
                <c:pt idx="0">
                  <c:v>Other/missing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'Data smittland ESBL-CARBA'!$B$3:$H$3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'Data smittland ESBL-CARBA'!$B$6:$H$6</c:f>
              <c:numCache>
                <c:formatCode>General</c:formatCode>
                <c:ptCount val="7"/>
                <c:pt idx="3">
                  <c:v>1</c:v>
                </c:pt>
                <c:pt idx="4">
                  <c:v>2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343082008"/>
        <c:axId val="343081616"/>
      </c:barChart>
      <c:catAx>
        <c:axId val="343082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dirty="0"/>
                  <a:t>Källa: </a:t>
                </a:r>
                <a:r>
                  <a:rPr lang="sv-SE" dirty="0" smtClean="0"/>
                  <a:t>Folkhälsomyndigheten 2014</a:t>
                </a:r>
                <a:endParaRPr lang="sv-SE" dirty="0"/>
              </a:p>
            </c:rich>
          </c:tx>
          <c:layout>
            <c:manualLayout>
              <c:xMode val="edge"/>
              <c:yMode val="edge"/>
              <c:x val="0.84868280558825449"/>
              <c:y val="0.96379280470131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3081616"/>
        <c:crosses val="autoZero"/>
        <c:auto val="1"/>
        <c:lblAlgn val="ctr"/>
        <c:lblOffset val="100"/>
        <c:noMultiLvlLbl val="0"/>
      </c:catAx>
      <c:valAx>
        <c:axId val="34308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cases</a:t>
                </a:r>
              </a:p>
            </c:rich>
          </c:tx>
          <c:layout>
            <c:manualLayout>
              <c:xMode val="edge"/>
              <c:yMode val="edge"/>
              <c:x val="1.3695905399079354E-2"/>
              <c:y val="0.392075044908067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3082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246860674073705"/>
          <c:y val="6.2175843418204757E-2"/>
          <c:w val="0.47589497426158078"/>
          <c:h val="9.57481322803290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24059162508513"/>
          <c:y val="2.8116843700136378E-2"/>
          <c:w val="0.87888930215483319"/>
          <c:h val="0.649493454028457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'Data till figur 2.4'!$C$2</c:f>
              <c:strCache>
                <c:ptCount val="1"/>
                <c:pt idx="0">
                  <c:v>NDM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'Data till figur 2.4'!$A$3:$B$17</c:f>
              <c:multiLvlStrCache>
                <c:ptCount val="15"/>
                <c:lvl>
                  <c:pt idx="0">
                    <c:v>E.coli</c:v>
                  </c:pt>
                  <c:pt idx="1">
                    <c:v>K.pneumoniae</c:v>
                  </c:pt>
                  <c:pt idx="2">
                    <c:v>Other spp</c:v>
                  </c:pt>
                  <c:pt idx="3">
                    <c:v>E.coli</c:v>
                  </c:pt>
                  <c:pt idx="4">
                    <c:v>K.pneumoniae</c:v>
                  </c:pt>
                  <c:pt idx="5">
                    <c:v>Other spp</c:v>
                  </c:pt>
                  <c:pt idx="6">
                    <c:v>E.coli</c:v>
                  </c:pt>
                  <c:pt idx="7">
                    <c:v>K.pneumoniae</c:v>
                  </c:pt>
                  <c:pt idx="8">
                    <c:v>Other spp</c:v>
                  </c:pt>
                  <c:pt idx="9">
                    <c:v>E.coli</c:v>
                  </c:pt>
                  <c:pt idx="10">
                    <c:v>K.pneumoniae</c:v>
                  </c:pt>
                  <c:pt idx="11">
                    <c:v>Other spp</c:v>
                  </c:pt>
                  <c:pt idx="12">
                    <c:v>E.coli</c:v>
                  </c:pt>
                  <c:pt idx="13">
                    <c:v>K.pneumoniae</c:v>
                  </c:pt>
                  <c:pt idx="14">
                    <c:v>Other spp</c:v>
                  </c:pt>
                </c:lvl>
                <c:lvl>
                  <c:pt idx="0">
                    <c:v>2009</c:v>
                  </c:pt>
                  <c:pt idx="3">
                    <c:v>2010</c:v>
                  </c:pt>
                  <c:pt idx="6">
                    <c:v>2011</c:v>
                  </c:pt>
                  <c:pt idx="9">
                    <c:v>2012</c:v>
                  </c:pt>
                  <c:pt idx="12">
                    <c:v>2013</c:v>
                  </c:pt>
                </c:lvl>
              </c:multiLvlStrCache>
            </c:multiLvlStrRef>
          </c:cat>
          <c:val>
            <c:numRef>
              <c:f>'Data till figur 2.4'!$C$3:$C$17</c:f>
              <c:numCache>
                <c:formatCode>General</c:formatCode>
                <c:ptCount val="15"/>
                <c:pt idx="4">
                  <c:v>2</c:v>
                </c:pt>
                <c:pt idx="6">
                  <c:v>2</c:v>
                </c:pt>
                <c:pt idx="7">
                  <c:v>5</c:v>
                </c:pt>
                <c:pt idx="8">
                  <c:v>1</c:v>
                </c:pt>
                <c:pt idx="9">
                  <c:v>6</c:v>
                </c:pt>
                <c:pt idx="10">
                  <c:v>4</c:v>
                </c:pt>
                <c:pt idx="12">
                  <c:v>7</c:v>
                </c:pt>
                <c:pt idx="13">
                  <c:v>9</c:v>
                </c:pt>
                <c:pt idx="14">
                  <c:v>6</c:v>
                </c:pt>
              </c:numCache>
            </c:numRef>
          </c:val>
        </c:ser>
        <c:ser>
          <c:idx val="1"/>
          <c:order val="1"/>
          <c:tx>
            <c:strRef>
              <c:f>'Data till figur 2.4'!$D$2</c:f>
              <c:strCache>
                <c:ptCount val="1"/>
                <c:pt idx="0">
                  <c:v>OXA-48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'Data till figur 2.4'!$A$3:$B$17</c:f>
              <c:multiLvlStrCache>
                <c:ptCount val="15"/>
                <c:lvl>
                  <c:pt idx="0">
                    <c:v>E.coli</c:v>
                  </c:pt>
                  <c:pt idx="1">
                    <c:v>K.pneumoniae</c:v>
                  </c:pt>
                  <c:pt idx="2">
                    <c:v>Other spp</c:v>
                  </c:pt>
                  <c:pt idx="3">
                    <c:v>E.coli</c:v>
                  </c:pt>
                  <c:pt idx="4">
                    <c:v>K.pneumoniae</c:v>
                  </c:pt>
                  <c:pt idx="5">
                    <c:v>Other spp</c:v>
                  </c:pt>
                  <c:pt idx="6">
                    <c:v>E.coli</c:v>
                  </c:pt>
                  <c:pt idx="7">
                    <c:v>K.pneumoniae</c:v>
                  </c:pt>
                  <c:pt idx="8">
                    <c:v>Other spp</c:v>
                  </c:pt>
                  <c:pt idx="9">
                    <c:v>E.coli</c:v>
                  </c:pt>
                  <c:pt idx="10">
                    <c:v>K.pneumoniae</c:v>
                  </c:pt>
                  <c:pt idx="11">
                    <c:v>Other spp</c:v>
                  </c:pt>
                  <c:pt idx="12">
                    <c:v>E.coli</c:v>
                  </c:pt>
                  <c:pt idx="13">
                    <c:v>K.pneumoniae</c:v>
                  </c:pt>
                  <c:pt idx="14">
                    <c:v>Other spp</c:v>
                  </c:pt>
                </c:lvl>
                <c:lvl>
                  <c:pt idx="0">
                    <c:v>2009</c:v>
                  </c:pt>
                  <c:pt idx="3">
                    <c:v>2010</c:v>
                  </c:pt>
                  <c:pt idx="6">
                    <c:v>2011</c:v>
                  </c:pt>
                  <c:pt idx="9">
                    <c:v>2012</c:v>
                  </c:pt>
                  <c:pt idx="12">
                    <c:v>2013</c:v>
                  </c:pt>
                </c:lvl>
              </c:multiLvlStrCache>
            </c:multiLvlStrRef>
          </c:cat>
          <c:val>
            <c:numRef>
              <c:f>'Data till figur 2.4'!$D$3:$D$17</c:f>
              <c:numCache>
                <c:formatCode>General</c:formatCode>
                <c:ptCount val="15"/>
                <c:pt idx="0">
                  <c:v>1</c:v>
                </c:pt>
                <c:pt idx="2">
                  <c:v>1</c:v>
                </c:pt>
                <c:pt idx="7">
                  <c:v>3</c:v>
                </c:pt>
                <c:pt idx="9">
                  <c:v>5</c:v>
                </c:pt>
                <c:pt idx="10">
                  <c:v>5</c:v>
                </c:pt>
                <c:pt idx="12">
                  <c:v>10</c:v>
                </c:pt>
                <c:pt idx="13">
                  <c:v>5</c:v>
                </c:pt>
              </c:numCache>
            </c:numRef>
          </c:val>
        </c:ser>
        <c:ser>
          <c:idx val="2"/>
          <c:order val="2"/>
          <c:tx>
            <c:strRef>
              <c:f>'Data till figur 2.4'!$E$2</c:f>
              <c:strCache>
                <c:ptCount val="1"/>
                <c:pt idx="0">
                  <c:v>KPC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'Data till figur 2.4'!$A$3:$B$17</c:f>
              <c:multiLvlStrCache>
                <c:ptCount val="15"/>
                <c:lvl>
                  <c:pt idx="0">
                    <c:v>E.coli</c:v>
                  </c:pt>
                  <c:pt idx="1">
                    <c:v>K.pneumoniae</c:v>
                  </c:pt>
                  <c:pt idx="2">
                    <c:v>Other spp</c:v>
                  </c:pt>
                  <c:pt idx="3">
                    <c:v>E.coli</c:v>
                  </c:pt>
                  <c:pt idx="4">
                    <c:v>K.pneumoniae</c:v>
                  </c:pt>
                  <c:pt idx="5">
                    <c:v>Other spp</c:v>
                  </c:pt>
                  <c:pt idx="6">
                    <c:v>E.coli</c:v>
                  </c:pt>
                  <c:pt idx="7">
                    <c:v>K.pneumoniae</c:v>
                  </c:pt>
                  <c:pt idx="8">
                    <c:v>Other spp</c:v>
                  </c:pt>
                  <c:pt idx="9">
                    <c:v>E.coli</c:v>
                  </c:pt>
                  <c:pt idx="10">
                    <c:v>K.pneumoniae</c:v>
                  </c:pt>
                  <c:pt idx="11">
                    <c:v>Other spp</c:v>
                  </c:pt>
                  <c:pt idx="12">
                    <c:v>E.coli</c:v>
                  </c:pt>
                  <c:pt idx="13">
                    <c:v>K.pneumoniae</c:v>
                  </c:pt>
                  <c:pt idx="14">
                    <c:v>Other spp</c:v>
                  </c:pt>
                </c:lvl>
                <c:lvl>
                  <c:pt idx="0">
                    <c:v>2009</c:v>
                  </c:pt>
                  <c:pt idx="3">
                    <c:v>2010</c:v>
                  </c:pt>
                  <c:pt idx="6">
                    <c:v>2011</c:v>
                  </c:pt>
                  <c:pt idx="9">
                    <c:v>2012</c:v>
                  </c:pt>
                  <c:pt idx="12">
                    <c:v>2013</c:v>
                  </c:pt>
                </c:lvl>
              </c:multiLvlStrCache>
            </c:multiLvlStrRef>
          </c:cat>
          <c:val>
            <c:numRef>
              <c:f>'Data till figur 2.4'!$E$3:$E$17</c:f>
              <c:numCache>
                <c:formatCode>General</c:formatCode>
                <c:ptCount val="15"/>
                <c:pt idx="1">
                  <c:v>2</c:v>
                </c:pt>
                <c:pt idx="4">
                  <c:v>2</c:v>
                </c:pt>
                <c:pt idx="7">
                  <c:v>5</c:v>
                </c:pt>
                <c:pt idx="10">
                  <c:v>1</c:v>
                </c:pt>
                <c:pt idx="12">
                  <c:v>1</c:v>
                </c:pt>
                <c:pt idx="13">
                  <c:v>6</c:v>
                </c:pt>
              </c:numCache>
            </c:numRef>
          </c:val>
        </c:ser>
        <c:ser>
          <c:idx val="3"/>
          <c:order val="3"/>
          <c:tx>
            <c:strRef>
              <c:f>'Data till figur 2.4'!$F$2</c:f>
              <c:strCache>
                <c:ptCount val="1"/>
                <c:pt idx="0">
                  <c:v>VIM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'Data till figur 2.4'!$A$3:$B$17</c:f>
              <c:multiLvlStrCache>
                <c:ptCount val="15"/>
                <c:lvl>
                  <c:pt idx="0">
                    <c:v>E.coli</c:v>
                  </c:pt>
                  <c:pt idx="1">
                    <c:v>K.pneumoniae</c:v>
                  </c:pt>
                  <c:pt idx="2">
                    <c:v>Other spp</c:v>
                  </c:pt>
                  <c:pt idx="3">
                    <c:v>E.coli</c:v>
                  </c:pt>
                  <c:pt idx="4">
                    <c:v>K.pneumoniae</c:v>
                  </c:pt>
                  <c:pt idx="5">
                    <c:v>Other spp</c:v>
                  </c:pt>
                  <c:pt idx="6">
                    <c:v>E.coli</c:v>
                  </c:pt>
                  <c:pt idx="7">
                    <c:v>K.pneumoniae</c:v>
                  </c:pt>
                  <c:pt idx="8">
                    <c:v>Other spp</c:v>
                  </c:pt>
                  <c:pt idx="9">
                    <c:v>E.coli</c:v>
                  </c:pt>
                  <c:pt idx="10">
                    <c:v>K.pneumoniae</c:v>
                  </c:pt>
                  <c:pt idx="11">
                    <c:v>Other spp</c:v>
                  </c:pt>
                  <c:pt idx="12">
                    <c:v>E.coli</c:v>
                  </c:pt>
                  <c:pt idx="13">
                    <c:v>K.pneumoniae</c:v>
                  </c:pt>
                  <c:pt idx="14">
                    <c:v>Other spp</c:v>
                  </c:pt>
                </c:lvl>
                <c:lvl>
                  <c:pt idx="0">
                    <c:v>2009</c:v>
                  </c:pt>
                  <c:pt idx="3">
                    <c:v>2010</c:v>
                  </c:pt>
                  <c:pt idx="6">
                    <c:v>2011</c:v>
                  </c:pt>
                  <c:pt idx="9">
                    <c:v>2012</c:v>
                  </c:pt>
                  <c:pt idx="12">
                    <c:v>2013</c:v>
                  </c:pt>
                </c:lvl>
              </c:multiLvlStrCache>
            </c:multiLvlStrRef>
          </c:cat>
          <c:val>
            <c:numRef>
              <c:f>'Data till figur 2.4'!$F$3:$F$17</c:f>
              <c:numCache>
                <c:formatCode>General</c:formatCode>
                <c:ptCount val="15"/>
                <c:pt idx="3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13">
                  <c:v>1</c:v>
                </c:pt>
                <c:pt idx="1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3079656"/>
        <c:axId val="343202008"/>
      </c:barChart>
      <c:catAx>
        <c:axId val="3430796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dirty="0"/>
                  <a:t>Källa: </a:t>
                </a:r>
                <a:r>
                  <a:rPr lang="sv-SE" dirty="0" smtClean="0"/>
                  <a:t>Folkhälsomyndigheten 2014</a:t>
                </a:r>
                <a:endParaRPr lang="sv-SE" dirty="0"/>
              </a:p>
            </c:rich>
          </c:tx>
          <c:layout>
            <c:manualLayout>
              <c:xMode val="edge"/>
              <c:yMode val="edge"/>
              <c:x val="0.8316734907506621"/>
              <c:y val="0.966384914115429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3202008"/>
        <c:crosses val="autoZero"/>
        <c:auto val="1"/>
        <c:lblAlgn val="ctr"/>
        <c:lblOffset val="100"/>
        <c:noMultiLvlLbl val="0"/>
      </c:catAx>
      <c:valAx>
        <c:axId val="343202008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dirty="0" err="1" smtClean="0"/>
                  <a:t>Number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of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cases</a:t>
                </a:r>
                <a:endParaRPr lang="sv-SE" dirty="0"/>
              </a:p>
            </c:rich>
          </c:tx>
          <c:layout>
            <c:manualLayout>
              <c:xMode val="edge"/>
              <c:yMode val="edge"/>
              <c:x val="2.7291170546267805E-2"/>
              <c:y val="0.3144264163885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3079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208332500079029"/>
          <c:y val="1.0164292831054374E-3"/>
          <c:w val="0.18924699829543049"/>
          <c:h val="3.52769271869566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Data!$B$5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Data!$A$6:$A$18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  <c:extLst/>
            </c:numRef>
          </c:cat>
          <c:val>
            <c:numRef>
              <c:f>Data!$B$6:$B$18</c:f>
              <c:numCache>
                <c:formatCode>General</c:formatCode>
                <c:ptCount val="8"/>
                <c:pt idx="0">
                  <c:v>614</c:v>
                </c:pt>
                <c:pt idx="1">
                  <c:v>608</c:v>
                </c:pt>
                <c:pt idx="2">
                  <c:v>665</c:v>
                </c:pt>
                <c:pt idx="3">
                  <c:v>711</c:v>
                </c:pt>
                <c:pt idx="4">
                  <c:v>687</c:v>
                </c:pt>
                <c:pt idx="5">
                  <c:v>774</c:v>
                </c:pt>
                <c:pt idx="6">
                  <c:v>894</c:v>
                </c:pt>
                <c:pt idx="7">
                  <c:v>1054</c:v>
                </c:pt>
              </c:numCache>
              <c:extLst/>
            </c:numRef>
          </c:val>
        </c:ser>
        <c:ser>
          <c:idx val="1"/>
          <c:order val="1"/>
          <c:tx>
            <c:strRef>
              <c:f>Data!$C$5</c:f>
              <c:strCache>
                <c:ptCount val="1"/>
                <c:pt idx="0">
                  <c:v>Imported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Data!$A$6:$A$18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  <c:extLst/>
            </c:numRef>
          </c:cat>
          <c:val>
            <c:numRef>
              <c:f>Data!$C$6:$C$18</c:f>
              <c:numCache>
                <c:formatCode>General</c:formatCode>
                <c:ptCount val="8"/>
                <c:pt idx="0">
                  <c:v>311</c:v>
                </c:pt>
                <c:pt idx="1">
                  <c:v>376</c:v>
                </c:pt>
                <c:pt idx="2">
                  <c:v>450</c:v>
                </c:pt>
                <c:pt idx="3">
                  <c:v>517</c:v>
                </c:pt>
                <c:pt idx="4">
                  <c:v>595</c:v>
                </c:pt>
                <c:pt idx="5">
                  <c:v>701</c:v>
                </c:pt>
                <c:pt idx="6">
                  <c:v>814</c:v>
                </c:pt>
                <c:pt idx="7">
                  <c:v>915</c:v>
                </c:pt>
              </c:numCache>
              <c:extLst/>
            </c:numRef>
          </c:val>
        </c:ser>
        <c:ser>
          <c:idx val="2"/>
          <c:order val="2"/>
          <c:tx>
            <c:strRef>
              <c:f>Data!$D$5</c:f>
              <c:strCache>
                <c:ptCount val="1"/>
                <c:pt idx="0">
                  <c:v>Domestic/Imported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Data!$A$6:$A$18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  <c:extLst/>
            </c:numRef>
          </c:cat>
          <c:val>
            <c:numRef>
              <c:f>Data!$D$6:$D$18</c:f>
              <c:numCache>
                <c:formatCode>General</c:formatCode>
                <c:ptCount val="8"/>
                <c:pt idx="0">
                  <c:v>60</c:v>
                </c:pt>
                <c:pt idx="1">
                  <c:v>55</c:v>
                </c:pt>
                <c:pt idx="2">
                  <c:v>91</c:v>
                </c:pt>
                <c:pt idx="3">
                  <c:v>108</c:v>
                </c:pt>
                <c:pt idx="4">
                  <c:v>147</c:v>
                </c:pt>
                <c:pt idx="5">
                  <c:v>199</c:v>
                </c:pt>
                <c:pt idx="6">
                  <c:v>184</c:v>
                </c:pt>
                <c:pt idx="7">
                  <c:v>212</c:v>
                </c:pt>
              </c:numCache>
              <c:extLst/>
            </c:numRef>
          </c:val>
        </c:ser>
        <c:ser>
          <c:idx val="3"/>
          <c:order val="3"/>
          <c:tx>
            <c:strRef>
              <c:f>Data!$E$5</c:f>
              <c:strCache>
                <c:ptCount val="1"/>
                <c:pt idx="0">
                  <c:v>Imported/Domestic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Data!$A$6:$A$18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  <c:extLst/>
            </c:numRef>
          </c:cat>
          <c:val>
            <c:numRef>
              <c:f>Data!$E$6:$E$18</c:f>
              <c:numCache>
                <c:formatCode>General</c:formatCode>
                <c:ptCount val="8"/>
                <c:pt idx="0">
                  <c:v>49</c:v>
                </c:pt>
                <c:pt idx="1">
                  <c:v>76</c:v>
                </c:pt>
                <c:pt idx="2">
                  <c:v>91</c:v>
                </c:pt>
                <c:pt idx="3">
                  <c:v>113</c:v>
                </c:pt>
                <c:pt idx="4">
                  <c:v>136</c:v>
                </c:pt>
                <c:pt idx="5">
                  <c:v>178</c:v>
                </c:pt>
                <c:pt idx="6">
                  <c:v>184</c:v>
                </c:pt>
                <c:pt idx="7">
                  <c:v>242</c:v>
                </c:pt>
              </c:numCache>
              <c:extLst/>
            </c:numRef>
          </c:val>
        </c:ser>
        <c:ser>
          <c:idx val="4"/>
          <c:order val="4"/>
          <c:tx>
            <c:strRef>
              <c:f>Data!$F$5</c:f>
              <c:strCache>
                <c:ptCount val="1"/>
                <c:pt idx="0">
                  <c:v>No data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Data!$A$6:$A$18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  <c:extLst/>
            </c:numRef>
          </c:cat>
          <c:val>
            <c:numRef>
              <c:f>Data!$F$6:$F$18</c:f>
              <c:numCache>
                <c:formatCode>General</c:formatCode>
                <c:ptCount val="8"/>
                <c:pt idx="0">
                  <c:v>21</c:v>
                </c:pt>
                <c:pt idx="1">
                  <c:v>13</c:v>
                </c:pt>
                <c:pt idx="2">
                  <c:v>10</c:v>
                </c:pt>
                <c:pt idx="3">
                  <c:v>31</c:v>
                </c:pt>
                <c:pt idx="4">
                  <c:v>15</c:v>
                </c:pt>
                <c:pt idx="5">
                  <c:v>32</c:v>
                </c:pt>
                <c:pt idx="6">
                  <c:v>21</c:v>
                </c:pt>
                <c:pt idx="7">
                  <c:v>31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4465984"/>
        <c:axId val="344465592"/>
      </c:barChart>
      <c:catAx>
        <c:axId val="344465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dirty="0"/>
                  <a:t>Källa: </a:t>
                </a:r>
                <a:r>
                  <a:rPr lang="sv-SE" dirty="0" smtClean="0"/>
                  <a:t>Folkhälsomyndigheten 2014</a:t>
                </a:r>
                <a:endParaRPr lang="sv-SE" dirty="0"/>
              </a:p>
            </c:rich>
          </c:tx>
          <c:layout>
            <c:manualLayout>
              <c:xMode val="edge"/>
              <c:yMode val="edge"/>
              <c:x val="0.83243814941421701"/>
              <c:y val="0.96821432222108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4465592"/>
        <c:crosses val="autoZero"/>
        <c:auto val="1"/>
        <c:lblAlgn val="ctr"/>
        <c:lblOffset val="100"/>
        <c:noMultiLvlLbl val="0"/>
      </c:catAx>
      <c:valAx>
        <c:axId val="344465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Number</a:t>
                </a:r>
                <a:r>
                  <a:rPr lang="sv-SE" baseline="0"/>
                  <a:t> of cases</a:t>
                </a:r>
                <a:endParaRPr lang="sv-S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446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'Data 2009-2013'!$C$6</c:f>
              <c:strCache>
                <c:ptCount val="1"/>
                <c:pt idx="0">
                  <c:v>0-6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'Data 2009-2013'!$D$5:$H$5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'Data 2009-2013'!$D$6:$H$6</c:f>
              <c:numCache>
                <c:formatCode>0.00</c:formatCode>
                <c:ptCount val="5"/>
                <c:pt idx="0">
                  <c:v>17.684726203485212</c:v>
                </c:pt>
                <c:pt idx="1">
                  <c:v>13.953055719202505</c:v>
                </c:pt>
                <c:pt idx="2">
                  <c:v>18.734849624155974</c:v>
                </c:pt>
                <c:pt idx="3">
                  <c:v>19.94866043</c:v>
                </c:pt>
                <c:pt idx="4">
                  <c:v>26.400005949297118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'Data 2009-2013'!$C$7</c:f>
              <c:strCache>
                <c:ptCount val="1"/>
                <c:pt idx="0">
                  <c:v>7-19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'Data 2009-2013'!$D$5:$H$5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'Data 2009-2013'!$D$7:$H$7</c:f>
              <c:numCache>
                <c:formatCode>0.00</c:formatCode>
                <c:ptCount val="5"/>
                <c:pt idx="0">
                  <c:v>5.942979558247842</c:v>
                </c:pt>
                <c:pt idx="1">
                  <c:v>4.6114335173177068</c:v>
                </c:pt>
                <c:pt idx="2">
                  <c:v>5.8907538153406724</c:v>
                </c:pt>
                <c:pt idx="3">
                  <c:v>7.4667981210000001</c:v>
                </c:pt>
                <c:pt idx="4">
                  <c:v>10.702070272107367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'Data 2009-2013'!$C$8</c:f>
              <c:strCache>
                <c:ptCount val="1"/>
                <c:pt idx="0">
                  <c:v>20-59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'Data 2009-2013'!$D$5:$H$5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'Data 2009-2013'!$D$8:$H$8</c:f>
              <c:numCache>
                <c:formatCode>0.00</c:formatCode>
                <c:ptCount val="5"/>
                <c:pt idx="0">
                  <c:v>5.9961025333533202</c:v>
                </c:pt>
                <c:pt idx="1">
                  <c:v>5.8189388017698587</c:v>
                </c:pt>
                <c:pt idx="2">
                  <c:v>6.5189313014305101</c:v>
                </c:pt>
                <c:pt idx="3">
                  <c:v>7.2268924139999999</c:v>
                </c:pt>
                <c:pt idx="4">
                  <c:v>7.7828248620943308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'Data 2009-2013'!$C$9</c:f>
              <c:strCache>
                <c:ptCount val="1"/>
                <c:pt idx="0">
                  <c:v>60-79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'Data 2009-2013'!$D$5:$H$5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'Data 2009-2013'!$D$9:$H$9</c:f>
              <c:numCache>
                <c:formatCode>0.00</c:formatCode>
                <c:ptCount val="5"/>
                <c:pt idx="0">
                  <c:v>6.6965008587439012</c:v>
                </c:pt>
                <c:pt idx="1">
                  <c:v>5.7158664363783629</c:v>
                </c:pt>
                <c:pt idx="2">
                  <c:v>6.6883560498569166</c:v>
                </c:pt>
                <c:pt idx="3">
                  <c:v>7.9427204439999999</c:v>
                </c:pt>
                <c:pt idx="4">
                  <c:v>9.5047999239616008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'Data 2009-2013'!$C$10</c:f>
              <c:strCache>
                <c:ptCount val="1"/>
                <c:pt idx="0">
                  <c:v>80-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'Data 2009-2013'!$D$5:$H$5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'Data 2009-2013'!$D$10:$H$10</c:f>
              <c:numCache>
                <c:formatCode>0.00</c:formatCode>
                <c:ptCount val="5"/>
                <c:pt idx="0">
                  <c:v>16.181720723727459</c:v>
                </c:pt>
                <c:pt idx="1">
                  <c:v>24.95451837779531</c:v>
                </c:pt>
                <c:pt idx="2">
                  <c:v>19.670104251552534</c:v>
                </c:pt>
                <c:pt idx="3">
                  <c:v>24.289970050000001</c:v>
                </c:pt>
                <c:pt idx="4">
                  <c:v>23.708251878075291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4464416"/>
        <c:axId val="344464024"/>
      </c:lineChart>
      <c:catAx>
        <c:axId val="344464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dirty="0"/>
                  <a:t>Källa: </a:t>
                </a:r>
                <a:r>
                  <a:rPr lang="sv-SE" dirty="0" smtClean="0"/>
                  <a:t>Folkhälsomyndigheten 2014</a:t>
                </a:r>
                <a:endParaRPr lang="sv-SE" dirty="0"/>
              </a:p>
            </c:rich>
          </c:tx>
          <c:layout>
            <c:manualLayout>
              <c:xMode val="edge"/>
              <c:yMode val="edge"/>
              <c:x val="0.83110814053326598"/>
              <c:y val="0.964044733785335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4464024"/>
        <c:crosses val="autoZero"/>
        <c:auto val="1"/>
        <c:lblAlgn val="ctr"/>
        <c:lblOffset val="100"/>
        <c:noMultiLvlLbl val="0"/>
      </c:catAx>
      <c:valAx>
        <c:axId val="344464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Cases per 100 000 inhabitants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446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477636004963035E-2"/>
          <c:y val="7.8131276012067041E-2"/>
          <c:w val="0.90153566764680071"/>
          <c:h val="0.83269890666277968"/>
        </c:manualLayout>
      </c:layout>
      <c:lineChart>
        <c:grouping val="standard"/>
        <c:varyColors val="0"/>
        <c:ser>
          <c:idx val="0"/>
          <c:order val="0"/>
          <c:tx>
            <c:strRef>
              <c:f>'Data MRSA Inc_0-6, 2009-2013'!$A$21</c:f>
              <c:strCache>
                <c:ptCount val="1"/>
                <c:pt idx="0">
                  <c:v>0 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'Data MRSA Inc_0-6, 2009-2013'!$B$20:$F$20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'Data MRSA Inc_0-6, 2009-2013'!$B$21:$F$21</c:f>
              <c:numCache>
                <c:formatCode>0.0</c:formatCode>
                <c:ptCount val="5"/>
                <c:pt idx="0">
                  <c:v>49.054584373885127</c:v>
                </c:pt>
                <c:pt idx="1">
                  <c:v>44.862393236131481</c:v>
                </c:pt>
                <c:pt idx="2">
                  <c:v>66.004245678505796</c:v>
                </c:pt>
                <c:pt idx="3">
                  <c:v>69.611497352119628</c:v>
                </c:pt>
                <c:pt idx="4">
                  <c:v>114.90421724791244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'Data MRSA Inc_0-6, 2009-2013'!$A$22</c:f>
              <c:strCache>
                <c:ptCount val="1"/>
                <c:pt idx="0">
                  <c:v>1 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'Data MRSA Inc_0-6, 2009-2013'!$B$20:$F$20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'Data MRSA Inc_0-6, 2009-2013'!$B$22:$F$22</c:f>
              <c:numCache>
                <c:formatCode>0.0</c:formatCode>
                <c:ptCount val="5"/>
                <c:pt idx="0">
                  <c:v>18.93563686858668</c:v>
                </c:pt>
                <c:pt idx="1">
                  <c:v>17.633107923437045</c:v>
                </c:pt>
                <c:pt idx="2">
                  <c:v>20.470479862165433</c:v>
                </c:pt>
                <c:pt idx="3">
                  <c:v>21.154320770017275</c:v>
                </c:pt>
                <c:pt idx="4">
                  <c:v>17.402956762353924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'Data MRSA Inc_0-6, 2009-2013'!$A$23</c:f>
              <c:strCache>
                <c:ptCount val="1"/>
                <c:pt idx="0">
                  <c:v>2 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'Data MRSA Inc_0-6, 2009-2013'!$B$20:$F$20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'Data MRSA Inc_0-6, 2009-2013'!$B$23:$F$23</c:f>
              <c:numCache>
                <c:formatCode>0.0</c:formatCode>
                <c:ptCount val="5"/>
                <c:pt idx="0">
                  <c:v>16.344320348678835</c:v>
                </c:pt>
                <c:pt idx="1">
                  <c:v>9.8463080820286972</c:v>
                </c:pt>
                <c:pt idx="2">
                  <c:v>27.125169532309577</c:v>
                </c:pt>
                <c:pt idx="3">
                  <c:v>10.996075246988767</c:v>
                </c:pt>
                <c:pt idx="4">
                  <c:v>9.6019553072625694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'Data MRSA Inc_0-6, 2009-2013'!$A$24</c:f>
              <c:strCache>
                <c:ptCount val="1"/>
                <c:pt idx="0">
                  <c:v>3 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'Data MRSA Inc_0-6, 2009-2013'!$B$20:$F$20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'Data MRSA Inc_0-6, 2009-2013'!$B$24:$F$24</c:f>
              <c:numCache>
                <c:formatCode>0.0</c:formatCode>
                <c:ptCount val="5"/>
                <c:pt idx="0">
                  <c:v>9.1346724763183627</c:v>
                </c:pt>
                <c:pt idx="1">
                  <c:v>10.844614745061183</c:v>
                </c:pt>
                <c:pt idx="2">
                  <c:v>16.897299989328022</c:v>
                </c:pt>
                <c:pt idx="3">
                  <c:v>11.287171695246364</c:v>
                </c:pt>
                <c:pt idx="4">
                  <c:v>15.090037222091814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'Data MRSA Inc_0-6, 2009-2013'!$A$25</c:f>
              <c:strCache>
                <c:ptCount val="1"/>
                <c:pt idx="0">
                  <c:v>4 y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'Data MRSA Inc_0-6, 2009-2013'!$B$20:$F$20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'Data MRSA Inc_0-6, 2009-2013'!$B$25:$F$25</c:f>
              <c:numCache>
                <c:formatCode>0.0</c:formatCode>
                <c:ptCount val="5"/>
                <c:pt idx="0">
                  <c:v>16.098942204797485</c:v>
                </c:pt>
                <c:pt idx="1">
                  <c:v>12.717561135133172</c:v>
                </c:pt>
                <c:pt idx="2">
                  <c:v>13.479026634556629</c:v>
                </c:pt>
                <c:pt idx="3">
                  <c:v>3.5321647754867764</c:v>
                </c:pt>
                <c:pt idx="4">
                  <c:v>8.6025945425140229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'Data MRSA Inc_0-6, 2009-2013'!$A$26</c:f>
              <c:strCache>
                <c:ptCount val="1"/>
                <c:pt idx="0">
                  <c:v>5 y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'Data MRSA Inc_0-6, 2009-2013'!$B$20:$F$20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'Data MRSA Inc_0-6, 2009-2013'!$B$26:$F$26</c:f>
              <c:numCache>
                <c:formatCode>0.0</c:formatCode>
                <c:ptCount val="5"/>
                <c:pt idx="0">
                  <c:v>17.995491655774657</c:v>
                </c:pt>
                <c:pt idx="1">
                  <c:v>10.364647130877225</c:v>
                </c:pt>
                <c:pt idx="2">
                  <c:v>13.558709210883125</c:v>
                </c:pt>
                <c:pt idx="3">
                  <c:v>12.492080912992657</c:v>
                </c:pt>
                <c:pt idx="4">
                  <c:v>12.226753884177706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'Data MRSA Inc_0-6, 2009-2013'!$A$27</c:f>
              <c:strCache>
                <c:ptCount val="1"/>
                <c:pt idx="0">
                  <c:v>6 y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 MRSA Inc_0-6, 2009-2013'!$B$20:$F$20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'Data MRSA Inc_0-6, 2009-2013'!$B$27:$F$27</c:f>
              <c:numCache>
                <c:formatCode>0.0</c:formatCode>
                <c:ptCount val="5"/>
                <c:pt idx="0">
                  <c:v>9.623527600277157</c:v>
                </c:pt>
                <c:pt idx="1">
                  <c:v>9.4245377264245178</c:v>
                </c:pt>
                <c:pt idx="2">
                  <c:v>9.3777840296337978</c:v>
                </c:pt>
                <c:pt idx="3">
                  <c:v>10.772766446423441</c:v>
                </c:pt>
                <c:pt idx="4">
                  <c:v>7.9437932495410255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7464544"/>
        <c:axId val="347464936"/>
      </c:lineChart>
      <c:catAx>
        <c:axId val="347464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r"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800"/>
                  <a:t>Källa:Folkhälsomyndigheten 2014</a:t>
                </a:r>
              </a:p>
            </c:rich>
          </c:tx>
          <c:layout>
            <c:manualLayout>
              <c:xMode val="edge"/>
              <c:yMode val="edge"/>
              <c:x val="0.84184794818736408"/>
              <c:y val="0.973336732386258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r"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7464936"/>
        <c:crosses val="autoZero"/>
        <c:auto val="1"/>
        <c:lblAlgn val="ctr"/>
        <c:lblOffset val="100"/>
        <c:noMultiLvlLbl val="0"/>
      </c:catAx>
      <c:valAx>
        <c:axId val="347464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Cases per 100 000 inhabitants</a:t>
                </a:r>
              </a:p>
            </c:rich>
          </c:tx>
          <c:layout>
            <c:manualLayout>
              <c:xMode val="edge"/>
              <c:yMode val="edge"/>
              <c:x val="3.8897099686345626E-3"/>
              <c:y val="0.344744732788962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7464544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11155919642483111"/>
          <c:y val="1.6020045391781864E-3"/>
          <c:w val="0.79540030099363379"/>
          <c:h val="7.4317597190055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'Data_Orsak_t_diagnos_2006-2013'!$D$19</c:f>
              <c:strCache>
                <c:ptCount val="1"/>
                <c:pt idx="0">
                  <c:v>Clinical symptoms</c:v>
                </c:pt>
              </c:strCache>
            </c:strRef>
          </c:tx>
          <c:invertIfNegative val="0"/>
          <c:cat>
            <c:multiLvlStrRef>
              <c:f>'Data_Orsak_t_diagnos_2006-2013'!$A$20:$C$27</c:f>
              <c:multiLvlStrCache>
                <c:ptCount val="8"/>
                <c:lvl>
                  <c:pt idx="0">
                    <c:v>2006</c:v>
                  </c:pt>
                  <c:pt idx="1">
                    <c:v>2007</c:v>
                  </c:pt>
                  <c:pt idx="2">
                    <c:v>2008</c:v>
                  </c:pt>
                  <c:pt idx="3">
                    <c:v>2009</c:v>
                  </c:pt>
                  <c:pt idx="4">
                    <c:v>2010</c:v>
                  </c:pt>
                  <c:pt idx="5">
                    <c:v>2011</c:v>
                  </c:pt>
                  <c:pt idx="6">
                    <c:v>2012</c:v>
                  </c:pt>
                  <c:pt idx="7">
                    <c:v>2013</c:v>
                  </c:pt>
                </c:lvl>
                <c:lvl>
                  <c:pt idx="0">
                    <c:v>(311)</c:v>
                  </c:pt>
                  <c:pt idx="1">
                    <c:v>(376)</c:v>
                  </c:pt>
                  <c:pt idx="2">
                    <c:v>(450)</c:v>
                  </c:pt>
                  <c:pt idx="3">
                    <c:v>(517)</c:v>
                  </c:pt>
                  <c:pt idx="4">
                    <c:v>(595)</c:v>
                  </c:pt>
                  <c:pt idx="5">
                    <c:v>(701)</c:v>
                  </c:pt>
                  <c:pt idx="6">
                    <c:v>(814)</c:v>
                  </c:pt>
                  <c:pt idx="7">
                    <c:v>(915)</c:v>
                  </c:pt>
                </c:lvl>
                <c:lvl>
                  <c:pt idx="0">
                    <c:v>Imported</c:v>
                  </c:pt>
                </c:lvl>
              </c:multiLvlStrCache>
            </c:multiLvlStrRef>
          </c:cat>
          <c:val>
            <c:numRef>
              <c:f>'Data_Orsak_t_diagnos_2006-2013'!$D$20:$D$27</c:f>
              <c:numCache>
                <c:formatCode>General</c:formatCode>
                <c:ptCount val="8"/>
                <c:pt idx="0">
                  <c:v>119</c:v>
                </c:pt>
                <c:pt idx="1">
                  <c:v>124</c:v>
                </c:pt>
                <c:pt idx="2">
                  <c:v>157</c:v>
                </c:pt>
                <c:pt idx="3">
                  <c:v>180</c:v>
                </c:pt>
                <c:pt idx="4">
                  <c:v>203</c:v>
                </c:pt>
                <c:pt idx="5">
                  <c:v>258</c:v>
                </c:pt>
                <c:pt idx="6">
                  <c:v>289</c:v>
                </c:pt>
                <c:pt idx="7">
                  <c:v>268</c:v>
                </c:pt>
              </c:numCache>
            </c:numRef>
          </c:val>
        </c:ser>
        <c:ser>
          <c:idx val="1"/>
          <c:order val="1"/>
          <c:tx>
            <c:strRef>
              <c:f>'Data_Orsak_t_diagnos_2006-2013'!$E$19</c:f>
              <c:strCache>
                <c:ptCount val="1"/>
                <c:pt idx="0">
                  <c:v>Contact tracing</c:v>
                </c:pt>
              </c:strCache>
            </c:strRef>
          </c:tx>
          <c:invertIfNegative val="0"/>
          <c:cat>
            <c:multiLvlStrRef>
              <c:f>'Data_Orsak_t_diagnos_2006-2013'!$A$20:$C$27</c:f>
              <c:multiLvlStrCache>
                <c:ptCount val="8"/>
                <c:lvl>
                  <c:pt idx="0">
                    <c:v>2006</c:v>
                  </c:pt>
                  <c:pt idx="1">
                    <c:v>2007</c:v>
                  </c:pt>
                  <c:pt idx="2">
                    <c:v>2008</c:v>
                  </c:pt>
                  <c:pt idx="3">
                    <c:v>2009</c:v>
                  </c:pt>
                  <c:pt idx="4">
                    <c:v>2010</c:v>
                  </c:pt>
                  <c:pt idx="5">
                    <c:v>2011</c:v>
                  </c:pt>
                  <c:pt idx="6">
                    <c:v>2012</c:v>
                  </c:pt>
                  <c:pt idx="7">
                    <c:v>2013</c:v>
                  </c:pt>
                </c:lvl>
                <c:lvl>
                  <c:pt idx="0">
                    <c:v>(311)</c:v>
                  </c:pt>
                  <c:pt idx="1">
                    <c:v>(376)</c:v>
                  </c:pt>
                  <c:pt idx="2">
                    <c:v>(450)</c:v>
                  </c:pt>
                  <c:pt idx="3">
                    <c:v>(517)</c:v>
                  </c:pt>
                  <c:pt idx="4">
                    <c:v>(595)</c:v>
                  </c:pt>
                  <c:pt idx="5">
                    <c:v>(701)</c:v>
                  </c:pt>
                  <c:pt idx="6">
                    <c:v>(814)</c:v>
                  </c:pt>
                  <c:pt idx="7">
                    <c:v>(915)</c:v>
                  </c:pt>
                </c:lvl>
                <c:lvl>
                  <c:pt idx="0">
                    <c:v>Imported</c:v>
                  </c:pt>
                </c:lvl>
              </c:multiLvlStrCache>
            </c:multiLvlStrRef>
          </c:cat>
          <c:val>
            <c:numRef>
              <c:f>'Data_Orsak_t_diagnos_2006-2013'!$E$20:$E$27</c:f>
              <c:numCache>
                <c:formatCode>General</c:formatCode>
                <c:ptCount val="8"/>
                <c:pt idx="0">
                  <c:v>28</c:v>
                </c:pt>
                <c:pt idx="1">
                  <c:v>50</c:v>
                </c:pt>
                <c:pt idx="2">
                  <c:v>63</c:v>
                </c:pt>
                <c:pt idx="3">
                  <c:v>70</c:v>
                </c:pt>
                <c:pt idx="4">
                  <c:v>55</c:v>
                </c:pt>
                <c:pt idx="5">
                  <c:v>93</c:v>
                </c:pt>
                <c:pt idx="6">
                  <c:v>93</c:v>
                </c:pt>
                <c:pt idx="7">
                  <c:v>136</c:v>
                </c:pt>
              </c:numCache>
            </c:numRef>
          </c:val>
        </c:ser>
        <c:ser>
          <c:idx val="2"/>
          <c:order val="2"/>
          <c:tx>
            <c:strRef>
              <c:f>'Data_Orsak_t_diagnos_2006-2013'!$F$19</c:f>
              <c:strCache>
                <c:ptCount val="1"/>
                <c:pt idx="0">
                  <c:v>Screening</c:v>
                </c:pt>
              </c:strCache>
            </c:strRef>
          </c:tx>
          <c:invertIfNegative val="0"/>
          <c:cat>
            <c:multiLvlStrRef>
              <c:f>'Data_Orsak_t_diagnos_2006-2013'!$A$20:$C$27</c:f>
              <c:multiLvlStrCache>
                <c:ptCount val="8"/>
                <c:lvl>
                  <c:pt idx="0">
                    <c:v>2006</c:v>
                  </c:pt>
                  <c:pt idx="1">
                    <c:v>2007</c:v>
                  </c:pt>
                  <c:pt idx="2">
                    <c:v>2008</c:v>
                  </c:pt>
                  <c:pt idx="3">
                    <c:v>2009</c:v>
                  </c:pt>
                  <c:pt idx="4">
                    <c:v>2010</c:v>
                  </c:pt>
                  <c:pt idx="5">
                    <c:v>2011</c:v>
                  </c:pt>
                  <c:pt idx="6">
                    <c:v>2012</c:v>
                  </c:pt>
                  <c:pt idx="7">
                    <c:v>2013</c:v>
                  </c:pt>
                </c:lvl>
                <c:lvl>
                  <c:pt idx="0">
                    <c:v>(311)</c:v>
                  </c:pt>
                  <c:pt idx="1">
                    <c:v>(376)</c:v>
                  </c:pt>
                  <c:pt idx="2">
                    <c:v>(450)</c:v>
                  </c:pt>
                  <c:pt idx="3">
                    <c:v>(517)</c:v>
                  </c:pt>
                  <c:pt idx="4">
                    <c:v>(595)</c:v>
                  </c:pt>
                  <c:pt idx="5">
                    <c:v>(701)</c:v>
                  </c:pt>
                  <c:pt idx="6">
                    <c:v>(814)</c:v>
                  </c:pt>
                  <c:pt idx="7">
                    <c:v>(915)</c:v>
                  </c:pt>
                </c:lvl>
                <c:lvl>
                  <c:pt idx="0">
                    <c:v>Imported</c:v>
                  </c:pt>
                </c:lvl>
              </c:multiLvlStrCache>
            </c:multiLvlStrRef>
          </c:cat>
          <c:val>
            <c:numRef>
              <c:f>'Data_Orsak_t_diagnos_2006-2013'!$F$20:$F$27</c:f>
              <c:numCache>
                <c:formatCode>General</c:formatCode>
                <c:ptCount val="8"/>
                <c:pt idx="0">
                  <c:v>144</c:v>
                </c:pt>
                <c:pt idx="1">
                  <c:v>197</c:v>
                </c:pt>
                <c:pt idx="2">
                  <c:v>227</c:v>
                </c:pt>
                <c:pt idx="3">
                  <c:v>265</c:v>
                </c:pt>
                <c:pt idx="4">
                  <c:v>333</c:v>
                </c:pt>
                <c:pt idx="5">
                  <c:v>341</c:v>
                </c:pt>
                <c:pt idx="6">
                  <c:v>424</c:v>
                </c:pt>
                <c:pt idx="7">
                  <c:v>491</c:v>
                </c:pt>
              </c:numCache>
            </c:numRef>
          </c:val>
        </c:ser>
        <c:ser>
          <c:idx val="3"/>
          <c:order val="3"/>
          <c:tx>
            <c:strRef>
              <c:f>'Data_Orsak_t_diagnos_2006-2013'!$G$19</c:f>
              <c:strCache>
                <c:ptCount val="1"/>
                <c:pt idx="0">
                  <c:v>Other/missing</c:v>
                </c:pt>
              </c:strCache>
            </c:strRef>
          </c:tx>
          <c:invertIfNegative val="0"/>
          <c:cat>
            <c:multiLvlStrRef>
              <c:f>'Data_Orsak_t_diagnos_2006-2013'!$A$20:$C$27</c:f>
              <c:multiLvlStrCache>
                <c:ptCount val="8"/>
                <c:lvl>
                  <c:pt idx="0">
                    <c:v>2006</c:v>
                  </c:pt>
                  <c:pt idx="1">
                    <c:v>2007</c:v>
                  </c:pt>
                  <c:pt idx="2">
                    <c:v>2008</c:v>
                  </c:pt>
                  <c:pt idx="3">
                    <c:v>2009</c:v>
                  </c:pt>
                  <c:pt idx="4">
                    <c:v>2010</c:v>
                  </c:pt>
                  <c:pt idx="5">
                    <c:v>2011</c:v>
                  </c:pt>
                  <c:pt idx="6">
                    <c:v>2012</c:v>
                  </c:pt>
                  <c:pt idx="7">
                    <c:v>2013</c:v>
                  </c:pt>
                </c:lvl>
                <c:lvl>
                  <c:pt idx="0">
                    <c:v>(311)</c:v>
                  </c:pt>
                  <c:pt idx="1">
                    <c:v>(376)</c:v>
                  </c:pt>
                  <c:pt idx="2">
                    <c:v>(450)</c:v>
                  </c:pt>
                  <c:pt idx="3">
                    <c:v>(517)</c:v>
                  </c:pt>
                  <c:pt idx="4">
                    <c:v>(595)</c:v>
                  </c:pt>
                  <c:pt idx="5">
                    <c:v>(701)</c:v>
                  </c:pt>
                  <c:pt idx="6">
                    <c:v>(814)</c:v>
                  </c:pt>
                  <c:pt idx="7">
                    <c:v>(915)</c:v>
                  </c:pt>
                </c:lvl>
                <c:lvl>
                  <c:pt idx="0">
                    <c:v>Imported</c:v>
                  </c:pt>
                </c:lvl>
              </c:multiLvlStrCache>
            </c:multiLvlStrRef>
          </c:cat>
          <c:val>
            <c:numRef>
              <c:f>'Data_Orsak_t_diagnos_2006-2013'!$G$20:$G$27</c:f>
              <c:numCache>
                <c:formatCode>General</c:formatCode>
                <c:ptCount val="8"/>
                <c:pt idx="0">
                  <c:v>20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  <c:pt idx="5">
                  <c:v>9</c:v>
                </c:pt>
                <c:pt idx="6">
                  <c:v>8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4462848"/>
        <c:axId val="344462456"/>
      </c:barChart>
      <c:catAx>
        <c:axId val="344462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aseline="0"/>
                </a:pPr>
                <a:r>
                  <a:rPr lang="sv-SE" sz="800" b="0" baseline="0" dirty="0"/>
                  <a:t>Källa: </a:t>
                </a:r>
                <a:r>
                  <a:rPr lang="sv-SE" sz="800" b="0" baseline="0" dirty="0" smtClean="0"/>
                  <a:t>Folkhälsomyndigheten 2014</a:t>
                </a:r>
                <a:endParaRPr lang="sv-SE" sz="800" b="0" baseline="0" dirty="0"/>
              </a:p>
            </c:rich>
          </c:tx>
          <c:layout>
            <c:manualLayout>
              <c:xMode val="edge"/>
              <c:yMode val="edge"/>
              <c:x val="0.86173454017894602"/>
              <c:y val="0.9733234909307998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44462456"/>
        <c:crosses val="autoZero"/>
        <c:auto val="1"/>
        <c:lblAlgn val="ctr"/>
        <c:lblOffset val="100"/>
        <c:noMultiLvlLbl val="0"/>
      </c:catAx>
      <c:valAx>
        <c:axId val="3444624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4446284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'Data_Orsak_t_diagnos_2006-2013'!$D$5</c:f>
              <c:strCache>
                <c:ptCount val="1"/>
                <c:pt idx="0">
                  <c:v>Clinical symptoms</c:v>
                </c:pt>
              </c:strCache>
            </c:strRef>
          </c:tx>
          <c:invertIfNegative val="0"/>
          <c:cat>
            <c:multiLvlStrRef>
              <c:f>'Data_Orsak_t_diagnos_2006-2013'!$A$6:$C$13</c:f>
              <c:multiLvlStrCache>
                <c:ptCount val="8"/>
                <c:lvl>
                  <c:pt idx="0">
                    <c:v>2006</c:v>
                  </c:pt>
                  <c:pt idx="1">
                    <c:v>2007</c:v>
                  </c:pt>
                  <c:pt idx="2">
                    <c:v>2008</c:v>
                  </c:pt>
                  <c:pt idx="3">
                    <c:v>2009</c:v>
                  </c:pt>
                  <c:pt idx="4">
                    <c:v>2010</c:v>
                  </c:pt>
                  <c:pt idx="5">
                    <c:v>2011</c:v>
                  </c:pt>
                  <c:pt idx="6">
                    <c:v>2012</c:v>
                  </c:pt>
                  <c:pt idx="7">
                    <c:v>2013</c:v>
                  </c:pt>
                </c:lvl>
                <c:lvl>
                  <c:pt idx="0">
                    <c:v>(614)</c:v>
                  </c:pt>
                  <c:pt idx="1">
                    <c:v>(608)</c:v>
                  </c:pt>
                  <c:pt idx="2">
                    <c:v>(665)</c:v>
                  </c:pt>
                  <c:pt idx="3">
                    <c:v>(711)</c:v>
                  </c:pt>
                  <c:pt idx="4">
                    <c:v>(687)</c:v>
                  </c:pt>
                  <c:pt idx="5">
                    <c:v>(774)</c:v>
                  </c:pt>
                  <c:pt idx="6">
                    <c:v>(894)</c:v>
                  </c:pt>
                  <c:pt idx="7">
                    <c:v>(1054)</c:v>
                  </c:pt>
                </c:lvl>
                <c:lvl>
                  <c:pt idx="0">
                    <c:v>Domestic</c:v>
                  </c:pt>
                </c:lvl>
              </c:multiLvlStrCache>
            </c:multiLvlStrRef>
          </c:cat>
          <c:val>
            <c:numRef>
              <c:f>'Data_Orsak_t_diagnos_2006-2013'!$D$6:$D$13</c:f>
              <c:numCache>
                <c:formatCode>General</c:formatCode>
                <c:ptCount val="8"/>
                <c:pt idx="0">
                  <c:v>251</c:v>
                </c:pt>
                <c:pt idx="1">
                  <c:v>251</c:v>
                </c:pt>
                <c:pt idx="2">
                  <c:v>304</c:v>
                </c:pt>
                <c:pt idx="3">
                  <c:v>302</c:v>
                </c:pt>
                <c:pt idx="4">
                  <c:v>320</c:v>
                </c:pt>
                <c:pt idx="5">
                  <c:v>367</c:v>
                </c:pt>
                <c:pt idx="6">
                  <c:v>414</c:v>
                </c:pt>
                <c:pt idx="7">
                  <c:v>492</c:v>
                </c:pt>
              </c:numCache>
            </c:numRef>
          </c:val>
        </c:ser>
        <c:ser>
          <c:idx val="1"/>
          <c:order val="1"/>
          <c:tx>
            <c:strRef>
              <c:f>'Data_Orsak_t_diagnos_2006-2013'!$E$5</c:f>
              <c:strCache>
                <c:ptCount val="1"/>
                <c:pt idx="0">
                  <c:v>Contact tracing</c:v>
                </c:pt>
              </c:strCache>
            </c:strRef>
          </c:tx>
          <c:invertIfNegative val="0"/>
          <c:cat>
            <c:multiLvlStrRef>
              <c:f>'Data_Orsak_t_diagnos_2006-2013'!$A$6:$C$13</c:f>
              <c:multiLvlStrCache>
                <c:ptCount val="8"/>
                <c:lvl>
                  <c:pt idx="0">
                    <c:v>2006</c:v>
                  </c:pt>
                  <c:pt idx="1">
                    <c:v>2007</c:v>
                  </c:pt>
                  <c:pt idx="2">
                    <c:v>2008</c:v>
                  </c:pt>
                  <c:pt idx="3">
                    <c:v>2009</c:v>
                  </c:pt>
                  <c:pt idx="4">
                    <c:v>2010</c:v>
                  </c:pt>
                  <c:pt idx="5">
                    <c:v>2011</c:v>
                  </c:pt>
                  <c:pt idx="6">
                    <c:v>2012</c:v>
                  </c:pt>
                  <c:pt idx="7">
                    <c:v>2013</c:v>
                  </c:pt>
                </c:lvl>
                <c:lvl>
                  <c:pt idx="0">
                    <c:v>(614)</c:v>
                  </c:pt>
                  <c:pt idx="1">
                    <c:v>(608)</c:v>
                  </c:pt>
                  <c:pt idx="2">
                    <c:v>(665)</c:v>
                  </c:pt>
                  <c:pt idx="3">
                    <c:v>(711)</c:v>
                  </c:pt>
                  <c:pt idx="4">
                    <c:v>(687)</c:v>
                  </c:pt>
                  <c:pt idx="5">
                    <c:v>(774)</c:v>
                  </c:pt>
                  <c:pt idx="6">
                    <c:v>(894)</c:v>
                  </c:pt>
                  <c:pt idx="7">
                    <c:v>(1054)</c:v>
                  </c:pt>
                </c:lvl>
                <c:lvl>
                  <c:pt idx="0">
                    <c:v>Domestic</c:v>
                  </c:pt>
                </c:lvl>
              </c:multiLvlStrCache>
            </c:multiLvlStrRef>
          </c:cat>
          <c:val>
            <c:numRef>
              <c:f>'Data_Orsak_t_diagnos_2006-2013'!$E$6:$E$13</c:f>
              <c:numCache>
                <c:formatCode>General</c:formatCode>
                <c:ptCount val="8"/>
                <c:pt idx="0">
                  <c:v>265</c:v>
                </c:pt>
                <c:pt idx="1">
                  <c:v>289</c:v>
                </c:pt>
                <c:pt idx="2">
                  <c:v>308</c:v>
                </c:pt>
                <c:pt idx="3">
                  <c:v>337</c:v>
                </c:pt>
                <c:pt idx="4">
                  <c:v>292</c:v>
                </c:pt>
                <c:pt idx="5">
                  <c:v>324</c:v>
                </c:pt>
                <c:pt idx="6">
                  <c:v>370</c:v>
                </c:pt>
                <c:pt idx="7">
                  <c:v>428</c:v>
                </c:pt>
              </c:numCache>
            </c:numRef>
          </c:val>
        </c:ser>
        <c:ser>
          <c:idx val="2"/>
          <c:order val="2"/>
          <c:tx>
            <c:strRef>
              <c:f>'Data_Orsak_t_diagnos_2006-2013'!$F$5</c:f>
              <c:strCache>
                <c:ptCount val="1"/>
                <c:pt idx="0">
                  <c:v>Screening</c:v>
                </c:pt>
              </c:strCache>
            </c:strRef>
          </c:tx>
          <c:invertIfNegative val="0"/>
          <c:cat>
            <c:multiLvlStrRef>
              <c:f>'Data_Orsak_t_diagnos_2006-2013'!$A$6:$C$13</c:f>
              <c:multiLvlStrCache>
                <c:ptCount val="8"/>
                <c:lvl>
                  <c:pt idx="0">
                    <c:v>2006</c:v>
                  </c:pt>
                  <c:pt idx="1">
                    <c:v>2007</c:v>
                  </c:pt>
                  <c:pt idx="2">
                    <c:v>2008</c:v>
                  </c:pt>
                  <c:pt idx="3">
                    <c:v>2009</c:v>
                  </c:pt>
                  <c:pt idx="4">
                    <c:v>2010</c:v>
                  </c:pt>
                  <c:pt idx="5">
                    <c:v>2011</c:v>
                  </c:pt>
                  <c:pt idx="6">
                    <c:v>2012</c:v>
                  </c:pt>
                  <c:pt idx="7">
                    <c:v>2013</c:v>
                  </c:pt>
                </c:lvl>
                <c:lvl>
                  <c:pt idx="0">
                    <c:v>(614)</c:v>
                  </c:pt>
                  <c:pt idx="1">
                    <c:v>(608)</c:v>
                  </c:pt>
                  <c:pt idx="2">
                    <c:v>(665)</c:v>
                  </c:pt>
                  <c:pt idx="3">
                    <c:v>(711)</c:v>
                  </c:pt>
                  <c:pt idx="4">
                    <c:v>(687)</c:v>
                  </c:pt>
                  <c:pt idx="5">
                    <c:v>(774)</c:v>
                  </c:pt>
                  <c:pt idx="6">
                    <c:v>(894)</c:v>
                  </c:pt>
                  <c:pt idx="7">
                    <c:v>(1054)</c:v>
                  </c:pt>
                </c:lvl>
                <c:lvl>
                  <c:pt idx="0">
                    <c:v>Domestic</c:v>
                  </c:pt>
                </c:lvl>
              </c:multiLvlStrCache>
            </c:multiLvlStrRef>
          </c:cat>
          <c:val>
            <c:numRef>
              <c:f>'Data_Orsak_t_diagnos_2006-2013'!$F$6:$F$13</c:f>
              <c:numCache>
                <c:formatCode>General</c:formatCode>
                <c:ptCount val="8"/>
                <c:pt idx="0">
                  <c:v>66</c:v>
                </c:pt>
                <c:pt idx="1">
                  <c:v>64</c:v>
                </c:pt>
                <c:pt idx="2">
                  <c:v>51</c:v>
                </c:pt>
                <c:pt idx="3">
                  <c:v>68</c:v>
                </c:pt>
                <c:pt idx="4">
                  <c:v>70</c:v>
                </c:pt>
                <c:pt idx="5">
                  <c:v>73</c:v>
                </c:pt>
                <c:pt idx="6">
                  <c:v>97</c:v>
                </c:pt>
                <c:pt idx="7">
                  <c:v>117</c:v>
                </c:pt>
              </c:numCache>
            </c:numRef>
          </c:val>
        </c:ser>
        <c:ser>
          <c:idx val="3"/>
          <c:order val="3"/>
          <c:tx>
            <c:strRef>
              <c:f>'Data_Orsak_t_diagnos_2006-2013'!$G$5</c:f>
              <c:strCache>
                <c:ptCount val="1"/>
                <c:pt idx="0">
                  <c:v>Other/missing</c:v>
                </c:pt>
              </c:strCache>
            </c:strRef>
          </c:tx>
          <c:invertIfNegative val="0"/>
          <c:cat>
            <c:multiLvlStrRef>
              <c:f>'Data_Orsak_t_diagnos_2006-2013'!$A$6:$C$13</c:f>
              <c:multiLvlStrCache>
                <c:ptCount val="8"/>
                <c:lvl>
                  <c:pt idx="0">
                    <c:v>2006</c:v>
                  </c:pt>
                  <c:pt idx="1">
                    <c:v>2007</c:v>
                  </c:pt>
                  <c:pt idx="2">
                    <c:v>2008</c:v>
                  </c:pt>
                  <c:pt idx="3">
                    <c:v>2009</c:v>
                  </c:pt>
                  <c:pt idx="4">
                    <c:v>2010</c:v>
                  </c:pt>
                  <c:pt idx="5">
                    <c:v>2011</c:v>
                  </c:pt>
                  <c:pt idx="6">
                    <c:v>2012</c:v>
                  </c:pt>
                  <c:pt idx="7">
                    <c:v>2013</c:v>
                  </c:pt>
                </c:lvl>
                <c:lvl>
                  <c:pt idx="0">
                    <c:v>(614)</c:v>
                  </c:pt>
                  <c:pt idx="1">
                    <c:v>(608)</c:v>
                  </c:pt>
                  <c:pt idx="2">
                    <c:v>(665)</c:v>
                  </c:pt>
                  <c:pt idx="3">
                    <c:v>(711)</c:v>
                  </c:pt>
                  <c:pt idx="4">
                    <c:v>(687)</c:v>
                  </c:pt>
                  <c:pt idx="5">
                    <c:v>(774)</c:v>
                  </c:pt>
                  <c:pt idx="6">
                    <c:v>(894)</c:v>
                  </c:pt>
                  <c:pt idx="7">
                    <c:v>(1054)</c:v>
                  </c:pt>
                </c:lvl>
                <c:lvl>
                  <c:pt idx="0">
                    <c:v>Domestic</c:v>
                  </c:pt>
                </c:lvl>
              </c:multiLvlStrCache>
            </c:multiLvlStrRef>
          </c:cat>
          <c:val>
            <c:numRef>
              <c:f>'Data_Orsak_t_diagnos_2006-2013'!$G$6:$G$13</c:f>
              <c:numCache>
                <c:formatCode>General</c:formatCode>
                <c:ptCount val="8"/>
                <c:pt idx="0">
                  <c:v>32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10</c:v>
                </c:pt>
                <c:pt idx="6">
                  <c:v>13</c:v>
                </c:pt>
                <c:pt idx="7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7408736"/>
        <c:axId val="297408344"/>
      </c:barChart>
      <c:catAx>
        <c:axId val="297408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aseline="0"/>
                </a:pPr>
                <a:r>
                  <a:rPr lang="sv-SE" sz="800" b="0" baseline="0" dirty="0"/>
                  <a:t>Källa: </a:t>
                </a:r>
                <a:r>
                  <a:rPr lang="sv-SE" sz="800" b="0" baseline="0" dirty="0" smtClean="0"/>
                  <a:t>Folkhälsomyndigheten 2014</a:t>
                </a:r>
                <a:endParaRPr lang="sv-SE" sz="800" b="0" baseline="0" dirty="0"/>
              </a:p>
            </c:rich>
          </c:tx>
          <c:layout>
            <c:manualLayout>
              <c:xMode val="edge"/>
              <c:yMode val="edge"/>
              <c:x val="0.86309945836392299"/>
              <c:y val="0.9712336807629025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297408344"/>
        <c:crosses val="autoZero"/>
        <c:auto val="1"/>
        <c:lblAlgn val="ctr"/>
        <c:lblOffset val="100"/>
        <c:noMultiLvlLbl val="0"/>
      </c:catAx>
      <c:valAx>
        <c:axId val="2974083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9740873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'Data 2006-2013'!$D$2</c:f>
              <c:strCache>
                <c:ptCount val="1"/>
                <c:pt idx="0">
                  <c:v>Community-acquired</c:v>
                </c:pt>
              </c:strCache>
            </c:strRef>
          </c:tx>
          <c:invertIfNegative val="0"/>
          <c:cat>
            <c:multiLvlStrRef>
              <c:f>'Data 2006-2013'!$A$3:$C$10</c:f>
              <c:multiLvlStrCache>
                <c:ptCount val="8"/>
                <c:lvl>
                  <c:pt idx="0">
                    <c:v>2006</c:v>
                  </c:pt>
                  <c:pt idx="1">
                    <c:v>2007</c:v>
                  </c:pt>
                  <c:pt idx="2">
                    <c:v>2008</c:v>
                  </c:pt>
                  <c:pt idx="3">
                    <c:v>2009</c:v>
                  </c:pt>
                  <c:pt idx="4">
                    <c:v>2010</c:v>
                  </c:pt>
                  <c:pt idx="5">
                    <c:v>2011</c:v>
                  </c:pt>
                  <c:pt idx="6">
                    <c:v>2012</c:v>
                  </c:pt>
                  <c:pt idx="7">
                    <c:v>2013</c:v>
                  </c:pt>
                </c:lvl>
                <c:lvl>
                  <c:pt idx="0">
                    <c:v>(614)</c:v>
                  </c:pt>
                  <c:pt idx="1">
                    <c:v>(608)</c:v>
                  </c:pt>
                  <c:pt idx="2">
                    <c:v>(665)</c:v>
                  </c:pt>
                  <c:pt idx="3">
                    <c:v>(711)</c:v>
                  </c:pt>
                  <c:pt idx="4">
                    <c:v>(687)</c:v>
                  </c:pt>
                  <c:pt idx="5">
                    <c:v>(774)</c:v>
                  </c:pt>
                  <c:pt idx="6">
                    <c:v>(894)</c:v>
                  </c:pt>
                  <c:pt idx="7">
                    <c:v>(1054)</c:v>
                  </c:pt>
                </c:lvl>
                <c:lvl>
                  <c:pt idx="0">
                    <c:v>Domestic</c:v>
                  </c:pt>
                </c:lvl>
              </c:multiLvlStrCache>
            </c:multiLvlStrRef>
          </c:cat>
          <c:val>
            <c:numRef>
              <c:f>'Data 2006-2013'!$D$3:$D$10</c:f>
              <c:numCache>
                <c:formatCode>General</c:formatCode>
                <c:ptCount val="8"/>
                <c:pt idx="0">
                  <c:v>300</c:v>
                </c:pt>
                <c:pt idx="1">
                  <c:v>346</c:v>
                </c:pt>
                <c:pt idx="2">
                  <c:v>420</c:v>
                </c:pt>
                <c:pt idx="3">
                  <c:v>458</c:v>
                </c:pt>
                <c:pt idx="4">
                  <c:v>434</c:v>
                </c:pt>
                <c:pt idx="5">
                  <c:v>529</c:v>
                </c:pt>
                <c:pt idx="6">
                  <c:v>610</c:v>
                </c:pt>
                <c:pt idx="7">
                  <c:v>687</c:v>
                </c:pt>
              </c:numCache>
            </c:numRef>
          </c:val>
        </c:ser>
        <c:ser>
          <c:idx val="1"/>
          <c:order val="1"/>
          <c:tx>
            <c:strRef>
              <c:f>'Data 2006-2013'!$E$2</c:f>
              <c:strCache>
                <c:ptCount val="1"/>
                <c:pt idx="0">
                  <c:v>Hospital-acquired</c:v>
                </c:pt>
              </c:strCache>
            </c:strRef>
          </c:tx>
          <c:invertIfNegative val="0"/>
          <c:cat>
            <c:multiLvlStrRef>
              <c:f>'Data 2006-2013'!$A$3:$C$10</c:f>
              <c:multiLvlStrCache>
                <c:ptCount val="8"/>
                <c:lvl>
                  <c:pt idx="0">
                    <c:v>2006</c:v>
                  </c:pt>
                  <c:pt idx="1">
                    <c:v>2007</c:v>
                  </c:pt>
                  <c:pt idx="2">
                    <c:v>2008</c:v>
                  </c:pt>
                  <c:pt idx="3">
                    <c:v>2009</c:v>
                  </c:pt>
                  <c:pt idx="4">
                    <c:v>2010</c:v>
                  </c:pt>
                  <c:pt idx="5">
                    <c:v>2011</c:v>
                  </c:pt>
                  <c:pt idx="6">
                    <c:v>2012</c:v>
                  </c:pt>
                  <c:pt idx="7">
                    <c:v>2013</c:v>
                  </c:pt>
                </c:lvl>
                <c:lvl>
                  <c:pt idx="0">
                    <c:v>(614)</c:v>
                  </c:pt>
                  <c:pt idx="1">
                    <c:v>(608)</c:v>
                  </c:pt>
                  <c:pt idx="2">
                    <c:v>(665)</c:v>
                  </c:pt>
                  <c:pt idx="3">
                    <c:v>(711)</c:v>
                  </c:pt>
                  <c:pt idx="4">
                    <c:v>(687)</c:v>
                  </c:pt>
                  <c:pt idx="5">
                    <c:v>(774)</c:v>
                  </c:pt>
                  <c:pt idx="6">
                    <c:v>(894)</c:v>
                  </c:pt>
                  <c:pt idx="7">
                    <c:v>(1054)</c:v>
                  </c:pt>
                </c:lvl>
                <c:lvl>
                  <c:pt idx="0">
                    <c:v>Domestic</c:v>
                  </c:pt>
                </c:lvl>
              </c:multiLvlStrCache>
            </c:multiLvlStrRef>
          </c:cat>
          <c:val>
            <c:numRef>
              <c:f>'Data 2006-2013'!$E$3:$E$10</c:f>
              <c:numCache>
                <c:formatCode>General</c:formatCode>
                <c:ptCount val="8"/>
                <c:pt idx="0">
                  <c:v>135</c:v>
                </c:pt>
                <c:pt idx="1">
                  <c:v>127</c:v>
                </c:pt>
                <c:pt idx="2">
                  <c:v>85</c:v>
                </c:pt>
                <c:pt idx="3">
                  <c:v>85</c:v>
                </c:pt>
                <c:pt idx="4">
                  <c:v>64</c:v>
                </c:pt>
                <c:pt idx="5">
                  <c:v>52</c:v>
                </c:pt>
                <c:pt idx="6">
                  <c:v>72</c:v>
                </c:pt>
                <c:pt idx="7">
                  <c:v>140</c:v>
                </c:pt>
              </c:numCache>
            </c:numRef>
          </c:val>
        </c:ser>
        <c:ser>
          <c:idx val="2"/>
          <c:order val="2"/>
          <c:tx>
            <c:strRef>
              <c:f>'Data 2006-2013'!$F$2</c:f>
              <c:strCache>
                <c:ptCount val="1"/>
                <c:pt idx="0">
                  <c:v>Healthcare/Care outside hospital</c:v>
                </c:pt>
              </c:strCache>
            </c:strRef>
          </c:tx>
          <c:invertIfNegative val="0"/>
          <c:cat>
            <c:multiLvlStrRef>
              <c:f>'Data 2006-2013'!$A$3:$C$10</c:f>
              <c:multiLvlStrCache>
                <c:ptCount val="8"/>
                <c:lvl>
                  <c:pt idx="0">
                    <c:v>2006</c:v>
                  </c:pt>
                  <c:pt idx="1">
                    <c:v>2007</c:v>
                  </c:pt>
                  <c:pt idx="2">
                    <c:v>2008</c:v>
                  </c:pt>
                  <c:pt idx="3">
                    <c:v>2009</c:v>
                  </c:pt>
                  <c:pt idx="4">
                    <c:v>2010</c:v>
                  </c:pt>
                  <c:pt idx="5">
                    <c:v>2011</c:v>
                  </c:pt>
                  <c:pt idx="6">
                    <c:v>2012</c:v>
                  </c:pt>
                  <c:pt idx="7">
                    <c:v>2013</c:v>
                  </c:pt>
                </c:lvl>
                <c:lvl>
                  <c:pt idx="0">
                    <c:v>(614)</c:v>
                  </c:pt>
                  <c:pt idx="1">
                    <c:v>(608)</c:v>
                  </c:pt>
                  <c:pt idx="2">
                    <c:v>(665)</c:v>
                  </c:pt>
                  <c:pt idx="3">
                    <c:v>(711)</c:v>
                  </c:pt>
                  <c:pt idx="4">
                    <c:v>(687)</c:v>
                  </c:pt>
                  <c:pt idx="5">
                    <c:v>(774)</c:v>
                  </c:pt>
                  <c:pt idx="6">
                    <c:v>(894)</c:v>
                  </c:pt>
                  <c:pt idx="7">
                    <c:v>(1054)</c:v>
                  </c:pt>
                </c:lvl>
                <c:lvl>
                  <c:pt idx="0">
                    <c:v>Domestic</c:v>
                  </c:pt>
                </c:lvl>
              </c:multiLvlStrCache>
            </c:multiLvlStrRef>
          </c:cat>
          <c:val>
            <c:numRef>
              <c:f>'Data 2006-2013'!$F$3:$F$10</c:f>
              <c:numCache>
                <c:formatCode>General</c:formatCode>
                <c:ptCount val="8"/>
                <c:pt idx="0">
                  <c:v>77</c:v>
                </c:pt>
                <c:pt idx="1">
                  <c:v>71</c:v>
                </c:pt>
                <c:pt idx="2">
                  <c:v>76</c:v>
                </c:pt>
                <c:pt idx="3">
                  <c:v>88</c:v>
                </c:pt>
                <c:pt idx="4">
                  <c:v>102</c:v>
                </c:pt>
                <c:pt idx="5">
                  <c:v>75</c:v>
                </c:pt>
                <c:pt idx="6">
                  <c:v>130</c:v>
                </c:pt>
                <c:pt idx="7">
                  <c:v>87</c:v>
                </c:pt>
              </c:numCache>
            </c:numRef>
          </c:val>
        </c:ser>
        <c:ser>
          <c:idx val="3"/>
          <c:order val="3"/>
          <c:tx>
            <c:strRef>
              <c:f>'Data 2006-2013'!$G$2</c:f>
              <c:strCache>
                <c:ptCount val="1"/>
                <c:pt idx="0">
                  <c:v>Other/missing</c:v>
                </c:pt>
              </c:strCache>
            </c:strRef>
          </c:tx>
          <c:invertIfNegative val="0"/>
          <c:cat>
            <c:multiLvlStrRef>
              <c:f>'Data 2006-2013'!$A$3:$C$10</c:f>
              <c:multiLvlStrCache>
                <c:ptCount val="8"/>
                <c:lvl>
                  <c:pt idx="0">
                    <c:v>2006</c:v>
                  </c:pt>
                  <c:pt idx="1">
                    <c:v>2007</c:v>
                  </c:pt>
                  <c:pt idx="2">
                    <c:v>2008</c:v>
                  </c:pt>
                  <c:pt idx="3">
                    <c:v>2009</c:v>
                  </c:pt>
                  <c:pt idx="4">
                    <c:v>2010</c:v>
                  </c:pt>
                  <c:pt idx="5">
                    <c:v>2011</c:v>
                  </c:pt>
                  <c:pt idx="6">
                    <c:v>2012</c:v>
                  </c:pt>
                  <c:pt idx="7">
                    <c:v>2013</c:v>
                  </c:pt>
                </c:lvl>
                <c:lvl>
                  <c:pt idx="0">
                    <c:v>(614)</c:v>
                  </c:pt>
                  <c:pt idx="1">
                    <c:v>(608)</c:v>
                  </c:pt>
                  <c:pt idx="2">
                    <c:v>(665)</c:v>
                  </c:pt>
                  <c:pt idx="3">
                    <c:v>(711)</c:v>
                  </c:pt>
                  <c:pt idx="4">
                    <c:v>(687)</c:v>
                  </c:pt>
                  <c:pt idx="5">
                    <c:v>(774)</c:v>
                  </c:pt>
                  <c:pt idx="6">
                    <c:v>(894)</c:v>
                  </c:pt>
                  <c:pt idx="7">
                    <c:v>(1054)</c:v>
                  </c:pt>
                </c:lvl>
                <c:lvl>
                  <c:pt idx="0">
                    <c:v>Domestic</c:v>
                  </c:pt>
                </c:lvl>
              </c:multiLvlStrCache>
            </c:multiLvlStrRef>
          </c:cat>
          <c:val>
            <c:numRef>
              <c:f>'Data 2006-2013'!$G$3:$G$10</c:f>
              <c:numCache>
                <c:formatCode>General</c:formatCode>
                <c:ptCount val="8"/>
                <c:pt idx="0">
                  <c:v>102</c:v>
                </c:pt>
                <c:pt idx="1">
                  <c:v>64</c:v>
                </c:pt>
                <c:pt idx="2">
                  <c:v>84</c:v>
                </c:pt>
                <c:pt idx="3">
                  <c:v>80</c:v>
                </c:pt>
                <c:pt idx="4">
                  <c:v>87</c:v>
                </c:pt>
                <c:pt idx="5">
                  <c:v>118</c:v>
                </c:pt>
                <c:pt idx="6">
                  <c:v>82</c:v>
                </c:pt>
                <c:pt idx="7">
                  <c:v>140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7405600"/>
        <c:axId val="297406776"/>
      </c:barChart>
      <c:catAx>
        <c:axId val="297405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aseline="0"/>
                </a:pPr>
                <a:r>
                  <a:rPr lang="sv-SE" sz="800" b="0" baseline="0" dirty="0"/>
                  <a:t>Källa: </a:t>
                </a:r>
                <a:r>
                  <a:rPr lang="sv-SE" sz="800" b="0" baseline="0" dirty="0" smtClean="0"/>
                  <a:t>Folkhälsomyndigheten 2014</a:t>
                </a:r>
                <a:endParaRPr lang="sv-SE" sz="800" b="0" baseline="0" dirty="0"/>
              </a:p>
            </c:rich>
          </c:tx>
          <c:layout>
            <c:manualLayout>
              <c:xMode val="edge"/>
              <c:yMode val="edge"/>
              <c:x val="0.86446437654890007"/>
              <c:y val="0.9691438705950051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297406776"/>
        <c:crosses val="autoZero"/>
        <c:auto val="1"/>
        <c:lblAlgn val="ctr"/>
        <c:lblOffset val="100"/>
        <c:noMultiLvlLbl val="0"/>
      </c:catAx>
      <c:valAx>
        <c:axId val="2974067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9740560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'Data 2006-2013'!$D$13</c:f>
              <c:strCache>
                <c:ptCount val="1"/>
                <c:pt idx="0">
                  <c:v>Community-acquired</c:v>
                </c:pt>
              </c:strCache>
            </c:strRef>
          </c:tx>
          <c:invertIfNegative val="0"/>
          <c:cat>
            <c:multiLvlStrRef>
              <c:f>'Data 2006-2013'!$A$14:$C$21</c:f>
              <c:multiLvlStrCache>
                <c:ptCount val="8"/>
                <c:lvl>
                  <c:pt idx="0">
                    <c:v>2006</c:v>
                  </c:pt>
                  <c:pt idx="1">
                    <c:v>2007</c:v>
                  </c:pt>
                  <c:pt idx="2">
                    <c:v>2008</c:v>
                  </c:pt>
                  <c:pt idx="3">
                    <c:v>2009</c:v>
                  </c:pt>
                  <c:pt idx="4">
                    <c:v>2010</c:v>
                  </c:pt>
                  <c:pt idx="5">
                    <c:v>2011</c:v>
                  </c:pt>
                  <c:pt idx="6">
                    <c:v>2012</c:v>
                  </c:pt>
                  <c:pt idx="7">
                    <c:v>2013</c:v>
                  </c:pt>
                </c:lvl>
                <c:lvl>
                  <c:pt idx="0">
                    <c:v>(311)</c:v>
                  </c:pt>
                  <c:pt idx="1">
                    <c:v>(376)</c:v>
                  </c:pt>
                  <c:pt idx="2">
                    <c:v>(450)</c:v>
                  </c:pt>
                  <c:pt idx="3">
                    <c:v>(517)</c:v>
                  </c:pt>
                  <c:pt idx="4">
                    <c:v>(595)</c:v>
                  </c:pt>
                  <c:pt idx="5">
                    <c:v>(701)</c:v>
                  </c:pt>
                  <c:pt idx="6">
                    <c:v>(814)</c:v>
                  </c:pt>
                  <c:pt idx="7">
                    <c:v>(915)</c:v>
                  </c:pt>
                </c:lvl>
                <c:lvl>
                  <c:pt idx="0">
                    <c:v>Imported</c:v>
                  </c:pt>
                </c:lvl>
              </c:multiLvlStrCache>
            </c:multiLvlStrRef>
          </c:cat>
          <c:val>
            <c:numRef>
              <c:f>'Data 2006-2013'!$D$14:$D$21</c:f>
              <c:numCache>
                <c:formatCode>General</c:formatCode>
                <c:ptCount val="8"/>
                <c:pt idx="0">
                  <c:v>136</c:v>
                </c:pt>
                <c:pt idx="1">
                  <c:v>165</c:v>
                </c:pt>
                <c:pt idx="2">
                  <c:v>194</c:v>
                </c:pt>
                <c:pt idx="3">
                  <c:v>198</c:v>
                </c:pt>
                <c:pt idx="4">
                  <c:v>213</c:v>
                </c:pt>
                <c:pt idx="5">
                  <c:v>295</c:v>
                </c:pt>
                <c:pt idx="6">
                  <c:v>361</c:v>
                </c:pt>
                <c:pt idx="7">
                  <c:v>410</c:v>
                </c:pt>
              </c:numCache>
            </c:numRef>
          </c:val>
        </c:ser>
        <c:ser>
          <c:idx val="1"/>
          <c:order val="1"/>
          <c:tx>
            <c:strRef>
              <c:f>'Data 2006-2013'!$E$13</c:f>
              <c:strCache>
                <c:ptCount val="1"/>
                <c:pt idx="0">
                  <c:v>Hospital-acquired</c:v>
                </c:pt>
              </c:strCache>
            </c:strRef>
          </c:tx>
          <c:invertIfNegative val="0"/>
          <c:cat>
            <c:multiLvlStrRef>
              <c:f>'Data 2006-2013'!$A$14:$C$21</c:f>
              <c:multiLvlStrCache>
                <c:ptCount val="8"/>
                <c:lvl>
                  <c:pt idx="0">
                    <c:v>2006</c:v>
                  </c:pt>
                  <c:pt idx="1">
                    <c:v>2007</c:v>
                  </c:pt>
                  <c:pt idx="2">
                    <c:v>2008</c:v>
                  </c:pt>
                  <c:pt idx="3">
                    <c:v>2009</c:v>
                  </c:pt>
                  <c:pt idx="4">
                    <c:v>2010</c:v>
                  </c:pt>
                  <c:pt idx="5">
                    <c:v>2011</c:v>
                  </c:pt>
                  <c:pt idx="6">
                    <c:v>2012</c:v>
                  </c:pt>
                  <c:pt idx="7">
                    <c:v>2013</c:v>
                  </c:pt>
                </c:lvl>
                <c:lvl>
                  <c:pt idx="0">
                    <c:v>(311)</c:v>
                  </c:pt>
                  <c:pt idx="1">
                    <c:v>(376)</c:v>
                  </c:pt>
                  <c:pt idx="2">
                    <c:v>(450)</c:v>
                  </c:pt>
                  <c:pt idx="3">
                    <c:v>(517)</c:v>
                  </c:pt>
                  <c:pt idx="4">
                    <c:v>(595)</c:v>
                  </c:pt>
                  <c:pt idx="5">
                    <c:v>(701)</c:v>
                  </c:pt>
                  <c:pt idx="6">
                    <c:v>(814)</c:v>
                  </c:pt>
                  <c:pt idx="7">
                    <c:v>(915)</c:v>
                  </c:pt>
                </c:lvl>
                <c:lvl>
                  <c:pt idx="0">
                    <c:v>Imported</c:v>
                  </c:pt>
                </c:lvl>
              </c:multiLvlStrCache>
            </c:multiLvlStrRef>
          </c:cat>
          <c:val>
            <c:numRef>
              <c:f>'Data 2006-2013'!$E$14:$E$21</c:f>
              <c:numCache>
                <c:formatCode>General</c:formatCode>
                <c:ptCount val="8"/>
                <c:pt idx="0">
                  <c:v>144</c:v>
                </c:pt>
                <c:pt idx="1">
                  <c:v>152</c:v>
                </c:pt>
                <c:pt idx="2">
                  <c:v>186</c:v>
                </c:pt>
                <c:pt idx="3">
                  <c:v>212</c:v>
                </c:pt>
                <c:pt idx="4">
                  <c:v>237</c:v>
                </c:pt>
                <c:pt idx="5">
                  <c:v>235</c:v>
                </c:pt>
                <c:pt idx="6">
                  <c:v>280</c:v>
                </c:pt>
                <c:pt idx="7">
                  <c:v>278</c:v>
                </c:pt>
              </c:numCache>
            </c:numRef>
          </c:val>
        </c:ser>
        <c:ser>
          <c:idx val="2"/>
          <c:order val="2"/>
          <c:tx>
            <c:strRef>
              <c:f>'Data 2006-2013'!$F$13</c:f>
              <c:strCache>
                <c:ptCount val="1"/>
                <c:pt idx="0">
                  <c:v>Healthcare/Care outside hospital</c:v>
                </c:pt>
              </c:strCache>
            </c:strRef>
          </c:tx>
          <c:invertIfNegative val="0"/>
          <c:cat>
            <c:multiLvlStrRef>
              <c:f>'Data 2006-2013'!$A$14:$C$21</c:f>
              <c:multiLvlStrCache>
                <c:ptCount val="8"/>
                <c:lvl>
                  <c:pt idx="0">
                    <c:v>2006</c:v>
                  </c:pt>
                  <c:pt idx="1">
                    <c:v>2007</c:v>
                  </c:pt>
                  <c:pt idx="2">
                    <c:v>2008</c:v>
                  </c:pt>
                  <c:pt idx="3">
                    <c:v>2009</c:v>
                  </c:pt>
                  <c:pt idx="4">
                    <c:v>2010</c:v>
                  </c:pt>
                  <c:pt idx="5">
                    <c:v>2011</c:v>
                  </c:pt>
                  <c:pt idx="6">
                    <c:v>2012</c:v>
                  </c:pt>
                  <c:pt idx="7">
                    <c:v>2013</c:v>
                  </c:pt>
                </c:lvl>
                <c:lvl>
                  <c:pt idx="0">
                    <c:v>(311)</c:v>
                  </c:pt>
                  <c:pt idx="1">
                    <c:v>(376)</c:v>
                  </c:pt>
                  <c:pt idx="2">
                    <c:v>(450)</c:v>
                  </c:pt>
                  <c:pt idx="3">
                    <c:v>(517)</c:v>
                  </c:pt>
                  <c:pt idx="4">
                    <c:v>(595)</c:v>
                  </c:pt>
                  <c:pt idx="5">
                    <c:v>(701)</c:v>
                  </c:pt>
                  <c:pt idx="6">
                    <c:v>(814)</c:v>
                  </c:pt>
                  <c:pt idx="7">
                    <c:v>(915)</c:v>
                  </c:pt>
                </c:lvl>
                <c:lvl>
                  <c:pt idx="0">
                    <c:v>Imported</c:v>
                  </c:pt>
                </c:lvl>
              </c:multiLvlStrCache>
            </c:multiLvlStrRef>
          </c:cat>
          <c:val>
            <c:numRef>
              <c:f>'Data 2006-2013'!$F$14:$F$21</c:f>
              <c:numCache>
                <c:formatCode>General</c:formatCode>
                <c:ptCount val="8"/>
                <c:pt idx="0">
                  <c:v>5</c:v>
                </c:pt>
                <c:pt idx="1">
                  <c:v>33</c:v>
                </c:pt>
                <c:pt idx="2">
                  <c:v>34</c:v>
                </c:pt>
                <c:pt idx="3">
                  <c:v>44</c:v>
                </c:pt>
                <c:pt idx="4">
                  <c:v>56</c:v>
                </c:pt>
                <c:pt idx="5">
                  <c:v>87</c:v>
                </c:pt>
                <c:pt idx="6">
                  <c:v>109</c:v>
                </c:pt>
                <c:pt idx="7">
                  <c:v>59</c:v>
                </c:pt>
              </c:numCache>
            </c:numRef>
          </c:val>
        </c:ser>
        <c:ser>
          <c:idx val="3"/>
          <c:order val="3"/>
          <c:tx>
            <c:strRef>
              <c:f>'Data 2006-2013'!$G$13</c:f>
              <c:strCache>
                <c:ptCount val="1"/>
                <c:pt idx="0">
                  <c:v>Other/missing</c:v>
                </c:pt>
              </c:strCache>
            </c:strRef>
          </c:tx>
          <c:invertIfNegative val="0"/>
          <c:cat>
            <c:multiLvlStrRef>
              <c:f>'Data 2006-2013'!$A$14:$C$21</c:f>
              <c:multiLvlStrCache>
                <c:ptCount val="8"/>
                <c:lvl>
                  <c:pt idx="0">
                    <c:v>2006</c:v>
                  </c:pt>
                  <c:pt idx="1">
                    <c:v>2007</c:v>
                  </c:pt>
                  <c:pt idx="2">
                    <c:v>2008</c:v>
                  </c:pt>
                  <c:pt idx="3">
                    <c:v>2009</c:v>
                  </c:pt>
                  <c:pt idx="4">
                    <c:v>2010</c:v>
                  </c:pt>
                  <c:pt idx="5">
                    <c:v>2011</c:v>
                  </c:pt>
                  <c:pt idx="6">
                    <c:v>2012</c:v>
                  </c:pt>
                  <c:pt idx="7">
                    <c:v>2013</c:v>
                  </c:pt>
                </c:lvl>
                <c:lvl>
                  <c:pt idx="0">
                    <c:v>(311)</c:v>
                  </c:pt>
                  <c:pt idx="1">
                    <c:v>(376)</c:v>
                  </c:pt>
                  <c:pt idx="2">
                    <c:v>(450)</c:v>
                  </c:pt>
                  <c:pt idx="3">
                    <c:v>(517)</c:v>
                  </c:pt>
                  <c:pt idx="4">
                    <c:v>(595)</c:v>
                  </c:pt>
                  <c:pt idx="5">
                    <c:v>(701)</c:v>
                  </c:pt>
                  <c:pt idx="6">
                    <c:v>(814)</c:v>
                  </c:pt>
                  <c:pt idx="7">
                    <c:v>(915)</c:v>
                  </c:pt>
                </c:lvl>
                <c:lvl>
                  <c:pt idx="0">
                    <c:v>Imported</c:v>
                  </c:pt>
                </c:lvl>
              </c:multiLvlStrCache>
            </c:multiLvlStrRef>
          </c:cat>
          <c:val>
            <c:numRef>
              <c:f>'Data 2006-2013'!$G$14:$G$21</c:f>
              <c:numCache>
                <c:formatCode>General</c:formatCode>
                <c:ptCount val="8"/>
                <c:pt idx="0">
                  <c:v>26</c:v>
                </c:pt>
                <c:pt idx="1">
                  <c:v>26</c:v>
                </c:pt>
                <c:pt idx="2">
                  <c:v>36</c:v>
                </c:pt>
                <c:pt idx="3">
                  <c:v>63</c:v>
                </c:pt>
                <c:pt idx="4">
                  <c:v>89</c:v>
                </c:pt>
                <c:pt idx="5">
                  <c:v>84</c:v>
                </c:pt>
                <c:pt idx="6">
                  <c:v>64</c:v>
                </c:pt>
                <c:pt idx="7">
                  <c:v>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3238024"/>
        <c:axId val="343237632"/>
      </c:barChart>
      <c:catAx>
        <c:axId val="343238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aseline="0"/>
                </a:pPr>
                <a:r>
                  <a:rPr lang="sv-SE" sz="800" b="0" baseline="0" dirty="0"/>
                  <a:t>Källa: </a:t>
                </a:r>
                <a:r>
                  <a:rPr lang="sv-SE" sz="800" b="0" baseline="0" dirty="0" smtClean="0"/>
                  <a:t>Folkhälsomyndigheten 2014</a:t>
                </a:r>
                <a:endParaRPr lang="sv-SE" sz="800" b="0" baseline="0" dirty="0"/>
              </a:p>
            </c:rich>
          </c:tx>
          <c:layout>
            <c:manualLayout>
              <c:xMode val="edge"/>
              <c:yMode val="edge"/>
              <c:x val="0.86446437654890007"/>
              <c:y val="0.9691438705950051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43237632"/>
        <c:crosses val="autoZero"/>
        <c:auto val="1"/>
        <c:lblAlgn val="ctr"/>
        <c:lblOffset val="100"/>
        <c:noMultiLvlLbl val="0"/>
      </c:catAx>
      <c:valAx>
        <c:axId val="3432376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4323802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'Data 2006-2013'!$A$4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'Data 2006-2013'!$B$2:$I$3</c:f>
              <c:multiLvlStrCache>
                <c:ptCount val="8"/>
                <c:lvl>
                  <c:pt idx="0">
                    <c:v>2006</c:v>
                  </c:pt>
                  <c:pt idx="1">
                    <c:v>2007</c:v>
                  </c:pt>
                  <c:pt idx="2">
                    <c:v>2008</c:v>
                  </c:pt>
                  <c:pt idx="3">
                    <c:v>2009</c:v>
                  </c:pt>
                  <c:pt idx="4">
                    <c:v>2010</c:v>
                  </c:pt>
                  <c:pt idx="5">
                    <c:v>2011</c:v>
                  </c:pt>
                  <c:pt idx="6">
                    <c:v>2012</c:v>
                  </c:pt>
                  <c:pt idx="7">
                    <c:v>2013</c:v>
                  </c:pt>
                </c:lvl>
                <c:lvl>
                  <c:pt idx="0">
                    <c:v>(24)</c:v>
                  </c:pt>
                  <c:pt idx="1">
                    <c:v>(53)</c:v>
                  </c:pt>
                  <c:pt idx="2">
                    <c:v>(617)</c:v>
                  </c:pt>
                  <c:pt idx="3">
                    <c:v>(402)</c:v>
                  </c:pt>
                  <c:pt idx="4">
                    <c:v>(214)</c:v>
                  </c:pt>
                  <c:pt idx="5">
                    <c:v>(122)</c:v>
                  </c:pt>
                  <c:pt idx="6">
                    <c:v>(152)</c:v>
                  </c:pt>
                  <c:pt idx="7">
                    <c:v>(227)</c:v>
                  </c:pt>
                </c:lvl>
              </c:multiLvlStrCache>
            </c:multiLvlStrRef>
          </c:cat>
          <c:val>
            <c:numRef>
              <c:f>'Data 2006-2013'!$B$4:$I$4</c:f>
              <c:numCache>
                <c:formatCode>General</c:formatCode>
                <c:ptCount val="8"/>
                <c:pt idx="0">
                  <c:v>12</c:v>
                </c:pt>
                <c:pt idx="1">
                  <c:v>39</c:v>
                </c:pt>
                <c:pt idx="2">
                  <c:v>603</c:v>
                </c:pt>
                <c:pt idx="3">
                  <c:v>349</c:v>
                </c:pt>
                <c:pt idx="4">
                  <c:v>177</c:v>
                </c:pt>
                <c:pt idx="5">
                  <c:v>72</c:v>
                </c:pt>
                <c:pt idx="6">
                  <c:v>93</c:v>
                </c:pt>
                <c:pt idx="7">
                  <c:v>165</c:v>
                </c:pt>
              </c:numCache>
            </c:numRef>
          </c:val>
        </c:ser>
        <c:ser>
          <c:idx val="1"/>
          <c:order val="1"/>
          <c:tx>
            <c:strRef>
              <c:f>'Data 2006-2013'!$A$5</c:f>
              <c:strCache>
                <c:ptCount val="1"/>
                <c:pt idx="0">
                  <c:v>Abroad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'Data 2006-2013'!$B$2:$I$3</c:f>
              <c:multiLvlStrCache>
                <c:ptCount val="8"/>
                <c:lvl>
                  <c:pt idx="0">
                    <c:v>2006</c:v>
                  </c:pt>
                  <c:pt idx="1">
                    <c:v>2007</c:v>
                  </c:pt>
                  <c:pt idx="2">
                    <c:v>2008</c:v>
                  </c:pt>
                  <c:pt idx="3">
                    <c:v>2009</c:v>
                  </c:pt>
                  <c:pt idx="4">
                    <c:v>2010</c:v>
                  </c:pt>
                  <c:pt idx="5">
                    <c:v>2011</c:v>
                  </c:pt>
                  <c:pt idx="6">
                    <c:v>2012</c:v>
                  </c:pt>
                  <c:pt idx="7">
                    <c:v>2013</c:v>
                  </c:pt>
                </c:lvl>
                <c:lvl>
                  <c:pt idx="0">
                    <c:v>(24)</c:v>
                  </c:pt>
                  <c:pt idx="1">
                    <c:v>(53)</c:v>
                  </c:pt>
                  <c:pt idx="2">
                    <c:v>(617)</c:v>
                  </c:pt>
                  <c:pt idx="3">
                    <c:v>(402)</c:v>
                  </c:pt>
                  <c:pt idx="4">
                    <c:v>(214)</c:v>
                  </c:pt>
                  <c:pt idx="5">
                    <c:v>(122)</c:v>
                  </c:pt>
                  <c:pt idx="6">
                    <c:v>(152)</c:v>
                  </c:pt>
                  <c:pt idx="7">
                    <c:v>(227)</c:v>
                  </c:pt>
                </c:lvl>
              </c:multiLvlStrCache>
            </c:multiLvlStrRef>
          </c:cat>
          <c:val>
            <c:numRef>
              <c:f>'Data 2006-2013'!$B$5:$I$5</c:f>
              <c:numCache>
                <c:formatCode>General</c:formatCode>
                <c:ptCount val="8"/>
                <c:pt idx="0">
                  <c:v>10</c:v>
                </c:pt>
                <c:pt idx="1">
                  <c:v>12</c:v>
                </c:pt>
                <c:pt idx="2">
                  <c:v>13</c:v>
                </c:pt>
                <c:pt idx="3">
                  <c:v>26</c:v>
                </c:pt>
                <c:pt idx="4">
                  <c:v>33</c:v>
                </c:pt>
                <c:pt idx="5">
                  <c:v>43</c:v>
                </c:pt>
                <c:pt idx="6">
                  <c:v>48</c:v>
                </c:pt>
                <c:pt idx="7">
                  <c:v>61</c:v>
                </c:pt>
              </c:numCache>
            </c:numRef>
          </c:val>
        </c:ser>
        <c:ser>
          <c:idx val="2"/>
          <c:order val="2"/>
          <c:tx>
            <c:strRef>
              <c:f>'Data 2006-2013'!$A$6</c:f>
              <c:strCache>
                <c:ptCount val="1"/>
                <c:pt idx="0">
                  <c:v>No data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'Data 2006-2013'!$B$2:$I$3</c:f>
              <c:multiLvlStrCache>
                <c:ptCount val="8"/>
                <c:lvl>
                  <c:pt idx="0">
                    <c:v>2006</c:v>
                  </c:pt>
                  <c:pt idx="1">
                    <c:v>2007</c:v>
                  </c:pt>
                  <c:pt idx="2">
                    <c:v>2008</c:v>
                  </c:pt>
                  <c:pt idx="3">
                    <c:v>2009</c:v>
                  </c:pt>
                  <c:pt idx="4">
                    <c:v>2010</c:v>
                  </c:pt>
                  <c:pt idx="5">
                    <c:v>2011</c:v>
                  </c:pt>
                  <c:pt idx="6">
                    <c:v>2012</c:v>
                  </c:pt>
                  <c:pt idx="7">
                    <c:v>2013</c:v>
                  </c:pt>
                </c:lvl>
                <c:lvl>
                  <c:pt idx="0">
                    <c:v>(24)</c:v>
                  </c:pt>
                  <c:pt idx="1">
                    <c:v>(53)</c:v>
                  </c:pt>
                  <c:pt idx="2">
                    <c:v>(617)</c:v>
                  </c:pt>
                  <c:pt idx="3">
                    <c:v>(402)</c:v>
                  </c:pt>
                  <c:pt idx="4">
                    <c:v>(214)</c:v>
                  </c:pt>
                  <c:pt idx="5">
                    <c:v>(122)</c:v>
                  </c:pt>
                  <c:pt idx="6">
                    <c:v>(152)</c:v>
                  </c:pt>
                  <c:pt idx="7">
                    <c:v>(227)</c:v>
                  </c:pt>
                </c:lvl>
              </c:multiLvlStrCache>
            </c:multiLvlStrRef>
          </c:cat>
          <c:val>
            <c:numRef>
              <c:f>'Data 2006-2013'!$B$6:$I$6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27</c:v>
                </c:pt>
                <c:pt idx="4">
                  <c:v>4</c:v>
                </c:pt>
                <c:pt idx="5">
                  <c:v>5</c:v>
                </c:pt>
                <c:pt idx="6">
                  <c:v>11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7466112"/>
        <c:axId val="347467288"/>
      </c:barChart>
      <c:catAx>
        <c:axId val="347466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800" baseline="0"/>
                  <a:t>Källa: Folkhälsomyndigheten 2014</a:t>
                </a:r>
              </a:p>
            </c:rich>
          </c:tx>
          <c:layout>
            <c:manualLayout>
              <c:xMode val="edge"/>
              <c:yMode val="edge"/>
              <c:x val="0.83966837763027047"/>
              <c:y val="0.973336732386258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7467288"/>
        <c:crosses val="autoZero"/>
        <c:auto val="1"/>
        <c:lblAlgn val="ctr"/>
        <c:lblOffset val="100"/>
        <c:noMultiLvlLbl val="0"/>
      </c:catAx>
      <c:valAx>
        <c:axId val="347467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746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0 - 4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Blad1!$B$1:$AB$1</c:f>
              <c:strCache>
                <c:ptCount val="27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</c:strCache>
            </c:strRef>
          </c:cat>
          <c:val>
            <c:numRef>
              <c:f>Blad1!$B$2:$AB$2</c:f>
              <c:numCache>
                <c:formatCode>0.0</c:formatCode>
                <c:ptCount val="27"/>
                <c:pt idx="0">
                  <c:v>946.08011806698482</c:v>
                </c:pt>
                <c:pt idx="1">
                  <c:v>1106.7207563400218</c:v>
                </c:pt>
                <c:pt idx="2">
                  <c:v>1016.1169422552099</c:v>
                </c:pt>
                <c:pt idx="3">
                  <c:v>1121.5024260467942</c:v>
                </c:pt>
                <c:pt idx="4">
                  <c:v>1128.8595584532613</c:v>
                </c:pt>
                <c:pt idx="5">
                  <c:v>1328.1159983500881</c:v>
                </c:pt>
                <c:pt idx="6">
                  <c:v>1269.0064680309615</c:v>
                </c:pt>
                <c:pt idx="7">
                  <c:v>1097.991663010813</c:v>
                </c:pt>
                <c:pt idx="8">
                  <c:v>937.61216157540468</c:v>
                </c:pt>
                <c:pt idx="9">
                  <c:v>852.9586017286058</c:v>
                </c:pt>
                <c:pt idx="10">
                  <c:v>823.5797566592322</c:v>
                </c:pt>
                <c:pt idx="11">
                  <c:v>912.81926669906591</c:v>
                </c:pt>
                <c:pt idx="12">
                  <c:v>841.61381971523701</c:v>
                </c:pt>
                <c:pt idx="13">
                  <c:v>806.32195188557705</c:v>
                </c:pt>
                <c:pt idx="14">
                  <c:v>787.34301627170498</c:v>
                </c:pt>
                <c:pt idx="15">
                  <c:v>765.32745898671897</c:v>
                </c:pt>
                <c:pt idx="16">
                  <c:v>715.98857511043298</c:v>
                </c:pt>
                <c:pt idx="17">
                  <c:v>650.72554484590398</c:v>
                </c:pt>
                <c:pt idx="18">
                  <c:v>649.54341190959701</c:v>
                </c:pt>
                <c:pt idx="19">
                  <c:v>668.03533832314201</c:v>
                </c:pt>
                <c:pt idx="20">
                  <c:v>696.88031011562998</c:v>
                </c:pt>
                <c:pt idx="21">
                  <c:v>656.50241288394398</c:v>
                </c:pt>
                <c:pt idx="22">
                  <c:v>547.18221467386195</c:v>
                </c:pt>
                <c:pt idx="23">
                  <c:v>542.426243383155</c:v>
                </c:pt>
                <c:pt idx="24">
                  <c:v>482.16943046131303</c:v>
                </c:pt>
                <c:pt idx="25">
                  <c:v>483.928448681546</c:v>
                </c:pt>
                <c:pt idx="26" formatCode="0">
                  <c:v>392.39656684385699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5 - 14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Blad1!$B$1:$AB$1</c:f>
              <c:strCache>
                <c:ptCount val="27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</c:strCache>
            </c:strRef>
          </c:cat>
          <c:val>
            <c:numRef>
              <c:f>Blad1!$B$3:$AB$3</c:f>
              <c:numCache>
                <c:formatCode>0.0</c:formatCode>
                <c:ptCount val="27"/>
                <c:pt idx="0">
                  <c:v>378.32989646305901</c:v>
                </c:pt>
                <c:pt idx="1">
                  <c:v>509.11575532320131</c:v>
                </c:pt>
                <c:pt idx="2">
                  <c:v>455.54189911463914</c:v>
                </c:pt>
                <c:pt idx="3">
                  <c:v>477.07363664226602</c:v>
                </c:pt>
                <c:pt idx="4">
                  <c:v>488.67737623404531</c:v>
                </c:pt>
                <c:pt idx="5">
                  <c:v>578.1455877111589</c:v>
                </c:pt>
                <c:pt idx="6">
                  <c:v>549.13656361296501</c:v>
                </c:pt>
                <c:pt idx="7">
                  <c:v>552.77070420340738</c:v>
                </c:pt>
                <c:pt idx="8">
                  <c:v>517.790745860274</c:v>
                </c:pt>
                <c:pt idx="9">
                  <c:v>434.29300591019933</c:v>
                </c:pt>
                <c:pt idx="10">
                  <c:v>430.34502020388584</c:v>
                </c:pt>
                <c:pt idx="11">
                  <c:v>466.48267483625602</c:v>
                </c:pt>
                <c:pt idx="12">
                  <c:v>415.50817297637383</c:v>
                </c:pt>
                <c:pt idx="13">
                  <c:v>389.84957108758903</c:v>
                </c:pt>
                <c:pt idx="14">
                  <c:v>412.161493945171</c:v>
                </c:pt>
                <c:pt idx="15">
                  <c:v>381.22194093986502</c:v>
                </c:pt>
                <c:pt idx="16">
                  <c:v>338.64903003760099</c:v>
                </c:pt>
                <c:pt idx="17">
                  <c:v>279.58962937703802</c:v>
                </c:pt>
                <c:pt idx="18">
                  <c:v>285.82643532967899</c:v>
                </c:pt>
                <c:pt idx="19">
                  <c:v>319.21280007816398</c:v>
                </c:pt>
                <c:pt idx="20">
                  <c:v>337.57728996223699</c:v>
                </c:pt>
                <c:pt idx="21">
                  <c:v>323.746492619251</c:v>
                </c:pt>
                <c:pt idx="22">
                  <c:v>285.08285094786299</c:v>
                </c:pt>
                <c:pt idx="23">
                  <c:v>287.73795968917898</c:v>
                </c:pt>
                <c:pt idx="24">
                  <c:v>294.76430239709902</c:v>
                </c:pt>
                <c:pt idx="25">
                  <c:v>288.24634846459998</c:v>
                </c:pt>
                <c:pt idx="26">
                  <c:v>241.63806155588699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15 - 64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Blad1!$B$1:$AB$1</c:f>
              <c:strCache>
                <c:ptCount val="27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</c:strCache>
            </c:strRef>
          </c:cat>
          <c:val>
            <c:numRef>
              <c:f>Blad1!$B$4:$AB$4</c:f>
              <c:numCache>
                <c:formatCode>0.0</c:formatCode>
                <c:ptCount val="27"/>
                <c:pt idx="0">
                  <c:v>391.23130562946585</c:v>
                </c:pt>
                <c:pt idx="1">
                  <c:v>432.28373461757081</c:v>
                </c:pt>
                <c:pt idx="2">
                  <c:v>422.08847722080344</c:v>
                </c:pt>
                <c:pt idx="3">
                  <c:v>426.98316376829814</c:v>
                </c:pt>
                <c:pt idx="4">
                  <c:v>441.33948680911175</c:v>
                </c:pt>
                <c:pt idx="5">
                  <c:v>477.74074038611104</c:v>
                </c:pt>
                <c:pt idx="6">
                  <c:v>474.24282653595367</c:v>
                </c:pt>
                <c:pt idx="7">
                  <c:v>461.92105677715551</c:v>
                </c:pt>
                <c:pt idx="8">
                  <c:v>427.98998361301415</c:v>
                </c:pt>
                <c:pt idx="9">
                  <c:v>396.8258254598403</c:v>
                </c:pt>
                <c:pt idx="10">
                  <c:v>381.76041681073264</c:v>
                </c:pt>
                <c:pt idx="11">
                  <c:v>408.80502031659591</c:v>
                </c:pt>
                <c:pt idx="12">
                  <c:v>396.69955421505648</c:v>
                </c:pt>
                <c:pt idx="13">
                  <c:v>385.16637752079799</c:v>
                </c:pt>
                <c:pt idx="14">
                  <c:v>391.69464930475903</c:v>
                </c:pt>
                <c:pt idx="15">
                  <c:v>375.24494991913002</c:v>
                </c:pt>
                <c:pt idx="16">
                  <c:v>366.78465205240002</c:v>
                </c:pt>
                <c:pt idx="17">
                  <c:v>356.27236126377102</c:v>
                </c:pt>
                <c:pt idx="18">
                  <c:v>364.74636143912102</c:v>
                </c:pt>
                <c:pt idx="19">
                  <c:v>372.82919697872097</c:v>
                </c:pt>
                <c:pt idx="20">
                  <c:v>379.40447989906102</c:v>
                </c:pt>
                <c:pt idx="21">
                  <c:v>359.93217721644498</c:v>
                </c:pt>
                <c:pt idx="22">
                  <c:v>331.56139270875099</c:v>
                </c:pt>
                <c:pt idx="23">
                  <c:v>329.590229462911</c:v>
                </c:pt>
                <c:pt idx="24">
                  <c:v>330.590763024946</c:v>
                </c:pt>
                <c:pt idx="25">
                  <c:v>317.703854991816</c:v>
                </c:pt>
                <c:pt idx="26">
                  <c:v>291.686008799246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65* -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Blad1!$B$1:$AB$1</c:f>
              <c:strCache>
                <c:ptCount val="27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</c:strCache>
            </c:strRef>
          </c:cat>
          <c:val>
            <c:numRef>
              <c:f>Blad1!$B$5:$AB$5</c:f>
              <c:numCache>
                <c:formatCode>0.0</c:formatCode>
                <c:ptCount val="27"/>
                <c:pt idx="0">
                  <c:v>376.13851924943231</c:v>
                </c:pt>
                <c:pt idx="1">
                  <c:v>425.65786961005233</c:v>
                </c:pt>
                <c:pt idx="2">
                  <c:v>429.0647223690641</c:v>
                </c:pt>
                <c:pt idx="3">
                  <c:v>451.18411746054977</c:v>
                </c:pt>
                <c:pt idx="4">
                  <c:v>489.76852173525452</c:v>
                </c:pt>
                <c:pt idx="5">
                  <c:v>552.920891501347</c:v>
                </c:pt>
                <c:pt idx="6">
                  <c:v>577.76107356647663</c:v>
                </c:pt>
                <c:pt idx="7">
                  <c:v>568.52578639618287</c:v>
                </c:pt>
                <c:pt idx="8">
                  <c:v>534.74700191438353</c:v>
                </c:pt>
                <c:pt idx="9">
                  <c:v>569.16995022475999</c:v>
                </c:pt>
                <c:pt idx="10">
                  <c:v>573.46274204977237</c:v>
                </c:pt>
                <c:pt idx="11">
                  <c:v>612.5759570080254</c:v>
                </c:pt>
                <c:pt idx="12">
                  <c:v>674.14306054083045</c:v>
                </c:pt>
                <c:pt idx="13">
                  <c:v>658.26414060180502</c:v>
                </c:pt>
                <c:pt idx="14">
                  <c:v>660.79664926281305</c:v>
                </c:pt>
                <c:pt idx="15">
                  <c:v>653.15156546984997</c:v>
                </c:pt>
                <c:pt idx="16">
                  <c:v>658.20921309562198</c:v>
                </c:pt>
                <c:pt idx="17">
                  <c:v>653.84226091221797</c:v>
                </c:pt>
                <c:pt idx="18">
                  <c:v>659.76253510343702</c:v>
                </c:pt>
                <c:pt idx="19">
                  <c:v>660.09210560778604</c:v>
                </c:pt>
                <c:pt idx="20">
                  <c:v>655.70680336934095</c:v>
                </c:pt>
                <c:pt idx="21">
                  <c:v>627.18157587634505</c:v>
                </c:pt>
                <c:pt idx="22">
                  <c:v>591.51433880763295</c:v>
                </c:pt>
                <c:pt idx="23">
                  <c:v>579.540649062532</c:v>
                </c:pt>
                <c:pt idx="24">
                  <c:v>572.221780910706</c:v>
                </c:pt>
                <c:pt idx="25">
                  <c:v>556.02778780142899</c:v>
                </c:pt>
                <c:pt idx="26">
                  <c:v>534.14433104721797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All age groups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Blad1!$B$1:$AB$1</c:f>
              <c:strCache>
                <c:ptCount val="27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</c:strCache>
            </c:strRef>
          </c:cat>
          <c:val>
            <c:numRef>
              <c:f>Blad1!$B$6:$AB$6</c:f>
              <c:numCache>
                <c:formatCode>0.0</c:formatCode>
                <c:ptCount val="27"/>
                <c:pt idx="0">
                  <c:v>418.93904005431335</c:v>
                </c:pt>
                <c:pt idx="1">
                  <c:v>479.98824271076597</c:v>
                </c:pt>
                <c:pt idx="2">
                  <c:v>463.51050160764714</c:v>
                </c:pt>
                <c:pt idx="3">
                  <c:v>481.02499362865194</c:v>
                </c:pt>
                <c:pt idx="4">
                  <c:v>500.65157007783455</c:v>
                </c:pt>
                <c:pt idx="5">
                  <c:v>560.28457000679248</c:v>
                </c:pt>
                <c:pt idx="6">
                  <c:v>556.34323489757753</c:v>
                </c:pt>
                <c:pt idx="7">
                  <c:v>535.57928524427132</c:v>
                </c:pt>
                <c:pt idx="8">
                  <c:v>492.41401527848438</c:v>
                </c:pt>
                <c:pt idx="9">
                  <c:v>461.56041544024703</c:v>
                </c:pt>
                <c:pt idx="10">
                  <c:v>448.84610591984853</c:v>
                </c:pt>
                <c:pt idx="11">
                  <c:v>481.25842399941763</c:v>
                </c:pt>
                <c:pt idx="12">
                  <c:v>472.00786047054845</c:v>
                </c:pt>
                <c:pt idx="13" formatCode="General">
                  <c:v>462.94377451213802</c:v>
                </c:pt>
                <c:pt idx="14" formatCode="General">
                  <c:v>468.50877516888801</c:v>
                </c:pt>
                <c:pt idx="15" formatCode="General">
                  <c:v>450.38560451707502</c:v>
                </c:pt>
                <c:pt idx="16" formatCode="General">
                  <c:v>437.023000657213</c:v>
                </c:pt>
                <c:pt idx="17" formatCode="General">
                  <c:v>418.17791875146901</c:v>
                </c:pt>
                <c:pt idx="18" formatCode="General">
                  <c:v>425.56477401049699</c:v>
                </c:pt>
                <c:pt idx="19" formatCode="General">
                  <c:v>436.11263880796002</c:v>
                </c:pt>
                <c:pt idx="20" formatCode="General">
                  <c:v>443.82090837556802</c:v>
                </c:pt>
                <c:pt idx="21" formatCode="General">
                  <c:v>423.09113423203701</c:v>
                </c:pt>
                <c:pt idx="22" formatCode="General">
                  <c:v>391.90136238410298</c:v>
                </c:pt>
                <c:pt idx="23" formatCode="General">
                  <c:v>390.25790622140897</c:v>
                </c:pt>
                <c:pt idx="24" formatCode="General">
                  <c:v>385.34268238672701</c:v>
                </c:pt>
                <c:pt idx="25" formatCode="General">
                  <c:v>373.93031950820699</c:v>
                </c:pt>
                <c:pt idx="26">
                  <c:v>342.69073544461003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9256616"/>
        <c:axId val="339257008"/>
      </c:lineChart>
      <c:catAx>
        <c:axId val="339256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dirty="0"/>
                  <a:t>Källa: </a:t>
                </a:r>
                <a:r>
                  <a:rPr lang="sv-SE" dirty="0" smtClean="0"/>
                  <a:t>Folkhälsomyndigheten 2014</a:t>
                </a:r>
                <a:endParaRPr lang="sv-SE" dirty="0"/>
              </a:p>
            </c:rich>
          </c:tx>
          <c:layout>
            <c:manualLayout>
              <c:xMode val="edge"/>
              <c:yMode val="edge"/>
              <c:x val="0.80802579906580418"/>
              <c:y val="0.952558932845845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39257008"/>
        <c:crosses val="autoZero"/>
        <c:auto val="1"/>
        <c:lblAlgn val="ctr"/>
        <c:lblOffset val="100"/>
        <c:noMultiLvlLbl val="0"/>
      </c:catAx>
      <c:valAx>
        <c:axId val="33925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Prescriptiona/1000 inhabitants and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39256616"/>
        <c:crosses val="autoZero"/>
        <c:crossBetween val="between"/>
      </c:valAx>
      <c:spPr>
        <a:noFill/>
        <a:ln>
          <a:solidFill>
            <a:sysClr val="window" lastClr="FFFFFF">
              <a:shade val="50000"/>
            </a:sys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'Figure 4.1 Isolates per year'!$B$2</c:f>
              <c:strCache>
                <c:ptCount val="1"/>
                <c:pt idx="0">
                  <c:v>Escherichia coli</c:v>
                </c:pt>
              </c:strCache>
            </c:strRef>
          </c:tx>
          <c:marker>
            <c:symbol val="none"/>
          </c:marker>
          <c:cat>
            <c:numRef>
              <c:f>'Figure 4.1 Isolates per year'!$A$3:$A$10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'Figure 4.1 Isolates per year'!$B$3:$B$10</c:f>
              <c:numCache>
                <c:formatCode>General</c:formatCode>
                <c:ptCount val="8"/>
                <c:pt idx="0">
                  <c:v>3514</c:v>
                </c:pt>
                <c:pt idx="1">
                  <c:v>3745</c:v>
                </c:pt>
                <c:pt idx="2">
                  <c:v>4028</c:v>
                </c:pt>
                <c:pt idx="3">
                  <c:v>4423</c:v>
                </c:pt>
                <c:pt idx="4">
                  <c:v>4991</c:v>
                </c:pt>
                <c:pt idx="5">
                  <c:v>5066</c:v>
                </c:pt>
                <c:pt idx="6">
                  <c:v>5336</c:v>
                </c:pt>
                <c:pt idx="7">
                  <c:v>6323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'Figure 4.1 Isolates per year'!$C$2</c:f>
              <c:strCache>
                <c:ptCount val="1"/>
                <c:pt idx="0">
                  <c:v>Klebsiella pneumoniae</c:v>
                </c:pt>
              </c:strCache>
            </c:strRef>
          </c:tx>
          <c:marker>
            <c:symbol val="none"/>
          </c:marker>
          <c:cat>
            <c:numRef>
              <c:f>'Figure 4.1 Isolates per year'!$A$3:$A$10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'Figure 4.1 Isolates per year'!$C$3:$C$10</c:f>
              <c:numCache>
                <c:formatCode>General</c:formatCode>
                <c:ptCount val="8"/>
                <c:pt idx="0">
                  <c:v>610</c:v>
                </c:pt>
                <c:pt idx="1">
                  <c:v>649</c:v>
                </c:pt>
                <c:pt idx="2">
                  <c:v>826</c:v>
                </c:pt>
                <c:pt idx="3">
                  <c:v>755</c:v>
                </c:pt>
                <c:pt idx="4">
                  <c:v>908</c:v>
                </c:pt>
                <c:pt idx="5">
                  <c:v>934</c:v>
                </c:pt>
                <c:pt idx="6">
                  <c:v>933</c:v>
                </c:pt>
                <c:pt idx="7">
                  <c:v>1028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'Figure 4.1 Isolates per year'!$D$2</c:f>
              <c:strCache>
                <c:ptCount val="1"/>
                <c:pt idx="0">
                  <c:v>Pseudomonas aeruginosa</c:v>
                </c:pt>
              </c:strCache>
            </c:strRef>
          </c:tx>
          <c:marker>
            <c:symbol val="none"/>
          </c:marker>
          <c:cat>
            <c:numRef>
              <c:f>'Figure 4.1 Isolates per year'!$A$3:$A$10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'Figure 4.1 Isolates per year'!$D$3:$D$10</c:f>
              <c:numCache>
                <c:formatCode>General</c:formatCode>
                <c:ptCount val="8"/>
                <c:pt idx="0">
                  <c:v>297</c:v>
                </c:pt>
                <c:pt idx="1">
                  <c:v>335</c:v>
                </c:pt>
                <c:pt idx="2">
                  <c:v>309</c:v>
                </c:pt>
                <c:pt idx="3">
                  <c:v>326</c:v>
                </c:pt>
                <c:pt idx="4">
                  <c:v>337</c:v>
                </c:pt>
                <c:pt idx="5">
                  <c:v>402</c:v>
                </c:pt>
                <c:pt idx="6">
                  <c:v>350</c:v>
                </c:pt>
                <c:pt idx="7">
                  <c:v>428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'Figure 4.1 Isolates per year'!$E$2</c:f>
              <c:strCache>
                <c:ptCount val="1"/>
                <c:pt idx="0">
                  <c:v>Staphylococcus aureus</c:v>
                </c:pt>
              </c:strCache>
            </c:strRef>
          </c:tx>
          <c:marker>
            <c:symbol val="none"/>
          </c:marker>
          <c:cat>
            <c:numRef>
              <c:f>'Figure 4.1 Isolates per year'!$A$3:$A$10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'Figure 4.1 Isolates per year'!$E$3:$E$10</c:f>
              <c:numCache>
                <c:formatCode>General</c:formatCode>
                <c:ptCount val="8"/>
                <c:pt idx="0">
                  <c:v>1967</c:v>
                </c:pt>
                <c:pt idx="1">
                  <c:v>2163</c:v>
                </c:pt>
                <c:pt idx="2">
                  <c:v>2409</c:v>
                </c:pt>
                <c:pt idx="3">
                  <c:v>2457</c:v>
                </c:pt>
                <c:pt idx="4">
                  <c:v>2856</c:v>
                </c:pt>
                <c:pt idx="5">
                  <c:v>3143</c:v>
                </c:pt>
                <c:pt idx="6">
                  <c:v>3143</c:v>
                </c:pt>
                <c:pt idx="7">
                  <c:v>3442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'Figure 4.1 Isolates per year'!$F$2</c:f>
              <c:strCache>
                <c:ptCount val="1"/>
                <c:pt idx="0">
                  <c:v>Streptococcus pneumoniae</c:v>
                </c:pt>
              </c:strCache>
            </c:strRef>
          </c:tx>
          <c:marker>
            <c:symbol val="none"/>
          </c:marker>
          <c:cat>
            <c:numRef>
              <c:f>'Figure 4.1 Isolates per year'!$A$3:$A$10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'Figure 4.1 Isolates per year'!$F$3:$F$10</c:f>
              <c:numCache>
                <c:formatCode>General</c:formatCode>
                <c:ptCount val="8"/>
                <c:pt idx="0">
                  <c:v>993</c:v>
                </c:pt>
                <c:pt idx="1">
                  <c:v>1028</c:v>
                </c:pt>
                <c:pt idx="2">
                  <c:v>1213</c:v>
                </c:pt>
                <c:pt idx="3">
                  <c:v>1060</c:v>
                </c:pt>
                <c:pt idx="4">
                  <c:v>960</c:v>
                </c:pt>
                <c:pt idx="5">
                  <c:v>1019</c:v>
                </c:pt>
                <c:pt idx="6">
                  <c:v>992</c:v>
                </c:pt>
                <c:pt idx="7">
                  <c:v>909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'Figure 4.1 Isolates per year'!$G$2</c:f>
              <c:strCache>
                <c:ptCount val="1"/>
                <c:pt idx="0">
                  <c:v>Enterococcus faecalis</c:v>
                </c:pt>
              </c:strCache>
            </c:strRef>
          </c:tx>
          <c:marker>
            <c:symbol val="none"/>
          </c:marker>
          <c:cat>
            <c:numRef>
              <c:f>'Figure 4.1 Isolates per year'!$A$3:$A$10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'Figure 4.1 Isolates per year'!$G$3:$G$10</c:f>
              <c:numCache>
                <c:formatCode>General</c:formatCode>
                <c:ptCount val="8"/>
                <c:pt idx="0">
                  <c:v>578</c:v>
                </c:pt>
                <c:pt idx="1">
                  <c:v>651</c:v>
                </c:pt>
                <c:pt idx="2">
                  <c:v>720</c:v>
                </c:pt>
                <c:pt idx="3">
                  <c:v>718</c:v>
                </c:pt>
                <c:pt idx="4">
                  <c:v>776</c:v>
                </c:pt>
                <c:pt idx="5">
                  <c:v>824</c:v>
                </c:pt>
                <c:pt idx="6">
                  <c:v>779</c:v>
                </c:pt>
                <c:pt idx="7">
                  <c:v>851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'Figure 4.1 Isolates per year'!$H$2</c:f>
              <c:strCache>
                <c:ptCount val="1"/>
                <c:pt idx="0">
                  <c:v>Enterococcus faecium</c:v>
                </c:pt>
              </c:strCache>
            </c:strRef>
          </c:tx>
          <c:marker>
            <c:symbol val="none"/>
          </c:marker>
          <c:cat>
            <c:numRef>
              <c:f>'Figure 4.1 Isolates per year'!$A$3:$A$10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'Figure 4.1 Isolates per year'!$H$3:$H$10</c:f>
              <c:numCache>
                <c:formatCode>General</c:formatCode>
                <c:ptCount val="8"/>
                <c:pt idx="0">
                  <c:v>302</c:v>
                </c:pt>
                <c:pt idx="1">
                  <c:v>279</c:v>
                </c:pt>
                <c:pt idx="2">
                  <c:v>333</c:v>
                </c:pt>
                <c:pt idx="3">
                  <c:v>311</c:v>
                </c:pt>
                <c:pt idx="4">
                  <c:v>339</c:v>
                </c:pt>
                <c:pt idx="5">
                  <c:v>406</c:v>
                </c:pt>
                <c:pt idx="6">
                  <c:v>391</c:v>
                </c:pt>
                <c:pt idx="7">
                  <c:v>431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4417648"/>
        <c:axId val="344416864"/>
      </c:lineChart>
      <c:catAx>
        <c:axId val="344417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/>
                  <a:t>Källa: </a:t>
                </a:r>
                <a:r>
                  <a:rPr lang="sv-SE" b="0" dirty="0" smtClean="0"/>
                  <a:t>Folkhälsomyndigheten 2014</a:t>
                </a:r>
                <a:endParaRPr lang="sv-SE" b="0" dirty="0"/>
              </a:p>
            </c:rich>
          </c:tx>
          <c:layout>
            <c:manualLayout>
              <c:xMode val="edge"/>
              <c:yMode val="edge"/>
              <c:x val="0.73881143146580364"/>
              <c:y val="0.944057986129217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44416864"/>
        <c:crosses val="autoZero"/>
        <c:auto val="1"/>
        <c:lblAlgn val="ctr"/>
        <c:lblOffset val="100"/>
        <c:noMultiLvlLbl val="0"/>
      </c:catAx>
      <c:valAx>
        <c:axId val="344416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441764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'Figure 4.2 %Cef-R'!$A$3</c:f>
              <c:strCache>
                <c:ptCount val="1"/>
                <c:pt idx="0">
                  <c:v>E. coli, Cefotaxime</c:v>
                </c:pt>
              </c:strCache>
            </c:strRef>
          </c:tx>
          <c:marker>
            <c:symbol val="none"/>
          </c:marker>
          <c:cat>
            <c:numRef>
              <c:f>'Figure 4.2 %Cef-R'!$B$2:$I$2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'Figure 4.2 %Cef-R'!$B$3:$I$3</c:f>
              <c:numCache>
                <c:formatCode>General</c:formatCode>
                <c:ptCount val="8"/>
                <c:pt idx="0">
                  <c:v>1.5</c:v>
                </c:pt>
                <c:pt idx="1">
                  <c:v>2.2999999999999998</c:v>
                </c:pt>
                <c:pt idx="2">
                  <c:v>2.2999999999999998</c:v>
                </c:pt>
                <c:pt idx="3">
                  <c:v>2.9</c:v>
                </c:pt>
                <c:pt idx="4">
                  <c:v>3.2</c:v>
                </c:pt>
                <c:pt idx="5">
                  <c:v>4</c:v>
                </c:pt>
                <c:pt idx="6">
                  <c:v>4.4000000000000004</c:v>
                </c:pt>
                <c:pt idx="7">
                  <c:v>4.9000000000000004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'Figure 4.2 %Cef-R'!$A$4</c:f>
              <c:strCache>
                <c:ptCount val="1"/>
                <c:pt idx="0">
                  <c:v>K. pneumoniae, Cefotaxime</c:v>
                </c:pt>
              </c:strCache>
            </c:strRef>
          </c:tx>
          <c:marker>
            <c:symbol val="none"/>
          </c:marker>
          <c:cat>
            <c:numRef>
              <c:f>'Figure 4.2 %Cef-R'!$B$2:$I$2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'Figure 4.2 %Cef-R'!$B$4:$I$4</c:f>
              <c:numCache>
                <c:formatCode>General</c:formatCode>
                <c:ptCount val="8"/>
                <c:pt idx="0">
                  <c:v>1.5</c:v>
                </c:pt>
                <c:pt idx="1">
                  <c:v>1.4</c:v>
                </c:pt>
                <c:pt idx="2">
                  <c:v>2.2999999999999998</c:v>
                </c:pt>
                <c:pt idx="3">
                  <c:v>1.8</c:v>
                </c:pt>
                <c:pt idx="4">
                  <c:v>2.2999999999999998</c:v>
                </c:pt>
                <c:pt idx="5">
                  <c:v>2.2000000000000002</c:v>
                </c:pt>
                <c:pt idx="6">
                  <c:v>2.6</c:v>
                </c:pt>
                <c:pt idx="7">
                  <c:v>3.1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'Figure 4.2 %Cef-R'!$A$5</c:f>
              <c:strCache>
                <c:ptCount val="1"/>
                <c:pt idx="0">
                  <c:v>P. aeruginosa, Ceftazidime</c:v>
                </c:pt>
              </c:strCache>
            </c:strRef>
          </c:tx>
          <c:marker>
            <c:symbol val="none"/>
          </c:marker>
          <c:cat>
            <c:numRef>
              <c:f>'Figure 4.2 %Cef-R'!$B$2:$I$2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'Figure 4.2 %Cef-R'!$B$5:$I$5</c:f>
              <c:numCache>
                <c:formatCode>General</c:formatCode>
                <c:ptCount val="8"/>
                <c:pt idx="0">
                  <c:v>5.7</c:v>
                </c:pt>
                <c:pt idx="1">
                  <c:v>4.5</c:v>
                </c:pt>
                <c:pt idx="2">
                  <c:v>5.2</c:v>
                </c:pt>
                <c:pt idx="3">
                  <c:v>6.9</c:v>
                </c:pt>
                <c:pt idx="4">
                  <c:v>5.9</c:v>
                </c:pt>
                <c:pt idx="5">
                  <c:v>5.2</c:v>
                </c:pt>
                <c:pt idx="6">
                  <c:v>6</c:v>
                </c:pt>
                <c:pt idx="7">
                  <c:v>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3237240"/>
        <c:axId val="343236848"/>
      </c:lineChart>
      <c:catAx>
        <c:axId val="343237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 b="0"/>
                  <a:t>Källa: Folkhälsomyndigheten</a:t>
                </a:r>
                <a:r>
                  <a:rPr lang="sv-SE" b="0" baseline="0"/>
                  <a:t> 2014</a:t>
                </a:r>
                <a:endParaRPr lang="sv-SE" b="0"/>
              </a:p>
            </c:rich>
          </c:tx>
          <c:layout>
            <c:manualLayout>
              <c:xMode val="edge"/>
              <c:yMode val="edge"/>
              <c:x val="0.74379755180376461"/>
              <c:y val="0.955121694604413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43236848"/>
        <c:crosses val="autoZero"/>
        <c:auto val="1"/>
        <c:lblAlgn val="ctr"/>
        <c:lblOffset val="100"/>
        <c:noMultiLvlLbl val="0"/>
      </c:catAx>
      <c:valAx>
        <c:axId val="343236848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3237240"/>
        <c:crosses val="autoZero"/>
        <c:crossBetween val="between"/>
        <c:majorUnit val="2"/>
      </c:valAx>
    </c:plotArea>
    <c:legend>
      <c:legendPos val="t"/>
      <c:overlay val="0"/>
    </c:legend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3467937002228113E-2"/>
          <c:y val="0.10774146695715324"/>
          <c:w val="0.7037969867664271"/>
          <c:h val="0.7584215371771339"/>
        </c:manualLayout>
      </c:layout>
      <c:lineChart>
        <c:grouping val="standard"/>
        <c:varyColors val="0"/>
        <c:ser>
          <c:idx val="0"/>
          <c:order val="0"/>
          <c:tx>
            <c:strRef>
              <c:f>'E.coli in Sweden'!$A$4</c:f>
              <c:strCache>
                <c:ptCount val="1"/>
                <c:pt idx="0">
                  <c:v>Ampicillin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'E.coli in Sweden'!$H$3:$S$3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'E.coli in Sweden'!$H$4:$S$4</c:f>
              <c:numCache>
                <c:formatCode>General</c:formatCode>
                <c:ptCount val="12"/>
                <c:pt idx="0">
                  <c:v>22</c:v>
                </c:pt>
                <c:pt idx="1">
                  <c:v>23.5</c:v>
                </c:pt>
                <c:pt idx="2">
                  <c:v>24</c:v>
                </c:pt>
                <c:pt idx="3">
                  <c:v>24.4</c:v>
                </c:pt>
                <c:pt idx="4">
                  <c:v>25.3</c:v>
                </c:pt>
                <c:pt idx="5">
                  <c:v>27</c:v>
                </c:pt>
                <c:pt idx="6">
                  <c:v>28.8</c:v>
                </c:pt>
                <c:pt idx="7">
                  <c:v>30.1</c:v>
                </c:pt>
                <c:pt idx="8">
                  <c:v>28.1</c:v>
                </c:pt>
                <c:pt idx="9">
                  <c:v>31.6</c:v>
                </c:pt>
                <c:pt idx="10">
                  <c:v>31.4</c:v>
                </c:pt>
                <c:pt idx="11">
                  <c:v>31.1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'E.coli in Sweden'!$A$5</c:f>
              <c:strCache>
                <c:ptCount val="1"/>
                <c:pt idx="0">
                  <c:v>Mecillinam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'E.coli in Sweden'!$H$3:$S$3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'E.coli in Sweden'!$H$5:$S$5</c:f>
              <c:numCache>
                <c:formatCode>General</c:formatCode>
                <c:ptCount val="12"/>
                <c:pt idx="0">
                  <c:v>2.1</c:v>
                </c:pt>
                <c:pt idx="1">
                  <c:v>1.5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  <c:pt idx="5">
                  <c:v>1.2</c:v>
                </c:pt>
                <c:pt idx="6">
                  <c:v>1.7</c:v>
                </c:pt>
                <c:pt idx="7">
                  <c:v>1.9</c:v>
                </c:pt>
                <c:pt idx="8">
                  <c:v>4.2</c:v>
                </c:pt>
                <c:pt idx="9">
                  <c:v>5.3</c:v>
                </c:pt>
                <c:pt idx="10">
                  <c:v>4.5999999999999996</c:v>
                </c:pt>
                <c:pt idx="11">
                  <c:v>4.4000000000000004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'E.coli in Sweden'!$A$6</c:f>
              <c:strCache>
                <c:ptCount val="1"/>
                <c:pt idx="0">
                  <c:v>Cefadroxil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'E.coli in Sweden'!$H$3:$S$3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'E.coli in Sweden'!$H$6:$S$6</c:f>
              <c:numCache>
                <c:formatCode>General</c:formatCode>
                <c:ptCount val="12"/>
                <c:pt idx="0">
                  <c:v>1.4</c:v>
                </c:pt>
                <c:pt idx="1">
                  <c:v>1</c:v>
                </c:pt>
                <c:pt idx="2">
                  <c:v>1.1000000000000001</c:v>
                </c:pt>
                <c:pt idx="3">
                  <c:v>1.4</c:v>
                </c:pt>
                <c:pt idx="4">
                  <c:v>1.6</c:v>
                </c:pt>
                <c:pt idx="5">
                  <c:v>2.7</c:v>
                </c:pt>
                <c:pt idx="6">
                  <c:v>2.5</c:v>
                </c:pt>
                <c:pt idx="7">
                  <c:v>3.5</c:v>
                </c:pt>
                <c:pt idx="8">
                  <c:v>3.5</c:v>
                </c:pt>
                <c:pt idx="9">
                  <c:v>3.7</c:v>
                </c:pt>
                <c:pt idx="10">
                  <c:v>3.5</c:v>
                </c:pt>
                <c:pt idx="11">
                  <c:v>4.7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'E.coli in Sweden'!$A$7</c:f>
              <c:strCache>
                <c:ptCount val="1"/>
                <c:pt idx="0">
                  <c:v>Nitrofurantoin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'E.coli in Sweden'!$H$3:$S$3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'E.coli in Sweden'!$H$7:$S$7</c:f>
              <c:numCache>
                <c:formatCode>General</c:formatCode>
                <c:ptCount val="12"/>
                <c:pt idx="0">
                  <c:v>0.9</c:v>
                </c:pt>
                <c:pt idx="1">
                  <c:v>0.6</c:v>
                </c:pt>
                <c:pt idx="2">
                  <c:v>0.9</c:v>
                </c:pt>
                <c:pt idx="3">
                  <c:v>1.1000000000000001</c:v>
                </c:pt>
                <c:pt idx="4">
                  <c:v>1.1000000000000001</c:v>
                </c:pt>
                <c:pt idx="5">
                  <c:v>1.1000000000000001</c:v>
                </c:pt>
                <c:pt idx="6">
                  <c:v>1.4</c:v>
                </c:pt>
                <c:pt idx="7">
                  <c:v>1.8</c:v>
                </c:pt>
                <c:pt idx="8">
                  <c:v>1.1000000000000001</c:v>
                </c:pt>
                <c:pt idx="9">
                  <c:v>1</c:v>
                </c:pt>
                <c:pt idx="10">
                  <c:v>1.1000000000000001</c:v>
                </c:pt>
                <c:pt idx="11">
                  <c:v>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'E.coli in Sweden'!$A$8</c:f>
              <c:strCache>
                <c:ptCount val="1"/>
                <c:pt idx="0">
                  <c:v>Nalidixic acid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'E.coli in Sweden'!$H$3:$S$3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'E.coli in Sweden'!$H$8:$S$8</c:f>
              <c:numCache>
                <c:formatCode>General</c:formatCode>
                <c:ptCount val="12"/>
                <c:pt idx="0">
                  <c:v>8.5</c:v>
                </c:pt>
                <c:pt idx="1">
                  <c:v>8.1999999999999993</c:v>
                </c:pt>
                <c:pt idx="2">
                  <c:v>8.9</c:v>
                </c:pt>
                <c:pt idx="3">
                  <c:v>9.3000000000000007</c:v>
                </c:pt>
                <c:pt idx="4">
                  <c:v>11.2</c:v>
                </c:pt>
                <c:pt idx="5">
                  <c:v>12</c:v>
                </c:pt>
                <c:pt idx="6">
                  <c:v>12.8</c:v>
                </c:pt>
                <c:pt idx="7">
                  <c:v>13.3</c:v>
                </c:pt>
                <c:pt idx="8">
                  <c:v>12.7</c:v>
                </c:pt>
                <c:pt idx="9">
                  <c:v>13.2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'E.coli in Sweden'!$A$9</c:f>
              <c:strCache>
                <c:ptCount val="1"/>
                <c:pt idx="0">
                  <c:v>Ciprofloxacin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'E.coli in Sweden'!$H$3:$S$3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'E.coli in Sweden'!$H$9:$S$9</c:f>
              <c:numCache>
                <c:formatCode>General</c:formatCode>
                <c:ptCount val="12"/>
                <c:pt idx="9">
                  <c:v>6.7</c:v>
                </c:pt>
                <c:pt idx="10">
                  <c:v>7.6</c:v>
                </c:pt>
                <c:pt idx="11">
                  <c:v>8.1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'E.coli in Sweden'!$A$10</c:f>
              <c:strCache>
                <c:ptCount val="1"/>
                <c:pt idx="0">
                  <c:v>Trimethoprim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'E.coli in Sweden'!$H$3:$S$3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'E.coli in Sweden'!$H$10:$S$10</c:f>
              <c:numCache>
                <c:formatCode>General</c:formatCode>
                <c:ptCount val="12"/>
                <c:pt idx="0">
                  <c:v>13.8</c:v>
                </c:pt>
                <c:pt idx="1">
                  <c:v>15.1</c:v>
                </c:pt>
                <c:pt idx="2">
                  <c:v>14.8</c:v>
                </c:pt>
                <c:pt idx="3">
                  <c:v>15.1</c:v>
                </c:pt>
                <c:pt idx="4">
                  <c:v>17.399999999999999</c:v>
                </c:pt>
                <c:pt idx="5">
                  <c:v>17.5</c:v>
                </c:pt>
                <c:pt idx="6">
                  <c:v>18.399999999999999</c:v>
                </c:pt>
                <c:pt idx="7">
                  <c:v>20.3</c:v>
                </c:pt>
                <c:pt idx="8">
                  <c:v>18.899999999999999</c:v>
                </c:pt>
                <c:pt idx="9">
                  <c:v>20.3</c:v>
                </c:pt>
                <c:pt idx="10">
                  <c:v>19</c:v>
                </c:pt>
                <c:pt idx="11">
                  <c:v>20.6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216112"/>
        <c:axId val="345216504"/>
      </c:lineChart>
      <c:catAx>
        <c:axId val="345216112"/>
        <c:scaling>
          <c:orientation val="minMax"/>
        </c:scaling>
        <c:delete val="0"/>
        <c:axPos val="b"/>
        <c:title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sv-SE"/>
          </a:p>
        </c:txPr>
        <c:crossAx val="345216504"/>
        <c:crosses val="autoZero"/>
        <c:auto val="1"/>
        <c:lblAlgn val="ctr"/>
        <c:lblOffset val="100"/>
        <c:noMultiLvlLbl val="0"/>
      </c:catAx>
      <c:valAx>
        <c:axId val="345216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Percent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sv-SE"/>
          </a:p>
        </c:txPr>
        <c:crossAx val="3452161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spPr>
        <a:noFill/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v-SE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'Figures 4.4 A and 4.4 B'!$C$1</c:f>
              <c:strCache>
                <c:ptCount val="1"/>
                <c:pt idx="0">
                  <c:v>E.coli, ampicillin (inpat)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'Figures 4.4 A and 4.4 B'!$A$2:$A$25</c:f>
              <c:strCache>
                <c:ptCount val="24"/>
                <c:pt idx="0">
                  <c:v>Blekinge</c:v>
                </c:pt>
                <c:pt idx="1">
                  <c:v>Dalarna</c:v>
                </c:pt>
                <c:pt idx="2">
                  <c:v>Gotland</c:v>
                </c:pt>
                <c:pt idx="3">
                  <c:v>Gävleborg</c:v>
                </c:pt>
                <c:pt idx="4">
                  <c:v>Halland</c:v>
                </c:pt>
                <c:pt idx="5">
                  <c:v>Jämtland</c:v>
                </c:pt>
                <c:pt idx="6">
                  <c:v>Jönköping</c:v>
                </c:pt>
                <c:pt idx="7">
                  <c:v>Kalmar</c:v>
                </c:pt>
                <c:pt idx="8">
                  <c:v>Kronoberg</c:v>
                </c:pt>
                <c:pt idx="9">
                  <c:v>Skåne</c:v>
                </c:pt>
                <c:pt idx="10">
                  <c:v>Stockholm A</c:v>
                </c:pt>
                <c:pt idx="11">
                  <c:v>Stockholm U</c:v>
                </c:pt>
                <c:pt idx="12">
                  <c:v>Södermanland</c:v>
                </c:pt>
                <c:pt idx="13">
                  <c:v>Uppsala</c:v>
                </c:pt>
                <c:pt idx="14">
                  <c:v>V Götaland B</c:v>
                </c:pt>
                <c:pt idx="15">
                  <c:v>V Götaland G</c:v>
                </c:pt>
                <c:pt idx="16">
                  <c:v>V Götaland S</c:v>
                </c:pt>
                <c:pt idx="17">
                  <c:v>V Götaland T</c:v>
                </c:pt>
                <c:pt idx="18">
                  <c:v>Värmland</c:v>
                </c:pt>
                <c:pt idx="19">
                  <c:v>Västerbotten</c:v>
                </c:pt>
                <c:pt idx="20">
                  <c:v>Västernorrland</c:v>
                </c:pt>
                <c:pt idx="21">
                  <c:v>Västmanland</c:v>
                </c:pt>
                <c:pt idx="22">
                  <c:v>Örebro</c:v>
                </c:pt>
                <c:pt idx="23">
                  <c:v>Östergötland</c:v>
                </c:pt>
              </c:strCache>
            </c:strRef>
          </c:cat>
          <c:val>
            <c:numRef>
              <c:f>'Figures 4.4 A and 4.4 B'!$C$2:$C$25</c:f>
              <c:numCache>
                <c:formatCode>General</c:formatCode>
                <c:ptCount val="24"/>
                <c:pt idx="0">
                  <c:v>29.4</c:v>
                </c:pt>
                <c:pt idx="1">
                  <c:v>33</c:v>
                </c:pt>
                <c:pt idx="2">
                  <c:v>26</c:v>
                </c:pt>
                <c:pt idx="3">
                  <c:v>23.2</c:v>
                </c:pt>
                <c:pt idx="5">
                  <c:v>24.7</c:v>
                </c:pt>
                <c:pt idx="6">
                  <c:v>25</c:v>
                </c:pt>
                <c:pt idx="7">
                  <c:v>19.100000000000001</c:v>
                </c:pt>
                <c:pt idx="8">
                  <c:v>34.1</c:v>
                </c:pt>
                <c:pt idx="10">
                  <c:v>45</c:v>
                </c:pt>
                <c:pt idx="12">
                  <c:v>31.7</c:v>
                </c:pt>
                <c:pt idx="13">
                  <c:v>35.1</c:v>
                </c:pt>
                <c:pt idx="14">
                  <c:v>32</c:v>
                </c:pt>
                <c:pt idx="15">
                  <c:v>37</c:v>
                </c:pt>
                <c:pt idx="16">
                  <c:v>27</c:v>
                </c:pt>
                <c:pt idx="18">
                  <c:v>25.7</c:v>
                </c:pt>
                <c:pt idx="19">
                  <c:v>25</c:v>
                </c:pt>
                <c:pt idx="20">
                  <c:v>36</c:v>
                </c:pt>
                <c:pt idx="21">
                  <c:v>30</c:v>
                </c:pt>
                <c:pt idx="23">
                  <c:v>28</c:v>
                </c:pt>
              </c:numCache>
            </c:numRef>
          </c:val>
        </c:ser>
        <c:ser>
          <c:idx val="1"/>
          <c:order val="1"/>
          <c:tx>
            <c:strRef>
              <c:f>'Figures 4.4 A and 4.4 B'!$D$1</c:f>
              <c:strCache>
                <c:ptCount val="1"/>
                <c:pt idx="0">
                  <c:v>E.coli, ampicillin (outpat)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'Figures 4.4 A and 4.4 B'!$A$2:$A$25</c:f>
              <c:strCache>
                <c:ptCount val="24"/>
                <c:pt idx="0">
                  <c:v>Blekinge</c:v>
                </c:pt>
                <c:pt idx="1">
                  <c:v>Dalarna</c:v>
                </c:pt>
                <c:pt idx="2">
                  <c:v>Gotland</c:v>
                </c:pt>
                <c:pt idx="3">
                  <c:v>Gävleborg</c:v>
                </c:pt>
                <c:pt idx="4">
                  <c:v>Halland</c:v>
                </c:pt>
                <c:pt idx="5">
                  <c:v>Jämtland</c:v>
                </c:pt>
                <c:pt idx="6">
                  <c:v>Jönköping</c:v>
                </c:pt>
                <c:pt idx="7">
                  <c:v>Kalmar</c:v>
                </c:pt>
                <c:pt idx="8">
                  <c:v>Kronoberg</c:v>
                </c:pt>
                <c:pt idx="9">
                  <c:v>Skåne</c:v>
                </c:pt>
                <c:pt idx="10">
                  <c:v>Stockholm A</c:v>
                </c:pt>
                <c:pt idx="11">
                  <c:v>Stockholm U</c:v>
                </c:pt>
                <c:pt idx="12">
                  <c:v>Södermanland</c:v>
                </c:pt>
                <c:pt idx="13">
                  <c:v>Uppsala</c:v>
                </c:pt>
                <c:pt idx="14">
                  <c:v>V Götaland B</c:v>
                </c:pt>
                <c:pt idx="15">
                  <c:v>V Götaland G</c:v>
                </c:pt>
                <c:pt idx="16">
                  <c:v>V Götaland S</c:v>
                </c:pt>
                <c:pt idx="17">
                  <c:v>V Götaland T</c:v>
                </c:pt>
                <c:pt idx="18">
                  <c:v>Värmland</c:v>
                </c:pt>
                <c:pt idx="19">
                  <c:v>Västerbotten</c:v>
                </c:pt>
                <c:pt idx="20">
                  <c:v>Västernorrland</c:v>
                </c:pt>
                <c:pt idx="21">
                  <c:v>Västmanland</c:v>
                </c:pt>
                <c:pt idx="22">
                  <c:v>Örebro</c:v>
                </c:pt>
                <c:pt idx="23">
                  <c:v>Östergötland</c:v>
                </c:pt>
              </c:strCache>
            </c:strRef>
          </c:cat>
          <c:val>
            <c:numRef>
              <c:f>'Figures 4.4 A and 4.4 B'!$D$2:$D$25</c:f>
              <c:numCache>
                <c:formatCode>General</c:formatCode>
                <c:ptCount val="24"/>
                <c:pt idx="0">
                  <c:v>29.4</c:v>
                </c:pt>
                <c:pt idx="1">
                  <c:v>32</c:v>
                </c:pt>
                <c:pt idx="2">
                  <c:v>22</c:v>
                </c:pt>
                <c:pt idx="3">
                  <c:v>31.1</c:v>
                </c:pt>
                <c:pt idx="5">
                  <c:v>30.4</c:v>
                </c:pt>
                <c:pt idx="6">
                  <c:v>32</c:v>
                </c:pt>
                <c:pt idx="7">
                  <c:v>25.5</c:v>
                </c:pt>
                <c:pt idx="8">
                  <c:v>28.9</c:v>
                </c:pt>
                <c:pt idx="9">
                  <c:v>44</c:v>
                </c:pt>
                <c:pt idx="10">
                  <c:v>38</c:v>
                </c:pt>
                <c:pt idx="12">
                  <c:v>31</c:v>
                </c:pt>
                <c:pt idx="13">
                  <c:v>34.6</c:v>
                </c:pt>
                <c:pt idx="14">
                  <c:v>29</c:v>
                </c:pt>
                <c:pt idx="15">
                  <c:v>39</c:v>
                </c:pt>
                <c:pt idx="16">
                  <c:v>34</c:v>
                </c:pt>
                <c:pt idx="17">
                  <c:v>29.5</c:v>
                </c:pt>
                <c:pt idx="18">
                  <c:v>29</c:v>
                </c:pt>
                <c:pt idx="19">
                  <c:v>30</c:v>
                </c:pt>
                <c:pt idx="20">
                  <c:v>34</c:v>
                </c:pt>
                <c:pt idx="21">
                  <c:v>29</c:v>
                </c:pt>
                <c:pt idx="23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5946848"/>
        <c:axId val="345947240"/>
      </c:barChart>
      <c:catAx>
        <c:axId val="3459468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5947240"/>
        <c:crosses val="autoZero"/>
        <c:auto val="1"/>
        <c:lblAlgn val="ctr"/>
        <c:lblOffset val="100"/>
        <c:noMultiLvlLbl val="0"/>
      </c:catAx>
      <c:valAx>
        <c:axId val="34594724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Källa: Folkhälsomyndigheten 2014</a:t>
                </a:r>
              </a:p>
            </c:rich>
          </c:tx>
          <c:layout>
            <c:manualLayout>
              <c:xMode val="edge"/>
              <c:yMode val="edge"/>
              <c:x val="0.64569078773745592"/>
              <c:y val="0.959999906244286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594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130624211278875E-2"/>
          <c:y val="0.93333304685754293"/>
          <c:w val="0.57210784666541914"/>
          <c:h val="4.18607540146977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'Figures 4.4 A and 4.4 B'!$F$1</c:f>
              <c:strCache>
                <c:ptCount val="1"/>
                <c:pt idx="0">
                  <c:v>E.coli, cefadroxil (inpat)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'Figures 4.4 A and 4.4 B'!$A$2:$A$25</c:f>
              <c:strCache>
                <c:ptCount val="24"/>
                <c:pt idx="0">
                  <c:v>Blekinge</c:v>
                </c:pt>
                <c:pt idx="1">
                  <c:v>Dalarna</c:v>
                </c:pt>
                <c:pt idx="2">
                  <c:v>Gotland</c:v>
                </c:pt>
                <c:pt idx="3">
                  <c:v>Gävleborg</c:v>
                </c:pt>
                <c:pt idx="4">
                  <c:v>Halland</c:v>
                </c:pt>
                <c:pt idx="5">
                  <c:v>Jämtland</c:v>
                </c:pt>
                <c:pt idx="6">
                  <c:v>Jönköping</c:v>
                </c:pt>
                <c:pt idx="7">
                  <c:v>Kalmar</c:v>
                </c:pt>
                <c:pt idx="8">
                  <c:v>Kronoberg</c:v>
                </c:pt>
                <c:pt idx="9">
                  <c:v>Skåne</c:v>
                </c:pt>
                <c:pt idx="10">
                  <c:v>Stockholm A</c:v>
                </c:pt>
                <c:pt idx="11">
                  <c:v>Stockholm U</c:v>
                </c:pt>
                <c:pt idx="12">
                  <c:v>Södermanland</c:v>
                </c:pt>
                <c:pt idx="13">
                  <c:v>Uppsala</c:v>
                </c:pt>
                <c:pt idx="14">
                  <c:v>V Götaland B</c:v>
                </c:pt>
                <c:pt idx="15">
                  <c:v>V Götaland G</c:v>
                </c:pt>
                <c:pt idx="16">
                  <c:v>V Götaland S</c:v>
                </c:pt>
                <c:pt idx="17">
                  <c:v>V Götaland T</c:v>
                </c:pt>
                <c:pt idx="18">
                  <c:v>Värmland</c:v>
                </c:pt>
                <c:pt idx="19">
                  <c:v>Västerbotten</c:v>
                </c:pt>
                <c:pt idx="20">
                  <c:v>Västernorrland</c:v>
                </c:pt>
                <c:pt idx="21">
                  <c:v>Västmanland</c:v>
                </c:pt>
                <c:pt idx="22">
                  <c:v>Örebro</c:v>
                </c:pt>
                <c:pt idx="23">
                  <c:v>Östergötland</c:v>
                </c:pt>
              </c:strCache>
            </c:strRef>
          </c:cat>
          <c:val>
            <c:numRef>
              <c:f>'Figures 4.4 A and 4.4 B'!$F$2:$F$25</c:f>
              <c:numCache>
                <c:formatCode>General</c:formatCode>
                <c:ptCount val="24"/>
                <c:pt idx="0">
                  <c:v>6.4</c:v>
                </c:pt>
                <c:pt idx="1">
                  <c:v>7</c:v>
                </c:pt>
                <c:pt idx="2">
                  <c:v>2</c:v>
                </c:pt>
                <c:pt idx="3">
                  <c:v>4</c:v>
                </c:pt>
                <c:pt idx="4">
                  <c:v>7.6</c:v>
                </c:pt>
                <c:pt idx="5">
                  <c:v>4.8</c:v>
                </c:pt>
                <c:pt idx="6">
                  <c:v>5</c:v>
                </c:pt>
                <c:pt idx="7">
                  <c:v>2.9</c:v>
                </c:pt>
                <c:pt idx="8">
                  <c:v>7.6</c:v>
                </c:pt>
                <c:pt idx="10">
                  <c:v>8</c:v>
                </c:pt>
                <c:pt idx="11">
                  <c:v>0</c:v>
                </c:pt>
                <c:pt idx="12">
                  <c:v>7.9</c:v>
                </c:pt>
                <c:pt idx="13">
                  <c:v>8.8000000000000007</c:v>
                </c:pt>
                <c:pt idx="14">
                  <c:v>5</c:v>
                </c:pt>
                <c:pt idx="15">
                  <c:v>4</c:v>
                </c:pt>
                <c:pt idx="16">
                  <c:v>5</c:v>
                </c:pt>
                <c:pt idx="18">
                  <c:v>1</c:v>
                </c:pt>
                <c:pt idx="19">
                  <c:v>10</c:v>
                </c:pt>
                <c:pt idx="20">
                  <c:v>8</c:v>
                </c:pt>
                <c:pt idx="21">
                  <c:v>4</c:v>
                </c:pt>
                <c:pt idx="22">
                  <c:v>4</c:v>
                </c:pt>
                <c:pt idx="23">
                  <c:v>5</c:v>
                </c:pt>
              </c:numCache>
            </c:numRef>
          </c:val>
        </c:ser>
        <c:ser>
          <c:idx val="1"/>
          <c:order val="1"/>
          <c:tx>
            <c:strRef>
              <c:f>'Figures 4.4 A and 4.4 B'!$G$1</c:f>
              <c:strCache>
                <c:ptCount val="1"/>
                <c:pt idx="0">
                  <c:v>E.coli, cefadroxil (outpat)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'Figures 4.4 A and 4.4 B'!$A$2:$A$25</c:f>
              <c:strCache>
                <c:ptCount val="24"/>
                <c:pt idx="0">
                  <c:v>Blekinge</c:v>
                </c:pt>
                <c:pt idx="1">
                  <c:v>Dalarna</c:v>
                </c:pt>
                <c:pt idx="2">
                  <c:v>Gotland</c:v>
                </c:pt>
                <c:pt idx="3">
                  <c:v>Gävleborg</c:v>
                </c:pt>
                <c:pt idx="4">
                  <c:v>Halland</c:v>
                </c:pt>
                <c:pt idx="5">
                  <c:v>Jämtland</c:v>
                </c:pt>
                <c:pt idx="6">
                  <c:v>Jönköping</c:v>
                </c:pt>
                <c:pt idx="7">
                  <c:v>Kalmar</c:v>
                </c:pt>
                <c:pt idx="8">
                  <c:v>Kronoberg</c:v>
                </c:pt>
                <c:pt idx="9">
                  <c:v>Skåne</c:v>
                </c:pt>
                <c:pt idx="10">
                  <c:v>Stockholm A</c:v>
                </c:pt>
                <c:pt idx="11">
                  <c:v>Stockholm U</c:v>
                </c:pt>
                <c:pt idx="12">
                  <c:v>Södermanland</c:v>
                </c:pt>
                <c:pt idx="13">
                  <c:v>Uppsala</c:v>
                </c:pt>
                <c:pt idx="14">
                  <c:v>V Götaland B</c:v>
                </c:pt>
                <c:pt idx="15">
                  <c:v>V Götaland G</c:v>
                </c:pt>
                <c:pt idx="16">
                  <c:v>V Götaland S</c:v>
                </c:pt>
                <c:pt idx="17">
                  <c:v>V Götaland T</c:v>
                </c:pt>
                <c:pt idx="18">
                  <c:v>Värmland</c:v>
                </c:pt>
                <c:pt idx="19">
                  <c:v>Västerbotten</c:v>
                </c:pt>
                <c:pt idx="20">
                  <c:v>Västernorrland</c:v>
                </c:pt>
                <c:pt idx="21">
                  <c:v>Västmanland</c:v>
                </c:pt>
                <c:pt idx="22">
                  <c:v>Örebro</c:v>
                </c:pt>
                <c:pt idx="23">
                  <c:v>Östergötland</c:v>
                </c:pt>
              </c:strCache>
            </c:strRef>
          </c:cat>
          <c:val>
            <c:numRef>
              <c:f>'Figures 4.4 A and 4.4 B'!$G$2:$G$25</c:f>
              <c:numCache>
                <c:formatCode>General</c:formatCode>
                <c:ptCount val="24"/>
                <c:pt idx="0">
                  <c:v>3.7</c:v>
                </c:pt>
                <c:pt idx="1">
                  <c:v>3</c:v>
                </c:pt>
                <c:pt idx="2">
                  <c:v>6</c:v>
                </c:pt>
                <c:pt idx="3">
                  <c:v>3.7</c:v>
                </c:pt>
                <c:pt idx="4">
                  <c:v>3.1</c:v>
                </c:pt>
                <c:pt idx="5">
                  <c:v>8.3000000000000007</c:v>
                </c:pt>
                <c:pt idx="6">
                  <c:v>5</c:v>
                </c:pt>
                <c:pt idx="7">
                  <c:v>0.7</c:v>
                </c:pt>
                <c:pt idx="8">
                  <c:v>4.5999999999999996</c:v>
                </c:pt>
                <c:pt idx="9">
                  <c:v>6</c:v>
                </c:pt>
                <c:pt idx="10">
                  <c:v>1</c:v>
                </c:pt>
                <c:pt idx="11">
                  <c:v>12.6</c:v>
                </c:pt>
                <c:pt idx="12">
                  <c:v>2.2000000000000002</c:v>
                </c:pt>
                <c:pt idx="13">
                  <c:v>2.9</c:v>
                </c:pt>
                <c:pt idx="14">
                  <c:v>2</c:v>
                </c:pt>
                <c:pt idx="15">
                  <c:v>6</c:v>
                </c:pt>
                <c:pt idx="16">
                  <c:v>9</c:v>
                </c:pt>
                <c:pt idx="17">
                  <c:v>4</c:v>
                </c:pt>
                <c:pt idx="18">
                  <c:v>6</c:v>
                </c:pt>
                <c:pt idx="19">
                  <c:v>2</c:v>
                </c:pt>
                <c:pt idx="20">
                  <c:v>3</c:v>
                </c:pt>
                <c:pt idx="21">
                  <c:v>3</c:v>
                </c:pt>
                <c:pt idx="22">
                  <c:v>7.6</c:v>
                </c:pt>
                <c:pt idx="2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5948808"/>
        <c:axId val="345949200"/>
      </c:barChart>
      <c:catAx>
        <c:axId val="3459488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5949200"/>
        <c:crosses val="autoZero"/>
        <c:auto val="1"/>
        <c:lblAlgn val="ctr"/>
        <c:lblOffset val="100"/>
        <c:noMultiLvlLbl val="0"/>
      </c:catAx>
      <c:valAx>
        <c:axId val="345949200"/>
        <c:scaling>
          <c:orientation val="minMax"/>
          <c:max val="25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Källa:</a:t>
                </a:r>
                <a:r>
                  <a:rPr lang="sv-SE" baseline="0"/>
                  <a:t> Folkhälsomyndigheten 2014</a:t>
                </a:r>
                <a:endParaRPr lang="sv-SE"/>
              </a:p>
            </c:rich>
          </c:tx>
          <c:layout>
            <c:manualLayout>
              <c:xMode val="edge"/>
              <c:yMode val="edge"/>
              <c:x val="0.65397987122113332"/>
              <c:y val="0.960295382439138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5948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746860779093259E-2"/>
          <c:y val="0.93382550814418874"/>
          <c:w val="0.56799788515644178"/>
          <c:h val="4.15515333317305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K.pneumoniae!$A$4</c:f>
              <c:strCache>
                <c:ptCount val="1"/>
                <c:pt idx="0">
                  <c:v>Cefadroxil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K.pneumoniae!$B$3:$J$3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K.pneumoniae!$B$4:$J$4</c:f>
              <c:numCache>
                <c:formatCode>General</c:formatCode>
                <c:ptCount val="9"/>
                <c:pt idx="0">
                  <c:v>1.6</c:v>
                </c:pt>
                <c:pt idx="1">
                  <c:v>3.1</c:v>
                </c:pt>
                <c:pt idx="2">
                  <c:v>3.5</c:v>
                </c:pt>
                <c:pt idx="3">
                  <c:v>1.8</c:v>
                </c:pt>
                <c:pt idx="4">
                  <c:v>1.6</c:v>
                </c:pt>
                <c:pt idx="5">
                  <c:v>2.2000000000000002</c:v>
                </c:pt>
                <c:pt idx="6">
                  <c:v>2.2999999999999998</c:v>
                </c:pt>
                <c:pt idx="7">
                  <c:v>2.2999999999999998</c:v>
                </c:pt>
                <c:pt idx="8">
                  <c:v>2.6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K.pneumoniae!$A$5</c:f>
              <c:strCache>
                <c:ptCount val="1"/>
                <c:pt idx="0">
                  <c:v>Mecillinam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K.pneumoniae!$B$3:$J$3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K.pneumoniae!$B$5:$J$5</c:f>
              <c:numCache>
                <c:formatCode>General</c:formatCode>
                <c:ptCount val="9"/>
                <c:pt idx="3">
                  <c:v>6.5</c:v>
                </c:pt>
                <c:pt idx="4">
                  <c:v>8</c:v>
                </c:pt>
                <c:pt idx="5">
                  <c:v>6.3</c:v>
                </c:pt>
                <c:pt idx="6">
                  <c:v>6.6</c:v>
                </c:pt>
                <c:pt idx="7">
                  <c:v>6.6</c:v>
                </c:pt>
                <c:pt idx="8">
                  <c:v>6.7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K.pneumoniae!$A$6</c:f>
              <c:strCache>
                <c:ptCount val="1"/>
                <c:pt idx="0">
                  <c:v>Nalidixic acid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K.pneumoniae!$B$3:$J$3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K.pneumoniae!$B$6:$J$6</c:f>
              <c:numCache>
                <c:formatCode>General</c:formatCode>
                <c:ptCount val="9"/>
                <c:pt idx="0">
                  <c:v>14.6</c:v>
                </c:pt>
                <c:pt idx="1">
                  <c:v>13.5</c:v>
                </c:pt>
                <c:pt idx="2">
                  <c:v>16</c:v>
                </c:pt>
                <c:pt idx="3">
                  <c:v>12.4</c:v>
                </c:pt>
                <c:pt idx="4">
                  <c:v>13.1</c:v>
                </c:pt>
                <c:pt idx="5">
                  <c:v>15</c:v>
                </c:pt>
                <c:pt idx="6">
                  <c:v>10.4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K.pneumoniae!$A$7</c:f>
              <c:strCache>
                <c:ptCount val="1"/>
                <c:pt idx="0">
                  <c:v>Ciprofloxacin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K.pneumoniae!$B$3:$J$3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K.pneumoniae!$B$7:$J$7</c:f>
              <c:numCache>
                <c:formatCode>General</c:formatCode>
                <c:ptCount val="9"/>
                <c:pt idx="6">
                  <c:v>3.2</c:v>
                </c:pt>
                <c:pt idx="7">
                  <c:v>2.2999999999999998</c:v>
                </c:pt>
                <c:pt idx="8">
                  <c:v>2.4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K.pneumoniae!$A$8</c:f>
              <c:strCache>
                <c:ptCount val="1"/>
                <c:pt idx="0">
                  <c:v>Trimethoprim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K.pneumoniae!$B$3:$J$3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K.pneumoniae!$B$8:$J$8</c:f>
              <c:numCache>
                <c:formatCode>General</c:formatCode>
                <c:ptCount val="9"/>
                <c:pt idx="0">
                  <c:v>7.5</c:v>
                </c:pt>
                <c:pt idx="1">
                  <c:v>7.5</c:v>
                </c:pt>
                <c:pt idx="2">
                  <c:v>11</c:v>
                </c:pt>
                <c:pt idx="3">
                  <c:v>14</c:v>
                </c:pt>
                <c:pt idx="4">
                  <c:v>14.8</c:v>
                </c:pt>
                <c:pt idx="5">
                  <c:v>13.9</c:v>
                </c:pt>
                <c:pt idx="6">
                  <c:v>15</c:v>
                </c:pt>
                <c:pt idx="7">
                  <c:v>12.9</c:v>
                </c:pt>
                <c:pt idx="8">
                  <c:v>13.9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949592"/>
        <c:axId val="345949984"/>
      </c:lineChart>
      <c:catAx>
        <c:axId val="345949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 b="0"/>
                  <a:t>Källa: Folkhälsomyndigheten 2014</a:t>
                </a:r>
              </a:p>
            </c:rich>
          </c:tx>
          <c:layout>
            <c:manualLayout>
              <c:xMode val="edge"/>
              <c:yMode val="edge"/>
              <c:x val="0.73040578665530875"/>
              <c:y val="0.9478833269234662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5949984"/>
        <c:crosses val="autoZero"/>
        <c:auto val="1"/>
        <c:lblAlgn val="ctr"/>
        <c:lblOffset val="100"/>
        <c:noMultiLvlLbl val="0"/>
      </c:catAx>
      <c:valAx>
        <c:axId val="345949984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 err="1" smtClean="0"/>
                  <a:t>Percent</a:t>
                </a:r>
                <a:endParaRPr lang="sv-SE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5949592"/>
        <c:crosses val="autoZero"/>
        <c:crossBetween val="between"/>
        <c:majorUnit val="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3934314035988222"/>
          <c:y val="0.26643429211451392"/>
          <c:w val="0.14956115922402902"/>
          <c:h val="0.52913655715914687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sv-SE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Blad1!$A$4</c:f>
              <c:strCache>
                <c:ptCount val="1"/>
                <c:pt idx="0">
                  <c:v>Gentamicin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Blad1!$E$3:$L$3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Blad1!$E$4:$L$4</c:f>
              <c:numCache>
                <c:formatCode>General</c:formatCode>
                <c:ptCount val="8"/>
                <c:pt idx="0">
                  <c:v>0.7</c:v>
                </c:pt>
                <c:pt idx="1">
                  <c:v>1</c:v>
                </c:pt>
                <c:pt idx="3">
                  <c:v>0.7</c:v>
                </c:pt>
                <c:pt idx="4">
                  <c:v>1.3</c:v>
                </c:pt>
                <c:pt idx="5">
                  <c:v>1.1000000000000001</c:v>
                </c:pt>
                <c:pt idx="6">
                  <c:v>1.3</c:v>
                </c:pt>
                <c:pt idx="7">
                  <c:v>1.5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Blad1!$A$5</c:f>
              <c:strCache>
                <c:ptCount val="1"/>
                <c:pt idx="0">
                  <c:v>Tobramycin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Blad1!$E$3:$L$3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Blad1!$E$5:$L$5</c:f>
              <c:numCache>
                <c:formatCode>General</c:formatCode>
                <c:ptCount val="8"/>
                <c:pt idx="0">
                  <c:v>0.7</c:v>
                </c:pt>
                <c:pt idx="1">
                  <c:v>0.7</c:v>
                </c:pt>
                <c:pt idx="3">
                  <c:v>0.1</c:v>
                </c:pt>
                <c:pt idx="4">
                  <c:v>1</c:v>
                </c:pt>
                <c:pt idx="5">
                  <c:v>0.9</c:v>
                </c:pt>
                <c:pt idx="6">
                  <c:v>1</c:v>
                </c:pt>
                <c:pt idx="7">
                  <c:v>1.1000000000000001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Blad1!$A$6</c:f>
              <c:strCache>
                <c:ptCount val="1"/>
                <c:pt idx="0">
                  <c:v>Ceftazidime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Blad1!$E$3:$L$3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Blad1!$E$6:$L$6</c:f>
              <c:numCache>
                <c:formatCode>General</c:formatCode>
                <c:ptCount val="8"/>
                <c:pt idx="0">
                  <c:v>1.8</c:v>
                </c:pt>
                <c:pt idx="1">
                  <c:v>3.5</c:v>
                </c:pt>
                <c:pt idx="3">
                  <c:v>3</c:v>
                </c:pt>
                <c:pt idx="4">
                  <c:v>5</c:v>
                </c:pt>
                <c:pt idx="5">
                  <c:v>4.5999999999999996</c:v>
                </c:pt>
                <c:pt idx="6">
                  <c:v>5.7</c:v>
                </c:pt>
                <c:pt idx="7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Blad1!$A$7</c:f>
              <c:strCache>
                <c:ptCount val="1"/>
                <c:pt idx="0">
                  <c:v>Piperacillin-Tazo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Blad1!$E$3:$L$3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Blad1!$E$7:$L$7</c:f>
              <c:numCache>
                <c:formatCode>General</c:formatCode>
                <c:ptCount val="8"/>
                <c:pt idx="4">
                  <c:v>6.8</c:v>
                </c:pt>
                <c:pt idx="5">
                  <c:v>6.9</c:v>
                </c:pt>
                <c:pt idx="6">
                  <c:v>7.1</c:v>
                </c:pt>
                <c:pt idx="7">
                  <c:v>7.5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Blad1!$A$8</c:f>
              <c:strCache>
                <c:ptCount val="1"/>
                <c:pt idx="0">
                  <c:v>Imipenem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Blad1!$E$3:$L$3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Blad1!$E$8:$L$8</c:f>
              <c:numCache>
                <c:formatCode>General</c:formatCode>
                <c:ptCount val="8"/>
                <c:pt idx="0">
                  <c:v>5.0999999999999996</c:v>
                </c:pt>
                <c:pt idx="1">
                  <c:v>5.0999999999999996</c:v>
                </c:pt>
                <c:pt idx="3">
                  <c:v>4</c:v>
                </c:pt>
                <c:pt idx="4">
                  <c:v>7.7</c:v>
                </c:pt>
                <c:pt idx="5">
                  <c:v>7.6</c:v>
                </c:pt>
                <c:pt idx="6">
                  <c:v>8.6</c:v>
                </c:pt>
                <c:pt idx="7">
                  <c:v>7.8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Blad1!$A$9</c:f>
              <c:strCache>
                <c:ptCount val="1"/>
                <c:pt idx="0">
                  <c:v>Meropenem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Blad1!$E$3:$L$3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Blad1!$E$9:$L$9</c:f>
              <c:numCache>
                <c:formatCode>General</c:formatCode>
                <c:ptCount val="8"/>
                <c:pt idx="0">
                  <c:v>4</c:v>
                </c:pt>
                <c:pt idx="1">
                  <c:v>4.4000000000000004</c:v>
                </c:pt>
                <c:pt idx="3">
                  <c:v>3.4</c:v>
                </c:pt>
                <c:pt idx="4">
                  <c:v>5.0999999999999996</c:v>
                </c:pt>
                <c:pt idx="5">
                  <c:v>5.0999999999999996</c:v>
                </c:pt>
                <c:pt idx="6">
                  <c:v>5.8</c:v>
                </c:pt>
                <c:pt idx="7">
                  <c:v>4.5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Blad1!$A$10</c:f>
              <c:strCache>
                <c:ptCount val="1"/>
                <c:pt idx="0">
                  <c:v>Ciprofloxacin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Blad1!$E$3:$L$3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Blad1!$E$10:$L$10</c:f>
              <c:numCache>
                <c:formatCode>General</c:formatCode>
                <c:ptCount val="8"/>
                <c:pt idx="0">
                  <c:v>10.199999999999999</c:v>
                </c:pt>
                <c:pt idx="1">
                  <c:v>10.8</c:v>
                </c:pt>
                <c:pt idx="3">
                  <c:v>8.1</c:v>
                </c:pt>
                <c:pt idx="4">
                  <c:v>9.8000000000000007</c:v>
                </c:pt>
                <c:pt idx="5">
                  <c:v>9.1</c:v>
                </c:pt>
                <c:pt idx="6">
                  <c:v>9.9</c:v>
                </c:pt>
                <c:pt idx="7">
                  <c:v>9.6999999999999993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0566328"/>
        <c:axId val="370566720"/>
      </c:lineChart>
      <c:catAx>
        <c:axId val="370566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 b="0"/>
                  <a:t>Källa: Folkhälsomyndigheten</a:t>
                </a:r>
                <a:r>
                  <a:rPr lang="sv-SE" b="0" baseline="0"/>
                  <a:t> 2014</a:t>
                </a:r>
                <a:endParaRPr lang="sv-SE" b="0"/>
              </a:p>
            </c:rich>
          </c:tx>
          <c:layout>
            <c:manualLayout>
              <c:xMode val="edge"/>
              <c:yMode val="edge"/>
              <c:x val="0.70620074763381846"/>
              <c:y val="0.9500655521508087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70566720"/>
        <c:crosses val="autoZero"/>
        <c:auto val="1"/>
        <c:lblAlgn val="ctr"/>
        <c:lblOffset val="100"/>
        <c:noMultiLvlLbl val="0"/>
      </c:catAx>
      <c:valAx>
        <c:axId val="370566720"/>
        <c:scaling>
          <c:orientation val="minMax"/>
          <c:max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 err="1" smtClean="0"/>
                  <a:t>Percent</a:t>
                </a:r>
                <a:endParaRPr lang="sv-SE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70566328"/>
        <c:crosses val="autoZero"/>
        <c:crossBetween val="between"/>
        <c:majorUnit val="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622142686709608"/>
          <c:y val="0.22702688026065707"/>
          <c:w val="0.18165736101169172"/>
          <c:h val="0.58898749725249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sv-SE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'S.aureus in Sweden'!$A$5</c:f>
              <c:strCache>
                <c:ptCount val="1"/>
                <c:pt idx="0">
                  <c:v>Oxacillin/Cefoxitin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diamond"/>
            <c:size val="9"/>
            <c:spPr>
              <a:solidFill>
                <a:srgbClr val="FF0000"/>
              </a:solidFill>
            </c:spPr>
          </c:marker>
          <c:cat>
            <c:numRef>
              <c:f>'S.aureus in Sweden'!$B$4:$M$4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'S.aureus in Sweden'!$B$5:$M$5</c:f>
              <c:numCache>
                <c:formatCode>General</c:formatCode>
                <c:ptCount val="12"/>
                <c:pt idx="0">
                  <c:v>0.2</c:v>
                </c:pt>
                <c:pt idx="1">
                  <c:v>0.5</c:v>
                </c:pt>
                <c:pt idx="2">
                  <c:v>0.6</c:v>
                </c:pt>
                <c:pt idx="3">
                  <c:v>0.5</c:v>
                </c:pt>
                <c:pt idx="4">
                  <c:v>0.5</c:v>
                </c:pt>
                <c:pt idx="5">
                  <c:v>0.7</c:v>
                </c:pt>
                <c:pt idx="6">
                  <c:v>0.8</c:v>
                </c:pt>
                <c:pt idx="7">
                  <c:v>0.8</c:v>
                </c:pt>
                <c:pt idx="8">
                  <c:v>0.9</c:v>
                </c:pt>
                <c:pt idx="9">
                  <c:v>1.2</c:v>
                </c:pt>
                <c:pt idx="10">
                  <c:v>1.4</c:v>
                </c:pt>
                <c:pt idx="11">
                  <c:v>1.3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'S.aureus in Sweden'!$A$6</c:f>
              <c:strCache>
                <c:ptCount val="1"/>
                <c:pt idx="0">
                  <c:v>Erytromycin</c:v>
                </c:pt>
              </c:strCache>
            </c:strRef>
          </c:tx>
          <c:spPr>
            <a:ln w="38100"/>
          </c:spPr>
          <c:cat>
            <c:numRef>
              <c:f>'S.aureus in Sweden'!$B$4:$M$4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'S.aureus in Sweden'!$B$6:$M$6</c:f>
              <c:numCache>
                <c:formatCode>General</c:formatCode>
                <c:ptCount val="12"/>
                <c:pt idx="2">
                  <c:v>2.8</c:v>
                </c:pt>
                <c:pt idx="3">
                  <c:v>3</c:v>
                </c:pt>
                <c:pt idx="4">
                  <c:v>3.6</c:v>
                </c:pt>
                <c:pt idx="5">
                  <c:v>3.9</c:v>
                </c:pt>
                <c:pt idx="6">
                  <c:v>3.3</c:v>
                </c:pt>
                <c:pt idx="7">
                  <c:v>3.8</c:v>
                </c:pt>
                <c:pt idx="8">
                  <c:v>4</c:v>
                </c:pt>
                <c:pt idx="9">
                  <c:v>3.9</c:v>
                </c:pt>
                <c:pt idx="10">
                  <c:v>3.9</c:v>
                </c:pt>
                <c:pt idx="11">
                  <c:v>4.4000000000000004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'S.aureus in Sweden'!$A$7</c:f>
              <c:strCache>
                <c:ptCount val="1"/>
                <c:pt idx="0">
                  <c:v>Klindamycin</c:v>
                </c:pt>
              </c:strCache>
            </c:strRef>
          </c:tx>
          <c:spPr>
            <a:ln w="38100"/>
          </c:spPr>
          <c:cat>
            <c:numRef>
              <c:f>'S.aureus in Sweden'!$B$4:$M$4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'S.aureus in Sweden'!$B$7:$M$7</c:f>
              <c:numCache>
                <c:formatCode>General</c:formatCode>
                <c:ptCount val="12"/>
                <c:pt idx="0">
                  <c:v>1.9</c:v>
                </c:pt>
                <c:pt idx="1">
                  <c:v>1.8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2</c:v>
                </c:pt>
                <c:pt idx="6">
                  <c:v>2.7</c:v>
                </c:pt>
                <c:pt idx="7">
                  <c:v>3.2</c:v>
                </c:pt>
                <c:pt idx="8">
                  <c:v>3.1</c:v>
                </c:pt>
                <c:pt idx="9">
                  <c:v>3</c:v>
                </c:pt>
                <c:pt idx="10">
                  <c:v>2.9</c:v>
                </c:pt>
                <c:pt idx="11">
                  <c:v>3.4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'S.aureus in Sweden'!$A$8</c:f>
              <c:strCache>
                <c:ptCount val="1"/>
                <c:pt idx="0">
                  <c:v>Fusidinsyra</c:v>
                </c:pt>
              </c:strCache>
            </c:strRef>
          </c:tx>
          <c:spPr>
            <a:ln w="38100"/>
          </c:spPr>
          <c:marker>
            <c:symbol val="diamond"/>
            <c:size val="9"/>
          </c:marker>
          <c:cat>
            <c:numRef>
              <c:f>'S.aureus in Sweden'!$B$4:$M$4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'S.aureus in Sweden'!$B$8:$M$8</c:f>
              <c:numCache>
                <c:formatCode>General</c:formatCode>
                <c:ptCount val="12"/>
                <c:pt idx="0">
                  <c:v>9.5</c:v>
                </c:pt>
                <c:pt idx="1">
                  <c:v>8.4</c:v>
                </c:pt>
                <c:pt idx="2">
                  <c:v>8.6</c:v>
                </c:pt>
                <c:pt idx="3">
                  <c:v>3.6</c:v>
                </c:pt>
                <c:pt idx="4">
                  <c:v>6.4</c:v>
                </c:pt>
                <c:pt idx="5">
                  <c:v>5.4</c:v>
                </c:pt>
                <c:pt idx="6">
                  <c:v>5.3</c:v>
                </c:pt>
                <c:pt idx="7">
                  <c:v>4.5</c:v>
                </c:pt>
                <c:pt idx="8">
                  <c:v>6.2</c:v>
                </c:pt>
                <c:pt idx="9">
                  <c:v>6</c:v>
                </c:pt>
                <c:pt idx="10">
                  <c:v>5.0999999999999996</c:v>
                </c:pt>
                <c:pt idx="11">
                  <c:v>4.3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'S.aureus in Sweden'!$A$9</c:f>
              <c:strCache>
                <c:ptCount val="1"/>
                <c:pt idx="0">
                  <c:v>Genta/Tobra</c:v>
                </c:pt>
              </c:strCache>
            </c:strRef>
          </c:tx>
          <c:spPr>
            <a:ln w="38100"/>
          </c:spPr>
          <c:cat>
            <c:numRef>
              <c:f>'S.aureus in Sweden'!$B$4:$M$4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'S.aureus in Sweden'!$B$9:$M$9</c:f>
              <c:numCache>
                <c:formatCode>General</c:formatCode>
                <c:ptCount val="12"/>
                <c:pt idx="0">
                  <c:v>0.2</c:v>
                </c:pt>
                <c:pt idx="1">
                  <c:v>0.2</c:v>
                </c:pt>
                <c:pt idx="2">
                  <c:v>0.4</c:v>
                </c:pt>
                <c:pt idx="3">
                  <c:v>0.3</c:v>
                </c:pt>
                <c:pt idx="4">
                  <c:v>0.4</c:v>
                </c:pt>
                <c:pt idx="5">
                  <c:v>0.3</c:v>
                </c:pt>
                <c:pt idx="6">
                  <c:v>0.2</c:v>
                </c:pt>
                <c:pt idx="7">
                  <c:v>0.3</c:v>
                </c:pt>
                <c:pt idx="8">
                  <c:v>0.4</c:v>
                </c:pt>
                <c:pt idx="9">
                  <c:v>0.6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'S.aureus in Sweden'!$A$10</c:f>
              <c:strCache>
                <c:ptCount val="1"/>
                <c:pt idx="0">
                  <c:v>Norfloxacin</c:v>
                </c:pt>
              </c:strCache>
            </c:strRef>
          </c:tx>
          <c:spPr>
            <a:ln w="38100"/>
          </c:spPr>
          <c:cat>
            <c:numRef>
              <c:f>'S.aureus in Sweden'!$B$4:$M$4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'S.aureus in Sweden'!$B$10:$M$10</c:f>
              <c:numCache>
                <c:formatCode>General</c:formatCode>
                <c:ptCount val="12"/>
                <c:pt idx="2">
                  <c:v>1.8</c:v>
                </c:pt>
                <c:pt idx="3">
                  <c:v>5.4</c:v>
                </c:pt>
                <c:pt idx="4">
                  <c:v>4.4000000000000004</c:v>
                </c:pt>
                <c:pt idx="5">
                  <c:v>4.3</c:v>
                </c:pt>
                <c:pt idx="6">
                  <c:v>4.4000000000000004</c:v>
                </c:pt>
                <c:pt idx="7">
                  <c:v>4.7</c:v>
                </c:pt>
                <c:pt idx="8">
                  <c:v>3.9</c:v>
                </c:pt>
                <c:pt idx="9">
                  <c:v>3</c:v>
                </c:pt>
                <c:pt idx="10">
                  <c:v>3.9</c:v>
                </c:pt>
                <c:pt idx="11">
                  <c:v>3.7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0567896"/>
        <c:axId val="370568288"/>
      </c:lineChart>
      <c:catAx>
        <c:axId val="370567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/>
                  <a:t>Källa: Folkhälsomyndigheten 2014</a:t>
                </a:r>
              </a:p>
            </c:rich>
          </c:tx>
          <c:layout>
            <c:manualLayout>
              <c:xMode val="edge"/>
              <c:yMode val="edge"/>
              <c:x val="0.78752957993337713"/>
              <c:y val="0.9454375778785227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v-SE"/>
          </a:p>
        </c:txPr>
        <c:crossAx val="370568288"/>
        <c:crosses val="autoZero"/>
        <c:auto val="1"/>
        <c:lblAlgn val="ctr"/>
        <c:lblOffset val="100"/>
        <c:noMultiLvlLbl val="0"/>
      </c:catAx>
      <c:valAx>
        <c:axId val="370568288"/>
        <c:scaling>
          <c:orientation val="minMax"/>
          <c:max val="1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sv-SE" dirty="0" err="1" smtClean="0"/>
                  <a:t>Percent</a:t>
                </a:r>
                <a:r>
                  <a:rPr lang="sv-SE" dirty="0" smtClean="0"/>
                  <a:t> </a:t>
                </a:r>
                <a:endParaRPr lang="sv-SE" dirty="0"/>
              </a:p>
            </c:rich>
          </c:tx>
          <c:layout>
            <c:manualLayout>
              <c:xMode val="edge"/>
              <c:yMode val="edge"/>
              <c:x val="2.1104017882153644E-2"/>
              <c:y val="0.2892507314002147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sv-SE"/>
          </a:p>
        </c:txPr>
        <c:crossAx val="370567896"/>
        <c:crosses val="autoZero"/>
        <c:crossBetween val="between"/>
        <c:majorUnit val="2"/>
      </c:valAx>
    </c:plotArea>
    <c:legend>
      <c:legendPos val="r"/>
      <c:overlay val="0"/>
      <c:txPr>
        <a:bodyPr/>
        <a:lstStyle/>
        <a:p>
          <a:pPr>
            <a:defRPr sz="147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sv-SE"/>
        </a:p>
      </c:txPr>
    </c:legend>
    <c:plotVisOnly val="1"/>
    <c:dispBlanksAs val="gap"/>
    <c:showDLblsOverMax val="0"/>
  </c:chart>
  <c:spPr>
    <a:ln>
      <a:solidFill>
        <a:sysClr val="windowText" lastClr="000000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sv-SE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'Sau2013_FOX_outpat,inpat'!$C$1</c:f>
              <c:strCache>
                <c:ptCount val="1"/>
                <c:pt idx="0">
                  <c:v>S.aureus, cefoxitin (inpat)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'Sau2013_FOX_outpat,inpat'!$A$2:$A$25</c:f>
              <c:strCache>
                <c:ptCount val="24"/>
                <c:pt idx="0">
                  <c:v>Blekinge</c:v>
                </c:pt>
                <c:pt idx="1">
                  <c:v>Dalarna</c:v>
                </c:pt>
                <c:pt idx="2">
                  <c:v>Gotland</c:v>
                </c:pt>
                <c:pt idx="3">
                  <c:v>Gävleborg</c:v>
                </c:pt>
                <c:pt idx="4">
                  <c:v>Halland</c:v>
                </c:pt>
                <c:pt idx="5">
                  <c:v>Jämtland</c:v>
                </c:pt>
                <c:pt idx="6">
                  <c:v>Jönköping</c:v>
                </c:pt>
                <c:pt idx="7">
                  <c:v>Kalmar</c:v>
                </c:pt>
                <c:pt idx="8">
                  <c:v>Kronoberg</c:v>
                </c:pt>
                <c:pt idx="9">
                  <c:v>Skåne</c:v>
                </c:pt>
                <c:pt idx="10">
                  <c:v>Stockholm A</c:v>
                </c:pt>
                <c:pt idx="11">
                  <c:v>Stockholm U</c:v>
                </c:pt>
                <c:pt idx="12">
                  <c:v>Södermanland</c:v>
                </c:pt>
                <c:pt idx="13">
                  <c:v>Uppsala</c:v>
                </c:pt>
                <c:pt idx="14">
                  <c:v>V Götaland B</c:v>
                </c:pt>
                <c:pt idx="15">
                  <c:v>V Götaland G</c:v>
                </c:pt>
                <c:pt idx="16">
                  <c:v>V Götaland S</c:v>
                </c:pt>
                <c:pt idx="17">
                  <c:v>V Götaland T</c:v>
                </c:pt>
                <c:pt idx="18">
                  <c:v>Värmland</c:v>
                </c:pt>
                <c:pt idx="19">
                  <c:v>Västerbotten</c:v>
                </c:pt>
                <c:pt idx="20">
                  <c:v>Västernorrland</c:v>
                </c:pt>
                <c:pt idx="21">
                  <c:v>Västmanland</c:v>
                </c:pt>
                <c:pt idx="22">
                  <c:v>Örebro</c:v>
                </c:pt>
                <c:pt idx="23">
                  <c:v>Östergötland</c:v>
                </c:pt>
              </c:strCache>
            </c:strRef>
          </c:cat>
          <c:val>
            <c:numRef>
              <c:f>'Sau2013_FOX_outpat,inpat'!$C$2:$C$25</c:f>
              <c:numCache>
                <c:formatCode>General</c:formatCode>
                <c:ptCount val="24"/>
                <c:pt idx="0">
                  <c:v>3.4</c:v>
                </c:pt>
                <c:pt idx="1">
                  <c:v>0.02</c:v>
                </c:pt>
                <c:pt idx="2">
                  <c:v>0.02</c:v>
                </c:pt>
                <c:pt idx="3">
                  <c:v>2.9</c:v>
                </c:pt>
                <c:pt idx="4">
                  <c:v>0.02</c:v>
                </c:pt>
                <c:pt idx="5">
                  <c:v>0.02</c:v>
                </c:pt>
                <c:pt idx="6">
                  <c:v>1</c:v>
                </c:pt>
                <c:pt idx="7">
                  <c:v>0.02</c:v>
                </c:pt>
                <c:pt idx="8">
                  <c:v>1.8</c:v>
                </c:pt>
                <c:pt idx="9">
                  <c:v>4</c:v>
                </c:pt>
                <c:pt idx="10">
                  <c:v>1</c:v>
                </c:pt>
                <c:pt idx="11">
                  <c:v>0.02</c:v>
                </c:pt>
                <c:pt idx="12">
                  <c:v>3.8</c:v>
                </c:pt>
                <c:pt idx="13">
                  <c:v>4.3</c:v>
                </c:pt>
                <c:pt idx="14">
                  <c:v>2</c:v>
                </c:pt>
                <c:pt idx="15">
                  <c:v>1</c:v>
                </c:pt>
                <c:pt idx="16">
                  <c:v>3</c:v>
                </c:pt>
                <c:pt idx="17">
                  <c:v>0.02</c:v>
                </c:pt>
                <c:pt idx="18">
                  <c:v>2.5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1</c:v>
                </c:pt>
              </c:numCache>
            </c:numRef>
          </c:val>
        </c:ser>
        <c:ser>
          <c:idx val="1"/>
          <c:order val="1"/>
          <c:tx>
            <c:strRef>
              <c:f>'Sau2013_FOX_outpat,inpat'!$D$1</c:f>
              <c:strCache>
                <c:ptCount val="1"/>
                <c:pt idx="0">
                  <c:v>S.aureus, cefoxitin (outpat)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'Sau2013_FOX_outpat,inpat'!$A$2:$A$25</c:f>
              <c:strCache>
                <c:ptCount val="24"/>
                <c:pt idx="0">
                  <c:v>Blekinge</c:v>
                </c:pt>
                <c:pt idx="1">
                  <c:v>Dalarna</c:v>
                </c:pt>
                <c:pt idx="2">
                  <c:v>Gotland</c:v>
                </c:pt>
                <c:pt idx="3">
                  <c:v>Gävleborg</c:v>
                </c:pt>
                <c:pt idx="4">
                  <c:v>Halland</c:v>
                </c:pt>
                <c:pt idx="5">
                  <c:v>Jämtland</c:v>
                </c:pt>
                <c:pt idx="6">
                  <c:v>Jönköping</c:v>
                </c:pt>
                <c:pt idx="7">
                  <c:v>Kalmar</c:v>
                </c:pt>
                <c:pt idx="8">
                  <c:v>Kronoberg</c:v>
                </c:pt>
                <c:pt idx="9">
                  <c:v>Skåne</c:v>
                </c:pt>
                <c:pt idx="10">
                  <c:v>Stockholm A</c:v>
                </c:pt>
                <c:pt idx="11">
                  <c:v>Stockholm U</c:v>
                </c:pt>
                <c:pt idx="12">
                  <c:v>Södermanland</c:v>
                </c:pt>
                <c:pt idx="13">
                  <c:v>Uppsala</c:v>
                </c:pt>
                <c:pt idx="14">
                  <c:v>V Götaland B</c:v>
                </c:pt>
                <c:pt idx="15">
                  <c:v>V Götaland G</c:v>
                </c:pt>
                <c:pt idx="16">
                  <c:v>V Götaland S</c:v>
                </c:pt>
                <c:pt idx="17">
                  <c:v>V Götaland T</c:v>
                </c:pt>
                <c:pt idx="18">
                  <c:v>Värmland</c:v>
                </c:pt>
                <c:pt idx="19">
                  <c:v>Västerbotten</c:v>
                </c:pt>
                <c:pt idx="20">
                  <c:v>Västernorrland</c:v>
                </c:pt>
                <c:pt idx="21">
                  <c:v>Västmanland</c:v>
                </c:pt>
                <c:pt idx="22">
                  <c:v>Örebro</c:v>
                </c:pt>
                <c:pt idx="23">
                  <c:v>Östergötland</c:v>
                </c:pt>
              </c:strCache>
            </c:strRef>
          </c:cat>
          <c:val>
            <c:numRef>
              <c:f>'Sau2013_FOX_outpat,inpat'!$D$2:$D$25</c:f>
              <c:numCache>
                <c:formatCode>General</c:formatCode>
                <c:ptCount val="24"/>
                <c:pt idx="0">
                  <c:v>0.7</c:v>
                </c:pt>
                <c:pt idx="1">
                  <c:v>0.02</c:v>
                </c:pt>
                <c:pt idx="2">
                  <c:v>3</c:v>
                </c:pt>
                <c:pt idx="3">
                  <c:v>2.2999999999999998</c:v>
                </c:pt>
                <c:pt idx="4">
                  <c:v>1</c:v>
                </c:pt>
                <c:pt idx="5">
                  <c:v>0.02</c:v>
                </c:pt>
                <c:pt idx="6">
                  <c:v>0</c:v>
                </c:pt>
                <c:pt idx="7">
                  <c:v>3.2</c:v>
                </c:pt>
                <c:pt idx="8">
                  <c:v>1.9</c:v>
                </c:pt>
                <c:pt idx="9">
                  <c:v>2</c:v>
                </c:pt>
                <c:pt idx="10">
                  <c:v>1</c:v>
                </c:pt>
                <c:pt idx="11">
                  <c:v>0.02</c:v>
                </c:pt>
                <c:pt idx="12">
                  <c:v>0.6</c:v>
                </c:pt>
                <c:pt idx="13">
                  <c:v>0.02</c:v>
                </c:pt>
                <c:pt idx="14">
                  <c:v>0.02</c:v>
                </c:pt>
                <c:pt idx="15">
                  <c:v>3</c:v>
                </c:pt>
                <c:pt idx="16">
                  <c:v>2</c:v>
                </c:pt>
                <c:pt idx="17">
                  <c:v>1.7</c:v>
                </c:pt>
                <c:pt idx="18">
                  <c:v>0.02</c:v>
                </c:pt>
                <c:pt idx="19">
                  <c:v>0.02</c:v>
                </c:pt>
                <c:pt idx="20">
                  <c:v>0.9</c:v>
                </c:pt>
                <c:pt idx="21">
                  <c:v>0.02</c:v>
                </c:pt>
                <c:pt idx="22">
                  <c:v>1</c:v>
                </c:pt>
                <c:pt idx="23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0570640"/>
        <c:axId val="370571032"/>
      </c:barChart>
      <c:catAx>
        <c:axId val="3705706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70571032"/>
        <c:crosses val="autoZero"/>
        <c:auto val="1"/>
        <c:lblAlgn val="ctr"/>
        <c:lblOffset val="100"/>
        <c:noMultiLvlLbl val="0"/>
      </c:catAx>
      <c:valAx>
        <c:axId val="37057103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Källa:</a:t>
                </a:r>
                <a:r>
                  <a:rPr lang="sv-SE" baseline="0"/>
                  <a:t> Folkhälsomyndigheten 2014</a:t>
                </a:r>
                <a:endParaRPr lang="sv-SE"/>
              </a:p>
            </c:rich>
          </c:tx>
          <c:layout>
            <c:manualLayout>
              <c:xMode val="edge"/>
              <c:yMode val="edge"/>
              <c:x val="0.59902682495834181"/>
              <c:y val="0.955347767083096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7057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366236745272551"/>
          <c:y val="1.2241719293462486E-3"/>
          <c:w val="0.70303699750159487"/>
          <c:h val="4.13225992858579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Blad1!$A$5</c:f>
              <c:strCache>
                <c:ptCount val="1"/>
                <c:pt idx="0">
                  <c:v>Oxacillin (=Penicillin I+R)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Blad1!$B$4:$U$4</c:f>
              <c:numCache>
                <c:formatCode>General</c:formatCode>
                <c:ptCount val="20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</c:numCache>
            </c:numRef>
          </c:cat>
          <c:val>
            <c:numRef>
              <c:f>Blad1!$B$5:$U$5</c:f>
              <c:numCache>
                <c:formatCode>General</c:formatCode>
                <c:ptCount val="20"/>
                <c:pt idx="0">
                  <c:v>3.7</c:v>
                </c:pt>
                <c:pt idx="1">
                  <c:v>4.8</c:v>
                </c:pt>
                <c:pt idx="2">
                  <c:v>3.8</c:v>
                </c:pt>
                <c:pt idx="3">
                  <c:v>3.9</c:v>
                </c:pt>
                <c:pt idx="4">
                  <c:v>3.2</c:v>
                </c:pt>
                <c:pt idx="5">
                  <c:v>4.3</c:v>
                </c:pt>
                <c:pt idx="6">
                  <c:v>4.4000000000000004</c:v>
                </c:pt>
                <c:pt idx="7">
                  <c:v>4.5999999999999996</c:v>
                </c:pt>
                <c:pt idx="8">
                  <c:v>6.2</c:v>
                </c:pt>
                <c:pt idx="9">
                  <c:v>5.9</c:v>
                </c:pt>
                <c:pt idx="10">
                  <c:v>5.2</c:v>
                </c:pt>
                <c:pt idx="11">
                  <c:v>5.7</c:v>
                </c:pt>
                <c:pt idx="12">
                  <c:v>6.7</c:v>
                </c:pt>
                <c:pt idx="13">
                  <c:v>5.2</c:v>
                </c:pt>
                <c:pt idx="14">
                  <c:v>6.1</c:v>
                </c:pt>
                <c:pt idx="15">
                  <c:v>6.8</c:v>
                </c:pt>
                <c:pt idx="16">
                  <c:v>7.9</c:v>
                </c:pt>
                <c:pt idx="17">
                  <c:v>8.3000000000000007</c:v>
                </c:pt>
                <c:pt idx="18">
                  <c:v>6.6</c:v>
                </c:pt>
                <c:pt idx="19">
                  <c:v>7.3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Blad1!$A$6</c:f>
              <c:strCache>
                <c:ptCount val="1"/>
                <c:pt idx="0">
                  <c:v>Erytromycin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Blad1!$B$4:$U$4</c:f>
              <c:numCache>
                <c:formatCode>General</c:formatCode>
                <c:ptCount val="20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</c:numCache>
            </c:numRef>
          </c:cat>
          <c:val>
            <c:numRef>
              <c:f>Blad1!$B$6:$U$6</c:f>
              <c:numCache>
                <c:formatCode>General</c:formatCode>
                <c:ptCount val="20"/>
                <c:pt idx="0">
                  <c:v>1.5</c:v>
                </c:pt>
                <c:pt idx="1">
                  <c:v>2</c:v>
                </c:pt>
                <c:pt idx="2">
                  <c:v>1.6</c:v>
                </c:pt>
                <c:pt idx="3">
                  <c:v>1.9</c:v>
                </c:pt>
                <c:pt idx="4">
                  <c:v>3.2</c:v>
                </c:pt>
                <c:pt idx="5">
                  <c:v>2.8</c:v>
                </c:pt>
                <c:pt idx="6">
                  <c:v>2.9</c:v>
                </c:pt>
                <c:pt idx="7">
                  <c:v>3.4</c:v>
                </c:pt>
                <c:pt idx="8">
                  <c:v>4.3</c:v>
                </c:pt>
                <c:pt idx="9">
                  <c:v>5.6</c:v>
                </c:pt>
                <c:pt idx="10">
                  <c:v>4.8</c:v>
                </c:pt>
                <c:pt idx="11">
                  <c:v>5.2</c:v>
                </c:pt>
                <c:pt idx="12">
                  <c:v>7.2</c:v>
                </c:pt>
                <c:pt idx="13">
                  <c:v>4.5</c:v>
                </c:pt>
                <c:pt idx="14">
                  <c:v>6.4</c:v>
                </c:pt>
                <c:pt idx="15">
                  <c:v>6.8</c:v>
                </c:pt>
                <c:pt idx="16">
                  <c:v>6.9</c:v>
                </c:pt>
                <c:pt idx="17">
                  <c:v>6.6</c:v>
                </c:pt>
                <c:pt idx="18">
                  <c:v>4.5</c:v>
                </c:pt>
                <c:pt idx="19">
                  <c:v>6.4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Blad1!$A$7</c:f>
              <c:strCache>
                <c:ptCount val="1"/>
                <c:pt idx="0">
                  <c:v>Klindamycin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Blad1!$B$4:$U$4</c:f>
              <c:numCache>
                <c:formatCode>General</c:formatCode>
                <c:ptCount val="20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</c:numCache>
            </c:numRef>
          </c:cat>
          <c:val>
            <c:numRef>
              <c:f>Blad1!$B$7:$U$7</c:f>
              <c:numCache>
                <c:formatCode>General</c:formatCode>
                <c:ptCount val="20"/>
                <c:pt idx="10">
                  <c:v>2.2000000000000002</c:v>
                </c:pt>
                <c:pt idx="11">
                  <c:v>2.7</c:v>
                </c:pt>
                <c:pt idx="12">
                  <c:v>3.6</c:v>
                </c:pt>
                <c:pt idx="13">
                  <c:v>2.2999999999999998</c:v>
                </c:pt>
                <c:pt idx="14">
                  <c:v>3.5</c:v>
                </c:pt>
                <c:pt idx="15">
                  <c:v>4</c:v>
                </c:pt>
                <c:pt idx="16">
                  <c:v>4.2</c:v>
                </c:pt>
                <c:pt idx="17">
                  <c:v>4.3</c:v>
                </c:pt>
                <c:pt idx="18">
                  <c:v>3.2</c:v>
                </c:pt>
                <c:pt idx="19">
                  <c:v>4.0999999999999996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Blad1!$A$8</c:f>
              <c:strCache>
                <c:ptCount val="1"/>
                <c:pt idx="0">
                  <c:v>Tetracyklin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Blad1!$B$4:$U$4</c:f>
              <c:numCache>
                <c:formatCode>General</c:formatCode>
                <c:ptCount val="20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</c:numCache>
            </c:numRef>
          </c:cat>
          <c:val>
            <c:numRef>
              <c:f>Blad1!$B$8:$U$8</c:f>
              <c:numCache>
                <c:formatCode>General</c:formatCode>
                <c:ptCount val="20"/>
                <c:pt idx="0">
                  <c:v>3</c:v>
                </c:pt>
                <c:pt idx="1">
                  <c:v>3.6</c:v>
                </c:pt>
                <c:pt idx="2">
                  <c:v>3</c:v>
                </c:pt>
                <c:pt idx="3">
                  <c:v>2.6</c:v>
                </c:pt>
                <c:pt idx="4">
                  <c:v>4</c:v>
                </c:pt>
                <c:pt idx="5">
                  <c:v>3.9</c:v>
                </c:pt>
                <c:pt idx="6">
                  <c:v>4.0999999999999996</c:v>
                </c:pt>
                <c:pt idx="7">
                  <c:v>5</c:v>
                </c:pt>
                <c:pt idx="8">
                  <c:v>6</c:v>
                </c:pt>
                <c:pt idx="9">
                  <c:v>6.2</c:v>
                </c:pt>
                <c:pt idx="10">
                  <c:v>6.3</c:v>
                </c:pt>
                <c:pt idx="11">
                  <c:v>6.6</c:v>
                </c:pt>
                <c:pt idx="12">
                  <c:v>7</c:v>
                </c:pt>
                <c:pt idx="13">
                  <c:v>4.5</c:v>
                </c:pt>
                <c:pt idx="14">
                  <c:v>6.8</c:v>
                </c:pt>
                <c:pt idx="15">
                  <c:v>7.5</c:v>
                </c:pt>
                <c:pt idx="16">
                  <c:v>6.5</c:v>
                </c:pt>
                <c:pt idx="17">
                  <c:v>6.9</c:v>
                </c:pt>
                <c:pt idx="18">
                  <c:v>5</c:v>
                </c:pt>
                <c:pt idx="19">
                  <c:v>6.3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Blad1!$A$9</c:f>
              <c:strCache>
                <c:ptCount val="1"/>
                <c:pt idx="0">
                  <c:v>Trimetoprim-sulfa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Blad1!$B$4:$U$4</c:f>
              <c:numCache>
                <c:formatCode>General</c:formatCode>
                <c:ptCount val="20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</c:numCache>
            </c:numRef>
          </c:cat>
          <c:val>
            <c:numRef>
              <c:f>Blad1!$B$9:$U$9</c:f>
              <c:numCache>
                <c:formatCode>General</c:formatCode>
                <c:ptCount val="20"/>
                <c:pt idx="0">
                  <c:v>4.4000000000000004</c:v>
                </c:pt>
                <c:pt idx="1">
                  <c:v>5.4</c:v>
                </c:pt>
                <c:pt idx="2">
                  <c:v>4.5</c:v>
                </c:pt>
                <c:pt idx="3">
                  <c:v>4.8</c:v>
                </c:pt>
                <c:pt idx="4">
                  <c:v>4.8</c:v>
                </c:pt>
                <c:pt idx="5">
                  <c:v>6.6</c:v>
                </c:pt>
                <c:pt idx="6">
                  <c:v>6</c:v>
                </c:pt>
                <c:pt idx="7">
                  <c:v>5.8</c:v>
                </c:pt>
                <c:pt idx="8">
                  <c:v>7.5</c:v>
                </c:pt>
                <c:pt idx="9">
                  <c:v>7.9</c:v>
                </c:pt>
                <c:pt idx="10">
                  <c:v>7.1</c:v>
                </c:pt>
                <c:pt idx="11">
                  <c:v>8.3000000000000007</c:v>
                </c:pt>
                <c:pt idx="12">
                  <c:v>9.1999999999999993</c:v>
                </c:pt>
                <c:pt idx="13">
                  <c:v>6.4</c:v>
                </c:pt>
                <c:pt idx="14">
                  <c:v>9.1</c:v>
                </c:pt>
                <c:pt idx="15">
                  <c:v>10.199999999999999</c:v>
                </c:pt>
                <c:pt idx="16">
                  <c:v>6.6</c:v>
                </c:pt>
                <c:pt idx="17">
                  <c:v>7.2</c:v>
                </c:pt>
                <c:pt idx="18">
                  <c:v>5.7</c:v>
                </c:pt>
                <c:pt idx="19">
                  <c:v>6.7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Blad1!$A$10</c:f>
              <c:strCache>
                <c:ptCount val="1"/>
                <c:pt idx="0">
                  <c:v>Norfloxacin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Blad1!$B$4:$U$4</c:f>
              <c:numCache>
                <c:formatCode>General</c:formatCode>
                <c:ptCount val="20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</c:numCache>
            </c:numRef>
          </c:cat>
          <c:val>
            <c:numRef>
              <c:f>Blad1!$B$10:$U$10</c:f>
              <c:numCache>
                <c:formatCode>General</c:formatCode>
                <c:ptCount val="20"/>
                <c:pt idx="11">
                  <c:v>0.6</c:v>
                </c:pt>
                <c:pt idx="12">
                  <c:v>0.3</c:v>
                </c:pt>
                <c:pt idx="13">
                  <c:v>0.6</c:v>
                </c:pt>
                <c:pt idx="14">
                  <c:v>0.8</c:v>
                </c:pt>
                <c:pt idx="15">
                  <c:v>0.6</c:v>
                </c:pt>
                <c:pt idx="16">
                  <c:v>1.3</c:v>
                </c:pt>
                <c:pt idx="17">
                  <c:v>1</c:v>
                </c:pt>
                <c:pt idx="18">
                  <c:v>0.5</c:v>
                </c:pt>
                <c:pt idx="19">
                  <c:v>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0569072"/>
        <c:axId val="370571424"/>
      </c:lineChart>
      <c:catAx>
        <c:axId val="370569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 b="0"/>
                  <a:t>Källa: Folkhälsomyndigheten</a:t>
                </a:r>
                <a:r>
                  <a:rPr lang="sv-SE" b="0" baseline="0"/>
                  <a:t> 2014</a:t>
                </a:r>
                <a:endParaRPr lang="sv-SE" b="0"/>
              </a:p>
            </c:rich>
          </c:tx>
          <c:layout>
            <c:manualLayout>
              <c:xMode val="edge"/>
              <c:yMode val="edge"/>
              <c:x val="0.75232015640902028"/>
              <c:y val="0.9494429281127888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70571424"/>
        <c:crosses val="autoZero"/>
        <c:auto val="1"/>
        <c:lblAlgn val="ctr"/>
        <c:lblOffset val="100"/>
        <c:noMultiLvlLbl val="0"/>
      </c:catAx>
      <c:valAx>
        <c:axId val="370571424"/>
        <c:scaling>
          <c:orientation val="minMax"/>
          <c:max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 err="1" smtClean="0"/>
                  <a:t>Percent</a:t>
                </a:r>
                <a:endParaRPr lang="sv-SE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70569072"/>
        <c:crosses val="autoZero"/>
        <c:crossBetween val="between"/>
        <c:majorUnit val="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685280411377156"/>
          <c:y val="0.23839273208055972"/>
          <c:w val="0.20294311425357547"/>
          <c:h val="0.55347719938997653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sv-S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034440086624149E-2"/>
          <c:y val="6.2950263740145312E-2"/>
          <c:w val="0.92302386156103111"/>
          <c:h val="0.413600713713315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Blad1!$A$2:$A$15</c:f>
              <c:strCache>
                <c:ptCount val="14"/>
                <c:pt idx="0">
                  <c:v> J01AA - Tetracyclines</c:v>
                </c:pt>
                <c:pt idx="1">
                  <c:v>J01CA- Penicillins with extended spectrum excl. J01CA08*</c:v>
                </c:pt>
                <c:pt idx="2">
                  <c:v> J01CA08 - Pivmecillinam</c:v>
                </c:pt>
                <c:pt idx="3">
                  <c:v> J01CE - Betalactamase sensitive penicillins</c:v>
                </c:pt>
                <c:pt idx="4">
                  <c:v> J01CF - Betalactamase-resistan penicillins</c:v>
                </c:pt>
                <c:pt idx="5">
                  <c:v> J01CR - Combinations of penicillins</c:v>
                </c:pt>
                <c:pt idx="6">
                  <c:v>J01DB - J01DE - Cephalosporins</c:v>
                </c:pt>
                <c:pt idx="7">
                  <c:v> J01EA - Trimethoprim</c:v>
                </c:pt>
                <c:pt idx="8">
                  <c:v> J01EE - Trimethoprim with sulphonamides</c:v>
                </c:pt>
                <c:pt idx="9">
                  <c:v> J01FA - Macrolides</c:v>
                </c:pt>
                <c:pt idx="10">
                  <c:v> J01FF - Lincosamides</c:v>
                </c:pt>
                <c:pt idx="11">
                  <c:v> J01MA - Fluoroquinolones</c:v>
                </c:pt>
                <c:pt idx="12">
                  <c:v> J01XE - Nitrofurantoin</c:v>
                </c:pt>
                <c:pt idx="13">
                  <c:v> J01XX - Other antibacterials</c:v>
                </c:pt>
              </c:strCache>
            </c:strRef>
          </c:cat>
          <c:val>
            <c:numRef>
              <c:f>Blad1!$B$2:$B$15</c:f>
              <c:numCache>
                <c:formatCode>0</c:formatCode>
                <c:ptCount val="14"/>
                <c:pt idx="0">
                  <c:v>59.744560299888498</c:v>
                </c:pt>
                <c:pt idx="1">
                  <c:v>29.654369398333898</c:v>
                </c:pt>
                <c:pt idx="2">
                  <c:v>17.634407825557599</c:v>
                </c:pt>
                <c:pt idx="3">
                  <c:v>156.03335174271001</c:v>
                </c:pt>
                <c:pt idx="4">
                  <c:v>35.690756769847198</c:v>
                </c:pt>
                <c:pt idx="5">
                  <c:v>9.9768366852016808</c:v>
                </c:pt>
                <c:pt idx="6">
                  <c:v>28.707569188074199</c:v>
                </c:pt>
                <c:pt idx="7">
                  <c:v>30.830703771605201</c:v>
                </c:pt>
                <c:pt idx="8">
                  <c:v>6.4423039813231</c:v>
                </c:pt>
                <c:pt idx="9">
                  <c:v>22.802199104297699</c:v>
                </c:pt>
                <c:pt idx="10">
                  <c:v>10.1432884504142</c:v>
                </c:pt>
                <c:pt idx="11">
                  <c:v>47.572140195043097</c:v>
                </c:pt>
                <c:pt idx="12">
                  <c:v>5.0286488878878002</c:v>
                </c:pt>
                <c:pt idx="13">
                  <c:v>19.074356655463799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Blad1!$A$2:$A$15</c:f>
              <c:strCache>
                <c:ptCount val="14"/>
                <c:pt idx="0">
                  <c:v> J01AA - Tetracyclines</c:v>
                </c:pt>
                <c:pt idx="1">
                  <c:v>J01CA- Penicillins with extended spectrum excl. J01CA08*</c:v>
                </c:pt>
                <c:pt idx="2">
                  <c:v> J01CA08 - Pivmecillinam</c:v>
                </c:pt>
                <c:pt idx="3">
                  <c:v> J01CE - Betalactamase sensitive penicillins</c:v>
                </c:pt>
                <c:pt idx="4">
                  <c:v> J01CF - Betalactamase-resistan penicillins</c:v>
                </c:pt>
                <c:pt idx="5">
                  <c:v> J01CR - Combinations of penicillins</c:v>
                </c:pt>
                <c:pt idx="6">
                  <c:v>J01DB - J01DE - Cephalosporins</c:v>
                </c:pt>
                <c:pt idx="7">
                  <c:v> J01EA - Trimethoprim</c:v>
                </c:pt>
                <c:pt idx="8">
                  <c:v> J01EE - Trimethoprim with sulphonamides</c:v>
                </c:pt>
                <c:pt idx="9">
                  <c:v> J01FA - Macrolides</c:v>
                </c:pt>
                <c:pt idx="10">
                  <c:v> J01FF - Lincosamides</c:v>
                </c:pt>
                <c:pt idx="11">
                  <c:v> J01MA - Fluoroquinolones</c:v>
                </c:pt>
                <c:pt idx="12">
                  <c:v> J01XE - Nitrofurantoin</c:v>
                </c:pt>
                <c:pt idx="13">
                  <c:v> J01XX - Other antibacterials</c:v>
                </c:pt>
              </c:strCache>
            </c:strRef>
          </c:cat>
          <c:val>
            <c:numRef>
              <c:f>Blad1!$C$2:$C$15</c:f>
              <c:numCache>
                <c:formatCode>0</c:formatCode>
                <c:ptCount val="14"/>
                <c:pt idx="0">
                  <c:v>63.226413854818396</c:v>
                </c:pt>
                <c:pt idx="1">
                  <c:v>29.022486204129201</c:v>
                </c:pt>
                <c:pt idx="2">
                  <c:v>22.263153128839601</c:v>
                </c:pt>
                <c:pt idx="3">
                  <c:v>122.479523696228</c:v>
                </c:pt>
                <c:pt idx="4">
                  <c:v>40.541239355695502</c:v>
                </c:pt>
                <c:pt idx="5">
                  <c:v>7.7840360290618804</c:v>
                </c:pt>
                <c:pt idx="6">
                  <c:v>22.4662294127256</c:v>
                </c:pt>
                <c:pt idx="7">
                  <c:v>26.370065801154801</c:v>
                </c:pt>
                <c:pt idx="8">
                  <c:v>6.1817308580072901</c:v>
                </c:pt>
                <c:pt idx="9">
                  <c:v>18.370191863809701</c:v>
                </c:pt>
                <c:pt idx="10">
                  <c:v>14.133332563936801</c:v>
                </c:pt>
                <c:pt idx="11">
                  <c:v>41.024627493732403</c:v>
                </c:pt>
                <c:pt idx="12">
                  <c:v>10.343684971200901</c:v>
                </c:pt>
                <c:pt idx="13">
                  <c:v>22.945622607472899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Blad1!$A$2:$A$15</c:f>
              <c:strCache>
                <c:ptCount val="14"/>
                <c:pt idx="0">
                  <c:v> J01AA - Tetracyclines</c:v>
                </c:pt>
                <c:pt idx="1">
                  <c:v>J01CA- Penicillins with extended spectrum excl. J01CA08*</c:v>
                </c:pt>
                <c:pt idx="2">
                  <c:v> J01CA08 - Pivmecillinam</c:v>
                </c:pt>
                <c:pt idx="3">
                  <c:v> J01CE - Betalactamase sensitive penicillins</c:v>
                </c:pt>
                <c:pt idx="4">
                  <c:v> J01CF - Betalactamase-resistan penicillins</c:v>
                </c:pt>
                <c:pt idx="5">
                  <c:v> J01CR - Combinations of penicillins</c:v>
                </c:pt>
                <c:pt idx="6">
                  <c:v>J01DB - J01DE - Cephalosporins</c:v>
                </c:pt>
                <c:pt idx="7">
                  <c:v> J01EA - Trimethoprim</c:v>
                </c:pt>
                <c:pt idx="8">
                  <c:v> J01EE - Trimethoprim with sulphonamides</c:v>
                </c:pt>
                <c:pt idx="9">
                  <c:v> J01FA - Macrolides</c:v>
                </c:pt>
                <c:pt idx="10">
                  <c:v> J01FF - Lincosamides</c:v>
                </c:pt>
                <c:pt idx="11">
                  <c:v> J01MA - Fluoroquinolones</c:v>
                </c:pt>
                <c:pt idx="12">
                  <c:v> J01XE - Nitrofurantoin</c:v>
                </c:pt>
                <c:pt idx="13">
                  <c:v> J01XX - Other antibacterials</c:v>
                </c:pt>
              </c:strCache>
            </c:strRef>
          </c:cat>
          <c:val>
            <c:numRef>
              <c:f>Blad1!$D$2:$D$15</c:f>
              <c:numCache>
                <c:formatCode>0</c:formatCode>
                <c:ptCount val="14"/>
                <c:pt idx="0">
                  <c:v>64.306427438620503</c:v>
                </c:pt>
                <c:pt idx="1">
                  <c:v>31.0316059340804</c:v>
                </c:pt>
                <c:pt idx="2">
                  <c:v>27.5805894643375</c:v>
                </c:pt>
                <c:pt idx="3">
                  <c:v>134.34494385487</c:v>
                </c:pt>
                <c:pt idx="4">
                  <c:v>42.207632243883801</c:v>
                </c:pt>
                <c:pt idx="5">
                  <c:v>8.5426099582180104</c:v>
                </c:pt>
                <c:pt idx="6">
                  <c:v>21.482001440319301</c:v>
                </c:pt>
                <c:pt idx="7">
                  <c:v>22.794704461862501</c:v>
                </c:pt>
                <c:pt idx="8">
                  <c:v>6.4435799407390801</c:v>
                </c:pt>
                <c:pt idx="9">
                  <c:v>18.361931414860798</c:v>
                </c:pt>
                <c:pt idx="10">
                  <c:v>16.272447929428498</c:v>
                </c:pt>
                <c:pt idx="11">
                  <c:v>35.681974073594098</c:v>
                </c:pt>
                <c:pt idx="12">
                  <c:v>13.484311920535101</c:v>
                </c:pt>
                <c:pt idx="13">
                  <c:v>22.505455513873901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Blad1!$A$2:$A$15</c:f>
              <c:strCache>
                <c:ptCount val="14"/>
                <c:pt idx="0">
                  <c:v> J01AA - Tetracyclines</c:v>
                </c:pt>
                <c:pt idx="1">
                  <c:v>J01CA- Penicillins with extended spectrum excl. J01CA08*</c:v>
                </c:pt>
                <c:pt idx="2">
                  <c:v> J01CA08 - Pivmecillinam</c:v>
                </c:pt>
                <c:pt idx="3">
                  <c:v> J01CE - Betalactamase sensitive penicillins</c:v>
                </c:pt>
                <c:pt idx="4">
                  <c:v> J01CF - Betalactamase-resistan penicillins</c:v>
                </c:pt>
                <c:pt idx="5">
                  <c:v> J01CR - Combinations of penicillins</c:v>
                </c:pt>
                <c:pt idx="6">
                  <c:v>J01DB - J01DE - Cephalosporins</c:v>
                </c:pt>
                <c:pt idx="7">
                  <c:v> J01EA - Trimethoprim</c:v>
                </c:pt>
                <c:pt idx="8">
                  <c:v> J01EE - Trimethoprim with sulphonamides</c:v>
                </c:pt>
                <c:pt idx="9">
                  <c:v> J01FA - Macrolides</c:v>
                </c:pt>
                <c:pt idx="10">
                  <c:v> J01FF - Lincosamides</c:v>
                </c:pt>
                <c:pt idx="11">
                  <c:v> J01MA - Fluoroquinolones</c:v>
                </c:pt>
                <c:pt idx="12">
                  <c:v> J01XE - Nitrofurantoin</c:v>
                </c:pt>
                <c:pt idx="13">
                  <c:v> J01XX - Other antibacterials</c:v>
                </c:pt>
              </c:strCache>
            </c:strRef>
          </c:cat>
          <c:val>
            <c:numRef>
              <c:f>Blad1!$E$2:$E$15</c:f>
              <c:numCache>
                <c:formatCode>0</c:formatCode>
                <c:ptCount val="14"/>
                <c:pt idx="0">
                  <c:v>58.269656287151101</c:v>
                </c:pt>
                <c:pt idx="1">
                  <c:v>30.5410246645759</c:v>
                </c:pt>
                <c:pt idx="2">
                  <c:v>32.166323439138701</c:v>
                </c:pt>
                <c:pt idx="3">
                  <c:v>130.03054472718799</c:v>
                </c:pt>
                <c:pt idx="4">
                  <c:v>42.284012494055503</c:v>
                </c:pt>
                <c:pt idx="5">
                  <c:v>8.2869002443338609</c:v>
                </c:pt>
                <c:pt idx="6">
                  <c:v>19.031513590383501</c:v>
                </c:pt>
                <c:pt idx="7">
                  <c:v>18.762862864966699</c:v>
                </c:pt>
                <c:pt idx="8">
                  <c:v>6.54551647856941</c:v>
                </c:pt>
                <c:pt idx="9">
                  <c:v>15.262345001762499</c:v>
                </c:pt>
                <c:pt idx="10">
                  <c:v>16.374953214808301</c:v>
                </c:pt>
                <c:pt idx="11">
                  <c:v>30.6460020862629</c:v>
                </c:pt>
                <c:pt idx="12">
                  <c:v>13.5757367993887</c:v>
                </c:pt>
                <c:pt idx="13">
                  <c:v>19.826793788080899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Blad1!$A$2:$A$15</c:f>
              <c:strCache>
                <c:ptCount val="14"/>
                <c:pt idx="0">
                  <c:v> J01AA - Tetracyclines</c:v>
                </c:pt>
                <c:pt idx="1">
                  <c:v>J01CA- Penicillins with extended spectrum excl. J01CA08*</c:v>
                </c:pt>
                <c:pt idx="2">
                  <c:v> J01CA08 - Pivmecillinam</c:v>
                </c:pt>
                <c:pt idx="3">
                  <c:v> J01CE - Betalactamase sensitive penicillins</c:v>
                </c:pt>
                <c:pt idx="4">
                  <c:v> J01CF - Betalactamase-resistan penicillins</c:v>
                </c:pt>
                <c:pt idx="5">
                  <c:v> J01CR - Combinations of penicillins</c:v>
                </c:pt>
                <c:pt idx="6">
                  <c:v>J01DB - J01DE - Cephalosporins</c:v>
                </c:pt>
                <c:pt idx="7">
                  <c:v> J01EA - Trimethoprim</c:v>
                </c:pt>
                <c:pt idx="8">
                  <c:v> J01EE - Trimethoprim with sulphonamides</c:v>
                </c:pt>
                <c:pt idx="9">
                  <c:v> J01FA - Macrolides</c:v>
                </c:pt>
                <c:pt idx="10">
                  <c:v> J01FF - Lincosamides</c:v>
                </c:pt>
                <c:pt idx="11">
                  <c:v> J01MA - Fluoroquinolones</c:v>
                </c:pt>
                <c:pt idx="12">
                  <c:v> J01XE - Nitrofurantoin</c:v>
                </c:pt>
                <c:pt idx="13">
                  <c:v> J01XX - Other antibacterials</c:v>
                </c:pt>
              </c:strCache>
            </c:strRef>
          </c:cat>
          <c:val>
            <c:numRef>
              <c:f>Blad1!$F$2:$F$15</c:f>
              <c:numCache>
                <c:formatCode>0</c:formatCode>
                <c:ptCount val="14"/>
                <c:pt idx="0">
                  <c:v>51.745251123364298</c:v>
                </c:pt>
                <c:pt idx="1">
                  <c:v>26.9382727332932</c:v>
                </c:pt>
                <c:pt idx="2">
                  <c:v>32.796307225733898</c:v>
                </c:pt>
                <c:pt idx="3">
                  <c:v>118.617528059395</c:v>
                </c:pt>
                <c:pt idx="4">
                  <c:v>41.670434351693999</c:v>
                </c:pt>
                <c:pt idx="5">
                  <c:v>7.2303901312256302</c:v>
                </c:pt>
                <c:pt idx="6">
                  <c:v>15.202433530203701</c:v>
                </c:pt>
                <c:pt idx="7">
                  <c:v>14.910741786149501</c:v>
                </c:pt>
                <c:pt idx="8">
                  <c:v>6.5551777607300199</c:v>
                </c:pt>
                <c:pt idx="9">
                  <c:v>12.821472660867199</c:v>
                </c:pt>
                <c:pt idx="10">
                  <c:v>15.9180506089497</c:v>
                </c:pt>
                <c:pt idx="11">
                  <c:v>27.822422819714902</c:v>
                </c:pt>
                <c:pt idx="12">
                  <c:v>18.468624825754699</c:v>
                </c:pt>
                <c:pt idx="13">
                  <c:v>17.379966416557199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Blad1!$A$2:$A$15</c:f>
              <c:strCache>
                <c:ptCount val="14"/>
                <c:pt idx="0">
                  <c:v> J01AA - Tetracyclines</c:v>
                </c:pt>
                <c:pt idx="1">
                  <c:v>J01CA- Penicillins with extended spectrum excl. J01CA08*</c:v>
                </c:pt>
                <c:pt idx="2">
                  <c:v> J01CA08 - Pivmecillinam</c:v>
                </c:pt>
                <c:pt idx="3">
                  <c:v> J01CE - Betalactamase sensitive penicillins</c:v>
                </c:pt>
                <c:pt idx="4">
                  <c:v> J01CF - Betalactamase-resistan penicillins</c:v>
                </c:pt>
                <c:pt idx="5">
                  <c:v> J01CR - Combinations of penicillins</c:v>
                </c:pt>
                <c:pt idx="6">
                  <c:v>J01DB - J01DE - Cephalosporins</c:v>
                </c:pt>
                <c:pt idx="7">
                  <c:v> J01EA - Trimethoprim</c:v>
                </c:pt>
                <c:pt idx="8">
                  <c:v> J01EE - Trimethoprim with sulphonamides</c:v>
                </c:pt>
                <c:pt idx="9">
                  <c:v> J01FA - Macrolides</c:v>
                </c:pt>
                <c:pt idx="10">
                  <c:v> J01FF - Lincosamides</c:v>
                </c:pt>
                <c:pt idx="11">
                  <c:v> J01MA - Fluoroquinolones</c:v>
                </c:pt>
                <c:pt idx="12">
                  <c:v> J01XE - Nitrofurantoin</c:v>
                </c:pt>
                <c:pt idx="13">
                  <c:v> J01XX - Other antibacterials</c:v>
                </c:pt>
              </c:strCache>
            </c:strRef>
          </c:cat>
          <c:val>
            <c:numRef>
              <c:f>Blad1!$G$2:$G$15</c:f>
              <c:numCache>
                <c:formatCode>0</c:formatCode>
                <c:ptCount val="14"/>
                <c:pt idx="0">
                  <c:v>51.5867042684892</c:v>
                </c:pt>
                <c:pt idx="1">
                  <c:v>26.8930041725005</c:v>
                </c:pt>
                <c:pt idx="2">
                  <c:v>33.019109311290102</c:v>
                </c:pt>
                <c:pt idx="3">
                  <c:v>118.38974927098501</c:v>
                </c:pt>
                <c:pt idx="4">
                  <c:v>41.320751525423901</c:v>
                </c:pt>
                <c:pt idx="5">
                  <c:v>6.7241342762766099</c:v>
                </c:pt>
                <c:pt idx="6">
                  <c:v>14.0969363907261</c:v>
                </c:pt>
                <c:pt idx="7">
                  <c:v>13.086731782540101</c:v>
                </c:pt>
                <c:pt idx="8">
                  <c:v>6.7822670764297497</c:v>
                </c:pt>
                <c:pt idx="9">
                  <c:v>12.8371782702805</c:v>
                </c:pt>
                <c:pt idx="10">
                  <c:v>15.8917732131337</c:v>
                </c:pt>
                <c:pt idx="11">
                  <c:v>27.143735328962102</c:v>
                </c:pt>
                <c:pt idx="12">
                  <c:v>21.3415894042855</c:v>
                </c:pt>
                <c:pt idx="13">
                  <c:v>15.663952589329099</c:v>
                </c:pt>
              </c:numCache>
            </c:numRef>
          </c:val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Blad1!$A$2:$A$15</c:f>
              <c:strCache>
                <c:ptCount val="14"/>
                <c:pt idx="0">
                  <c:v> J01AA - Tetracyclines</c:v>
                </c:pt>
                <c:pt idx="1">
                  <c:v>J01CA- Penicillins with extended spectrum excl. J01CA08*</c:v>
                </c:pt>
                <c:pt idx="2">
                  <c:v> J01CA08 - Pivmecillinam</c:v>
                </c:pt>
                <c:pt idx="3">
                  <c:v> J01CE - Betalactamase sensitive penicillins</c:v>
                </c:pt>
                <c:pt idx="4">
                  <c:v> J01CF - Betalactamase-resistan penicillins</c:v>
                </c:pt>
                <c:pt idx="5">
                  <c:v> J01CR - Combinations of penicillins</c:v>
                </c:pt>
                <c:pt idx="6">
                  <c:v>J01DB - J01DE - Cephalosporins</c:v>
                </c:pt>
                <c:pt idx="7">
                  <c:v> J01EA - Trimethoprim</c:v>
                </c:pt>
                <c:pt idx="8">
                  <c:v> J01EE - Trimethoprim with sulphonamides</c:v>
                </c:pt>
                <c:pt idx="9">
                  <c:v> J01FA - Macrolides</c:v>
                </c:pt>
                <c:pt idx="10">
                  <c:v> J01FF - Lincosamides</c:v>
                </c:pt>
                <c:pt idx="11">
                  <c:v> J01MA - Fluoroquinolones</c:v>
                </c:pt>
                <c:pt idx="12">
                  <c:v> J01XE - Nitrofurantoin</c:v>
                </c:pt>
                <c:pt idx="13">
                  <c:v> J01XX - Other antibacterials</c:v>
                </c:pt>
              </c:strCache>
            </c:strRef>
          </c:cat>
          <c:val>
            <c:numRef>
              <c:f>Blad1!$H$2:$H$15</c:f>
              <c:numCache>
                <c:formatCode>0</c:formatCode>
                <c:ptCount val="14"/>
                <c:pt idx="0">
                  <c:v>54.737737598467199</c:v>
                </c:pt>
                <c:pt idx="1">
                  <c:v>24.446422255901702</c:v>
                </c:pt>
                <c:pt idx="2">
                  <c:v>33.452993286651797</c:v>
                </c:pt>
                <c:pt idx="3">
                  <c:v>117.673279472193</c:v>
                </c:pt>
                <c:pt idx="4">
                  <c:v>40.298994112942701</c:v>
                </c:pt>
                <c:pt idx="5">
                  <c:v>6.0961789886326603</c:v>
                </c:pt>
                <c:pt idx="6">
                  <c:v>12.7826568120677</c:v>
                </c:pt>
                <c:pt idx="7">
                  <c:v>11.236494444839799</c:v>
                </c:pt>
                <c:pt idx="8">
                  <c:v>6.6903012775647204</c:v>
                </c:pt>
                <c:pt idx="9">
                  <c:v>11.8966775245683</c:v>
                </c:pt>
                <c:pt idx="10">
                  <c:v>16.035566619971</c:v>
                </c:pt>
                <c:pt idx="11">
                  <c:v>26.101871687003499</c:v>
                </c:pt>
                <c:pt idx="12">
                  <c:v>22.8138073425188</c:v>
                </c:pt>
                <c:pt idx="13">
                  <c:v>14.685993519245301</c:v>
                </c:pt>
              </c:numCache>
            </c:numRef>
          </c:val>
        </c:ser>
        <c:ser>
          <c:idx val="7"/>
          <c:order val="7"/>
          <c:tx>
            <c:strRef>
              <c:f>Blad1!$I$1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Blad1!$A$2:$A$15</c:f>
              <c:strCache>
                <c:ptCount val="14"/>
                <c:pt idx="0">
                  <c:v> J01AA - Tetracyclines</c:v>
                </c:pt>
                <c:pt idx="1">
                  <c:v>J01CA- Penicillins with extended spectrum excl. J01CA08*</c:v>
                </c:pt>
                <c:pt idx="2">
                  <c:v> J01CA08 - Pivmecillinam</c:v>
                </c:pt>
                <c:pt idx="3">
                  <c:v> J01CE - Betalactamase sensitive penicillins</c:v>
                </c:pt>
                <c:pt idx="4">
                  <c:v> J01CF - Betalactamase-resistan penicillins</c:v>
                </c:pt>
                <c:pt idx="5">
                  <c:v> J01CR - Combinations of penicillins</c:v>
                </c:pt>
                <c:pt idx="6">
                  <c:v>J01DB - J01DE - Cephalosporins</c:v>
                </c:pt>
                <c:pt idx="7">
                  <c:v> J01EA - Trimethoprim</c:v>
                </c:pt>
                <c:pt idx="8">
                  <c:v> J01EE - Trimethoprim with sulphonamides</c:v>
                </c:pt>
                <c:pt idx="9">
                  <c:v> J01FA - Macrolides</c:v>
                </c:pt>
                <c:pt idx="10">
                  <c:v> J01FF - Lincosamides</c:v>
                </c:pt>
                <c:pt idx="11">
                  <c:v> J01MA - Fluoroquinolones</c:v>
                </c:pt>
                <c:pt idx="12">
                  <c:v> J01XE - Nitrofurantoin</c:v>
                </c:pt>
                <c:pt idx="13">
                  <c:v> J01XX - Other antibacterials</c:v>
                </c:pt>
              </c:strCache>
            </c:strRef>
          </c:cat>
          <c:val>
            <c:numRef>
              <c:f>Blad1!$I$2:$I$15</c:f>
              <c:numCache>
                <c:formatCode>0</c:formatCode>
                <c:ptCount val="14"/>
                <c:pt idx="0">
                  <c:v>51.957664648462902</c:v>
                </c:pt>
                <c:pt idx="1">
                  <c:v>22.713623692442798</c:v>
                </c:pt>
                <c:pt idx="2">
                  <c:v>32.752899838708899</c:v>
                </c:pt>
                <c:pt idx="3">
                  <c:v>115.701969501801</c:v>
                </c:pt>
                <c:pt idx="4">
                  <c:v>39.534507276553299</c:v>
                </c:pt>
                <c:pt idx="5">
                  <c:v>5.9745720038954504</c:v>
                </c:pt>
                <c:pt idx="6">
                  <c:v>11.5314427986086</c:v>
                </c:pt>
                <c:pt idx="7">
                  <c:v>9.69539236864847</c:v>
                </c:pt>
                <c:pt idx="8">
                  <c:v>6.6460997241864401</c:v>
                </c:pt>
                <c:pt idx="9">
                  <c:v>11.9487221938962</c:v>
                </c:pt>
                <c:pt idx="10">
                  <c:v>15.965234098802499</c:v>
                </c:pt>
                <c:pt idx="11">
                  <c:v>24.990258735370301</c:v>
                </c:pt>
                <c:pt idx="12">
                  <c:v>23.4984084434487</c:v>
                </c:pt>
                <c:pt idx="13">
                  <c:v>14.301283737861599</c:v>
                </c:pt>
              </c:numCache>
            </c:numRef>
          </c:val>
        </c:ser>
        <c:ser>
          <c:idx val="8"/>
          <c:order val="8"/>
          <c:tx>
            <c:strRef>
              <c:f>Blad1!$J$1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Blad1!$A$2:$A$15</c:f>
              <c:strCache>
                <c:ptCount val="14"/>
                <c:pt idx="0">
                  <c:v> J01AA - Tetracyclines</c:v>
                </c:pt>
                <c:pt idx="1">
                  <c:v>J01CA- Penicillins with extended spectrum excl. J01CA08*</c:v>
                </c:pt>
                <c:pt idx="2">
                  <c:v> J01CA08 - Pivmecillinam</c:v>
                </c:pt>
                <c:pt idx="3">
                  <c:v> J01CE - Betalactamase sensitive penicillins</c:v>
                </c:pt>
                <c:pt idx="4">
                  <c:v> J01CF - Betalactamase-resistan penicillins</c:v>
                </c:pt>
                <c:pt idx="5">
                  <c:v> J01CR - Combinations of penicillins</c:v>
                </c:pt>
                <c:pt idx="6">
                  <c:v>J01DB - J01DE - Cephalosporins</c:v>
                </c:pt>
                <c:pt idx="7">
                  <c:v> J01EA - Trimethoprim</c:v>
                </c:pt>
                <c:pt idx="8">
                  <c:v> J01EE - Trimethoprim with sulphonamides</c:v>
                </c:pt>
                <c:pt idx="9">
                  <c:v> J01FA - Macrolides</c:v>
                </c:pt>
                <c:pt idx="10">
                  <c:v> J01FF - Lincosamides</c:v>
                </c:pt>
                <c:pt idx="11">
                  <c:v> J01MA - Fluoroquinolones</c:v>
                </c:pt>
                <c:pt idx="12">
                  <c:v> J01XE - Nitrofurantoin</c:v>
                </c:pt>
                <c:pt idx="13">
                  <c:v> J01XX - Other antibacterials</c:v>
                </c:pt>
              </c:strCache>
            </c:strRef>
          </c:cat>
          <c:val>
            <c:numRef>
              <c:f>Blad1!$J$2:$J$15</c:f>
              <c:numCache>
                <c:formatCode>0</c:formatCode>
                <c:ptCount val="14"/>
                <c:pt idx="0">
                  <c:v>44.407152738106198</c:v>
                </c:pt>
                <c:pt idx="1">
                  <c:v>20.104766765387598</c:v>
                </c:pt>
                <c:pt idx="2">
                  <c:v>33.650334929451397</c:v>
                </c:pt>
                <c:pt idx="3">
                  <c:v>101.052408184144</c:v>
                </c:pt>
                <c:pt idx="4">
                  <c:v>38.654890756939203</c:v>
                </c:pt>
                <c:pt idx="5">
                  <c:v>5.7893071845823298</c:v>
                </c:pt>
                <c:pt idx="6">
                  <c:v>10.380714811268801</c:v>
                </c:pt>
                <c:pt idx="7">
                  <c:v>8.3127762104494103</c:v>
                </c:pt>
                <c:pt idx="8">
                  <c:v>6.65191625732938</c:v>
                </c:pt>
                <c:pt idx="9">
                  <c:v>8.8571523352134705</c:v>
                </c:pt>
                <c:pt idx="10">
                  <c:v>15.578031273477</c:v>
                </c:pt>
                <c:pt idx="11">
                  <c:v>23.848843849549201</c:v>
                </c:pt>
                <c:pt idx="12">
                  <c:v>24.471077689965799</c:v>
                </c:pt>
                <c:pt idx="13">
                  <c:v>13.6775286202974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709488"/>
        <c:axId val="165953008"/>
      </c:barChart>
      <c:catAx>
        <c:axId val="166709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Källa: Folkhälsomyndigheten</a:t>
                </a:r>
              </a:p>
            </c:rich>
          </c:tx>
          <c:layout>
            <c:manualLayout>
              <c:xMode val="edge"/>
              <c:yMode val="edge"/>
              <c:x val="0.84370348193167866"/>
              <c:y val="0.966169504530822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9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sv-SE"/>
          </a:p>
        </c:txPr>
        <c:crossAx val="165953008"/>
        <c:crosses val="autoZero"/>
        <c:auto val="1"/>
        <c:lblAlgn val="ctr"/>
        <c:lblOffset val="100"/>
        <c:noMultiLvlLbl val="0"/>
      </c:catAx>
      <c:valAx>
        <c:axId val="16595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Prescriptions/1000 inhabitants and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6670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H.influenzae!$A$4</c:f>
              <c:strCache>
                <c:ptCount val="1"/>
                <c:pt idx="0">
                  <c:v>Betalactamase production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H.influenzae!$M$3:$U$3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H.influenzae!$M$4:$U$4</c:f>
              <c:numCache>
                <c:formatCode>General</c:formatCode>
                <c:ptCount val="9"/>
                <c:pt idx="0">
                  <c:v>12.4</c:v>
                </c:pt>
                <c:pt idx="3">
                  <c:v>16.7</c:v>
                </c:pt>
                <c:pt idx="4">
                  <c:v>18.399999999999999</c:v>
                </c:pt>
                <c:pt idx="5">
                  <c:v>14.1</c:v>
                </c:pt>
                <c:pt idx="6">
                  <c:v>18.2</c:v>
                </c:pt>
                <c:pt idx="7">
                  <c:v>16.600000000000001</c:v>
                </c:pt>
                <c:pt idx="8">
                  <c:v>17.600000000000001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H.influenzae!$A$5</c:f>
              <c:strCache>
                <c:ptCount val="1"/>
                <c:pt idx="0">
                  <c:v>Other betalactam resistance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H.influenzae!$M$3:$U$3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H.influenzae!$M$5:$U$5</c:f>
              <c:numCache>
                <c:formatCode>General</c:formatCode>
                <c:ptCount val="9"/>
                <c:pt idx="0">
                  <c:v>1.5</c:v>
                </c:pt>
                <c:pt idx="3">
                  <c:v>3.4</c:v>
                </c:pt>
                <c:pt idx="4">
                  <c:v>4.4000000000000004</c:v>
                </c:pt>
                <c:pt idx="5">
                  <c:v>14.7</c:v>
                </c:pt>
                <c:pt idx="6">
                  <c:v>14.4</c:v>
                </c:pt>
                <c:pt idx="7">
                  <c:v>14.7</c:v>
                </c:pt>
                <c:pt idx="8">
                  <c:v>16.7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H.influenzae!$A$6</c:f>
              <c:strCache>
                <c:ptCount val="1"/>
                <c:pt idx="0">
                  <c:v>Tetracycline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H.influenzae!$M$3:$U$3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H.influenzae!$M$6:$U$6</c:f>
              <c:numCache>
                <c:formatCode>General</c:formatCode>
                <c:ptCount val="9"/>
                <c:pt idx="0">
                  <c:v>0.9</c:v>
                </c:pt>
                <c:pt idx="3">
                  <c:v>1.1000000000000001</c:v>
                </c:pt>
                <c:pt idx="4">
                  <c:v>0.8</c:v>
                </c:pt>
                <c:pt idx="5">
                  <c:v>1</c:v>
                </c:pt>
                <c:pt idx="6">
                  <c:v>1.6</c:v>
                </c:pt>
                <c:pt idx="7">
                  <c:v>0.9</c:v>
                </c:pt>
                <c:pt idx="8">
                  <c:v>1.3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H.influenzae!$A$7</c:f>
              <c:strCache>
                <c:ptCount val="1"/>
                <c:pt idx="0">
                  <c:v>Trimethoprim-sulfonamide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H.influenzae!$M$3:$U$3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H.influenzae!$M$7:$U$7</c:f>
              <c:numCache>
                <c:formatCode>General</c:formatCode>
                <c:ptCount val="9"/>
                <c:pt idx="0">
                  <c:v>13.4</c:v>
                </c:pt>
                <c:pt idx="3">
                  <c:v>20.3</c:v>
                </c:pt>
                <c:pt idx="4">
                  <c:v>18.399999999999999</c:v>
                </c:pt>
                <c:pt idx="5">
                  <c:v>20</c:v>
                </c:pt>
                <c:pt idx="6">
                  <c:v>23.8</c:v>
                </c:pt>
                <c:pt idx="7">
                  <c:v>25.2</c:v>
                </c:pt>
                <c:pt idx="8">
                  <c:v>24.2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H.influenzae!$A$8</c:f>
              <c:strCache>
                <c:ptCount val="1"/>
                <c:pt idx="0">
                  <c:v>Nalidixic acid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H.influenzae!$M$3:$U$3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H.influenzae!$M$8:$U$8</c:f>
              <c:numCache>
                <c:formatCode>General</c:formatCode>
                <c:ptCount val="9"/>
                <c:pt idx="3">
                  <c:v>0.9</c:v>
                </c:pt>
                <c:pt idx="4">
                  <c:v>1.2</c:v>
                </c:pt>
                <c:pt idx="5">
                  <c:v>1.3</c:v>
                </c:pt>
                <c:pt idx="6">
                  <c:v>2.1</c:v>
                </c:pt>
                <c:pt idx="7">
                  <c:v>0.9</c:v>
                </c:pt>
                <c:pt idx="8">
                  <c:v>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612248"/>
        <c:axId val="369612640"/>
      </c:lineChart>
      <c:catAx>
        <c:axId val="369612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 b="0"/>
                  <a:t>Källa: Folkhälsomyndigheten 2014</a:t>
                </a:r>
              </a:p>
            </c:rich>
          </c:tx>
          <c:layout>
            <c:manualLayout>
              <c:xMode val="edge"/>
              <c:yMode val="edge"/>
              <c:x val="0.739324942872707"/>
              <c:y val="0.9491895092060861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69612640"/>
        <c:crosses val="autoZero"/>
        <c:auto val="1"/>
        <c:lblAlgn val="ctr"/>
        <c:lblOffset val="100"/>
        <c:noMultiLvlLbl val="0"/>
      </c:catAx>
      <c:valAx>
        <c:axId val="36961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 err="1" smtClean="0"/>
                  <a:t>Percent</a:t>
                </a:r>
                <a:endParaRPr lang="sv-SE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696122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489840185071206"/>
          <c:y val="0.18820480354528549"/>
          <c:w val="0.24023431033384979"/>
          <c:h val="0.583439771033645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sv-S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Sheet2!$G$2:$G$3</c:f>
              <c:strCache>
                <c:ptCount val="2"/>
                <c:pt idx="0">
                  <c:v>Prescriptions / 1000 inhabitants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Sheet2!$E$4:$E$22</c:f>
              <c:strCache>
                <c:ptCount val="19"/>
                <c:pt idx="0">
                  <c:v>0 - 4 years</c:v>
                </c:pt>
                <c:pt idx="1">
                  <c:v>5-9 years</c:v>
                </c:pt>
                <c:pt idx="2">
                  <c:v>10-14 years</c:v>
                </c:pt>
                <c:pt idx="3">
                  <c:v>15 - 19 years</c:v>
                </c:pt>
                <c:pt idx="4">
                  <c:v>20 - 24 years</c:v>
                </c:pt>
                <c:pt idx="5">
                  <c:v>25 - 29 years</c:v>
                </c:pt>
                <c:pt idx="6">
                  <c:v>30 - 34 years</c:v>
                </c:pt>
                <c:pt idx="7">
                  <c:v>35 - 39 years</c:v>
                </c:pt>
                <c:pt idx="8">
                  <c:v>40 - 44 years</c:v>
                </c:pt>
                <c:pt idx="9">
                  <c:v>45 - 49 years</c:v>
                </c:pt>
                <c:pt idx="10">
                  <c:v>50 - 54 years</c:v>
                </c:pt>
                <c:pt idx="11">
                  <c:v>55 - 59 years</c:v>
                </c:pt>
                <c:pt idx="12">
                  <c:v>60 - 64 years</c:v>
                </c:pt>
                <c:pt idx="13">
                  <c:v>65 - 69 years</c:v>
                </c:pt>
                <c:pt idx="14">
                  <c:v>70 - 74 years</c:v>
                </c:pt>
                <c:pt idx="15">
                  <c:v>75 - 79 years</c:v>
                </c:pt>
                <c:pt idx="16">
                  <c:v>80 - 84 years</c:v>
                </c:pt>
                <c:pt idx="17">
                  <c:v>85 - 89 years</c:v>
                </c:pt>
                <c:pt idx="18">
                  <c:v>90 - years</c:v>
                </c:pt>
              </c:strCache>
            </c:strRef>
          </c:cat>
          <c:val>
            <c:numRef>
              <c:f>Sheet2!$G$4:$G$22</c:f>
              <c:numCache>
                <c:formatCode>General</c:formatCode>
                <c:ptCount val="19"/>
                <c:pt idx="0">
                  <c:v>392.39656684385699</c:v>
                </c:pt>
                <c:pt idx="1">
                  <c:v>305.76680214635098</c:v>
                </c:pt>
                <c:pt idx="2">
                  <c:v>171.059898883838</c:v>
                </c:pt>
                <c:pt idx="3">
                  <c:v>265.36988135530203</c:v>
                </c:pt>
                <c:pt idx="4">
                  <c:v>267.82312303174803</c:v>
                </c:pt>
                <c:pt idx="5">
                  <c:v>254.61202508784001</c:v>
                </c:pt>
                <c:pt idx="6">
                  <c:v>266.97120984907502</c:v>
                </c:pt>
                <c:pt idx="7">
                  <c:v>276.67860507120099</c:v>
                </c:pt>
                <c:pt idx="8">
                  <c:v>276.35415235930901</c:v>
                </c:pt>
                <c:pt idx="9">
                  <c:v>278.396729103013</c:v>
                </c:pt>
                <c:pt idx="10">
                  <c:v>309.647567214986</c:v>
                </c:pt>
                <c:pt idx="11">
                  <c:v>345.376319452399</c:v>
                </c:pt>
                <c:pt idx="12">
                  <c:v>385.16400002056298</c:v>
                </c:pt>
                <c:pt idx="13">
                  <c:v>435.83737043382501</c:v>
                </c:pt>
                <c:pt idx="14">
                  <c:v>509.520981180474</c:v>
                </c:pt>
                <c:pt idx="15">
                  <c:v>563.571247484845</c:v>
                </c:pt>
                <c:pt idx="16">
                  <c:v>598.12382739212001</c:v>
                </c:pt>
                <c:pt idx="17">
                  <c:v>667.58792105653697</c:v>
                </c:pt>
                <c:pt idx="18">
                  <c:v>781.32672746404796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0226112"/>
        <c:axId val="340226504"/>
      </c:lineChart>
      <c:lineChart>
        <c:grouping val="standard"/>
        <c:varyColors val="0"/>
        <c:ser>
          <c:idx val="0"/>
          <c:order val="0"/>
          <c:tx>
            <c:strRef>
              <c:f>Sheet2!$F$2:$F$3</c:f>
              <c:strCache>
                <c:ptCount val="2"/>
                <c:pt idx="0">
                  <c:v>DDD / 1000 inhabitants and day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Sheet2!$E$4:$E$22</c:f>
              <c:strCache>
                <c:ptCount val="19"/>
                <c:pt idx="0">
                  <c:v>0 - 4 years</c:v>
                </c:pt>
                <c:pt idx="1">
                  <c:v>5-9 years</c:v>
                </c:pt>
                <c:pt idx="2">
                  <c:v>10-14 years</c:v>
                </c:pt>
                <c:pt idx="3">
                  <c:v>15 - 19 years</c:v>
                </c:pt>
                <c:pt idx="4">
                  <c:v>20 - 24 years</c:v>
                </c:pt>
                <c:pt idx="5">
                  <c:v>25 - 29 years</c:v>
                </c:pt>
                <c:pt idx="6">
                  <c:v>30 - 34 years</c:v>
                </c:pt>
                <c:pt idx="7">
                  <c:v>35 - 39 years</c:v>
                </c:pt>
                <c:pt idx="8">
                  <c:v>40 - 44 years</c:v>
                </c:pt>
                <c:pt idx="9">
                  <c:v>45 - 49 years</c:v>
                </c:pt>
                <c:pt idx="10">
                  <c:v>50 - 54 years</c:v>
                </c:pt>
                <c:pt idx="11">
                  <c:v>55 - 59 years</c:v>
                </c:pt>
                <c:pt idx="12">
                  <c:v>60 - 64 years</c:v>
                </c:pt>
                <c:pt idx="13">
                  <c:v>65 - 69 years</c:v>
                </c:pt>
                <c:pt idx="14">
                  <c:v>70 - 74 years</c:v>
                </c:pt>
                <c:pt idx="15">
                  <c:v>75 - 79 years</c:v>
                </c:pt>
                <c:pt idx="16">
                  <c:v>80 - 84 years</c:v>
                </c:pt>
                <c:pt idx="17">
                  <c:v>85 - 89 years</c:v>
                </c:pt>
                <c:pt idx="18">
                  <c:v>90 - years</c:v>
                </c:pt>
              </c:strCache>
            </c:strRef>
          </c:cat>
          <c:val>
            <c:numRef>
              <c:f>Sheet2!$F$4:$F$22</c:f>
              <c:numCache>
                <c:formatCode>General</c:formatCode>
                <c:ptCount val="19"/>
                <c:pt idx="0">
                  <c:v>5.3238750914433499</c:v>
                </c:pt>
                <c:pt idx="1">
                  <c:v>5.2602816781813697</c:v>
                </c:pt>
                <c:pt idx="2">
                  <c:v>5.1143673197698902</c:v>
                </c:pt>
                <c:pt idx="3">
                  <c:v>13.0473779865486</c:v>
                </c:pt>
                <c:pt idx="4">
                  <c:v>10.7958607346626</c:v>
                </c:pt>
                <c:pt idx="5">
                  <c:v>9.6509119599976803</c:v>
                </c:pt>
                <c:pt idx="6">
                  <c:v>9.9803965630991502</c:v>
                </c:pt>
                <c:pt idx="7">
                  <c:v>10.409139370347299</c:v>
                </c:pt>
                <c:pt idx="8">
                  <c:v>10.5700059319052</c:v>
                </c:pt>
                <c:pt idx="9">
                  <c:v>10.682839417131399</c:v>
                </c:pt>
                <c:pt idx="10">
                  <c:v>11.7241224363061</c:v>
                </c:pt>
                <c:pt idx="11">
                  <c:v>12.9594122693162</c:v>
                </c:pt>
                <c:pt idx="12">
                  <c:v>14.3143024673178</c:v>
                </c:pt>
                <c:pt idx="13">
                  <c:v>15.860127320523</c:v>
                </c:pt>
                <c:pt idx="14">
                  <c:v>18.051571561341401</c:v>
                </c:pt>
                <c:pt idx="15">
                  <c:v>18.9503060168582</c:v>
                </c:pt>
                <c:pt idx="16">
                  <c:v>19.12534687962</c:v>
                </c:pt>
                <c:pt idx="17">
                  <c:v>20.114026873491198</c:v>
                </c:pt>
                <c:pt idx="18">
                  <c:v>23.324183505667399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0226896"/>
        <c:axId val="340227288"/>
      </c:lineChart>
      <c:catAx>
        <c:axId val="340226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 gourps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0226504"/>
        <c:crosses val="autoZero"/>
        <c:auto val="1"/>
        <c:lblAlgn val="ctr"/>
        <c:lblOffset val="100"/>
        <c:noMultiLvlLbl val="0"/>
      </c:catAx>
      <c:valAx>
        <c:axId val="340226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Prescriptions/1000</a:t>
                </a:r>
                <a:r>
                  <a:rPr lang="sv-SE" baseline="0"/>
                  <a:t> inhabitants</a:t>
                </a:r>
                <a:endParaRPr lang="sv-SE"/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0226112"/>
        <c:crosses val="autoZero"/>
        <c:crossBetween val="between"/>
      </c:valAx>
      <c:catAx>
        <c:axId val="34022689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/>
                  <a:t>Källa:</a:t>
                </a:r>
                <a:r>
                  <a:rPr lang="sv-SE" b="0" baseline="0" dirty="0"/>
                  <a:t> </a:t>
                </a:r>
                <a:r>
                  <a:rPr lang="sv-SE" b="0" baseline="0" dirty="0" smtClean="0"/>
                  <a:t>Folkhälsomyndigheten 2014</a:t>
                </a:r>
                <a:endParaRPr lang="sv-SE" b="0" dirty="0"/>
              </a:p>
            </c:rich>
          </c:tx>
          <c:layout>
            <c:manualLayout>
              <c:xMode val="edge"/>
              <c:yMode val="edge"/>
              <c:x val="0.8139117829111423"/>
              <c:y val="0.947115310942462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40227288"/>
        <c:crosses val="autoZero"/>
        <c:auto val="1"/>
        <c:lblAlgn val="ctr"/>
        <c:lblOffset val="100"/>
        <c:noMultiLvlLbl val="0"/>
      </c:catAx>
      <c:valAx>
        <c:axId val="34022728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DDD/1000 inhabitants and day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0226896"/>
        <c:crosses val="max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9170278932592924"/>
          <c:y val="0.91225496017683871"/>
          <c:w val="0.58695264018283688"/>
          <c:h val="6.2500437445319329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sv-S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6276967342611652E-2"/>
          <c:y val="0.14199071676018682"/>
          <c:w val="0.8887764824624006"/>
          <c:h val="0.769312090323297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Blad8!$B$2</c:f>
              <c:strCache>
                <c:ptCount val="1"/>
                <c:pt idx="0">
                  <c:v>Antibiotics commonly used to treat respiratory tract infections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Blad8!$A$3:$A$21</c:f>
              <c:strCache>
                <c:ptCount val="19"/>
                <c:pt idx="0">
                  <c:v>0 - 4 years</c:v>
                </c:pt>
                <c:pt idx="1">
                  <c:v>5-9 years</c:v>
                </c:pt>
                <c:pt idx="2">
                  <c:v>10-14 years</c:v>
                </c:pt>
                <c:pt idx="3">
                  <c:v>15 - 19 years</c:v>
                </c:pt>
                <c:pt idx="4">
                  <c:v>20 - 24 years</c:v>
                </c:pt>
                <c:pt idx="5">
                  <c:v>25 - 29 years</c:v>
                </c:pt>
                <c:pt idx="6">
                  <c:v>30 - 34 years</c:v>
                </c:pt>
                <c:pt idx="7">
                  <c:v>35 - 39 years</c:v>
                </c:pt>
                <c:pt idx="8">
                  <c:v>40 - 44 years</c:v>
                </c:pt>
                <c:pt idx="9">
                  <c:v>45 - 49 years</c:v>
                </c:pt>
                <c:pt idx="10">
                  <c:v>50 - 54 years</c:v>
                </c:pt>
                <c:pt idx="11">
                  <c:v>55 - 59 years</c:v>
                </c:pt>
                <c:pt idx="12">
                  <c:v>60 - 64 years</c:v>
                </c:pt>
                <c:pt idx="13">
                  <c:v>65 - 69 years</c:v>
                </c:pt>
                <c:pt idx="14">
                  <c:v>70 - 74 years</c:v>
                </c:pt>
                <c:pt idx="15">
                  <c:v>75 - 79 years</c:v>
                </c:pt>
                <c:pt idx="16">
                  <c:v>80 - 84 years</c:v>
                </c:pt>
                <c:pt idx="17">
                  <c:v>85 - 89 years</c:v>
                </c:pt>
                <c:pt idx="18">
                  <c:v>90 - years</c:v>
                </c:pt>
              </c:strCache>
            </c:strRef>
          </c:cat>
          <c:val>
            <c:numRef>
              <c:f>Blad8!$B$3:$B$21</c:f>
              <c:numCache>
                <c:formatCode>General</c:formatCode>
                <c:ptCount val="19"/>
                <c:pt idx="0">
                  <c:v>192046</c:v>
                </c:pt>
                <c:pt idx="1">
                  <c:v>131938</c:v>
                </c:pt>
                <c:pt idx="2">
                  <c:v>58737</c:v>
                </c:pt>
                <c:pt idx="3">
                  <c:v>68210</c:v>
                </c:pt>
                <c:pt idx="4">
                  <c:v>83501</c:v>
                </c:pt>
                <c:pt idx="5">
                  <c:v>78207</c:v>
                </c:pt>
                <c:pt idx="6">
                  <c:v>87363</c:v>
                </c:pt>
                <c:pt idx="7">
                  <c:v>98335</c:v>
                </c:pt>
                <c:pt idx="8">
                  <c:v>97266</c:v>
                </c:pt>
                <c:pt idx="9">
                  <c:v>97556</c:v>
                </c:pt>
                <c:pt idx="10">
                  <c:v>93054</c:v>
                </c:pt>
                <c:pt idx="11">
                  <c:v>101831</c:v>
                </c:pt>
                <c:pt idx="12">
                  <c:v>113339</c:v>
                </c:pt>
                <c:pt idx="13">
                  <c:v>121989</c:v>
                </c:pt>
                <c:pt idx="14">
                  <c:v>92810</c:v>
                </c:pt>
                <c:pt idx="15">
                  <c:v>66370</c:v>
                </c:pt>
                <c:pt idx="16">
                  <c:v>49039</c:v>
                </c:pt>
                <c:pt idx="17">
                  <c:v>30622</c:v>
                </c:pt>
                <c:pt idx="18">
                  <c:v>17253</c:v>
                </c:pt>
              </c:numCache>
            </c:numRef>
          </c:val>
        </c:ser>
        <c:ser>
          <c:idx val="1"/>
          <c:order val="1"/>
          <c:tx>
            <c:strRef>
              <c:f>Blad8!$C$2</c:f>
              <c:strCache>
                <c:ptCount val="1"/>
                <c:pt idx="0">
                  <c:v>Antibiotics commonly used to treat urinary tract infections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cat>
            <c:strRef>
              <c:f>Blad8!$A$3:$A$21</c:f>
              <c:strCache>
                <c:ptCount val="19"/>
                <c:pt idx="0">
                  <c:v>0 - 4 years</c:v>
                </c:pt>
                <c:pt idx="1">
                  <c:v>5-9 years</c:v>
                </c:pt>
                <c:pt idx="2">
                  <c:v>10-14 years</c:v>
                </c:pt>
                <c:pt idx="3">
                  <c:v>15 - 19 years</c:v>
                </c:pt>
                <c:pt idx="4">
                  <c:v>20 - 24 years</c:v>
                </c:pt>
                <c:pt idx="5">
                  <c:v>25 - 29 years</c:v>
                </c:pt>
                <c:pt idx="6">
                  <c:v>30 - 34 years</c:v>
                </c:pt>
                <c:pt idx="7">
                  <c:v>35 - 39 years</c:v>
                </c:pt>
                <c:pt idx="8">
                  <c:v>40 - 44 years</c:v>
                </c:pt>
                <c:pt idx="9">
                  <c:v>45 - 49 years</c:v>
                </c:pt>
                <c:pt idx="10">
                  <c:v>50 - 54 years</c:v>
                </c:pt>
                <c:pt idx="11">
                  <c:v>55 - 59 years</c:v>
                </c:pt>
                <c:pt idx="12">
                  <c:v>60 - 64 years</c:v>
                </c:pt>
                <c:pt idx="13">
                  <c:v>65 - 69 years</c:v>
                </c:pt>
                <c:pt idx="14">
                  <c:v>70 - 74 years</c:v>
                </c:pt>
                <c:pt idx="15">
                  <c:v>75 - 79 years</c:v>
                </c:pt>
                <c:pt idx="16">
                  <c:v>80 - 84 years</c:v>
                </c:pt>
                <c:pt idx="17">
                  <c:v>85 - 89 years</c:v>
                </c:pt>
                <c:pt idx="18">
                  <c:v>90 - years</c:v>
                </c:pt>
              </c:strCache>
            </c:strRef>
          </c:cat>
          <c:val>
            <c:numRef>
              <c:f>Blad8!$C$3:$C$21</c:f>
              <c:numCache>
                <c:formatCode>General</c:formatCode>
                <c:ptCount val="19"/>
                <c:pt idx="0">
                  <c:v>10415</c:v>
                </c:pt>
                <c:pt idx="1">
                  <c:v>10789</c:v>
                </c:pt>
                <c:pt idx="2">
                  <c:v>6183</c:v>
                </c:pt>
                <c:pt idx="3">
                  <c:v>30070</c:v>
                </c:pt>
                <c:pt idx="4">
                  <c:v>46113</c:v>
                </c:pt>
                <c:pt idx="5">
                  <c:v>39684</c:v>
                </c:pt>
                <c:pt idx="6">
                  <c:v>35828</c:v>
                </c:pt>
                <c:pt idx="7">
                  <c:v>36320</c:v>
                </c:pt>
                <c:pt idx="8">
                  <c:v>39460</c:v>
                </c:pt>
                <c:pt idx="9">
                  <c:v>46236</c:v>
                </c:pt>
                <c:pt idx="10">
                  <c:v>47163</c:v>
                </c:pt>
                <c:pt idx="11">
                  <c:v>53769</c:v>
                </c:pt>
                <c:pt idx="12">
                  <c:v>63873</c:v>
                </c:pt>
                <c:pt idx="13">
                  <c:v>82024</c:v>
                </c:pt>
                <c:pt idx="14">
                  <c:v>76229</c:v>
                </c:pt>
                <c:pt idx="15">
                  <c:v>71865</c:v>
                </c:pt>
                <c:pt idx="16">
                  <c:v>65481</c:v>
                </c:pt>
                <c:pt idx="17">
                  <c:v>52311</c:v>
                </c:pt>
                <c:pt idx="18">
                  <c:v>35156</c:v>
                </c:pt>
              </c:numCache>
            </c:numRef>
          </c:val>
        </c:ser>
        <c:ser>
          <c:idx val="2"/>
          <c:order val="2"/>
          <c:tx>
            <c:strRef>
              <c:f>Blad8!$D$2</c:f>
              <c:strCache>
                <c:ptCount val="1"/>
                <c:pt idx="0">
                  <c:v>Antibiotics commonly used to treat skin and soft tissue infections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cat>
            <c:strRef>
              <c:f>Blad8!$A$3:$A$21</c:f>
              <c:strCache>
                <c:ptCount val="19"/>
                <c:pt idx="0">
                  <c:v>0 - 4 years</c:v>
                </c:pt>
                <c:pt idx="1">
                  <c:v>5-9 years</c:v>
                </c:pt>
                <c:pt idx="2">
                  <c:v>10-14 years</c:v>
                </c:pt>
                <c:pt idx="3">
                  <c:v>15 - 19 years</c:v>
                </c:pt>
                <c:pt idx="4">
                  <c:v>20 - 24 years</c:v>
                </c:pt>
                <c:pt idx="5">
                  <c:v>25 - 29 years</c:v>
                </c:pt>
                <c:pt idx="6">
                  <c:v>30 - 34 years</c:v>
                </c:pt>
                <c:pt idx="7">
                  <c:v>35 - 39 years</c:v>
                </c:pt>
                <c:pt idx="8">
                  <c:v>40 - 44 years</c:v>
                </c:pt>
                <c:pt idx="9">
                  <c:v>45 - 49 years</c:v>
                </c:pt>
                <c:pt idx="10">
                  <c:v>50 - 54 years</c:v>
                </c:pt>
                <c:pt idx="11">
                  <c:v>55 - 59 years</c:v>
                </c:pt>
                <c:pt idx="12">
                  <c:v>60 - 64 years</c:v>
                </c:pt>
                <c:pt idx="13">
                  <c:v>65 - 69 years</c:v>
                </c:pt>
                <c:pt idx="14">
                  <c:v>70 - 74 years</c:v>
                </c:pt>
                <c:pt idx="15">
                  <c:v>75 - 79 years</c:v>
                </c:pt>
                <c:pt idx="16">
                  <c:v>80 - 84 years</c:v>
                </c:pt>
                <c:pt idx="17">
                  <c:v>85 - 89 years</c:v>
                </c:pt>
                <c:pt idx="18">
                  <c:v>90 - years</c:v>
                </c:pt>
              </c:strCache>
            </c:strRef>
          </c:cat>
          <c:val>
            <c:numRef>
              <c:f>Blad8!$D$3:$D$21</c:f>
              <c:numCache>
                <c:formatCode>General</c:formatCode>
                <c:ptCount val="19"/>
                <c:pt idx="0">
                  <c:v>16487</c:v>
                </c:pt>
                <c:pt idx="1">
                  <c:v>19267</c:v>
                </c:pt>
                <c:pt idx="2">
                  <c:v>14701</c:v>
                </c:pt>
                <c:pt idx="3">
                  <c:v>22940</c:v>
                </c:pt>
                <c:pt idx="4">
                  <c:v>28599</c:v>
                </c:pt>
                <c:pt idx="5">
                  <c:v>24371</c:v>
                </c:pt>
                <c:pt idx="6">
                  <c:v>24422</c:v>
                </c:pt>
                <c:pt idx="7">
                  <c:v>26104</c:v>
                </c:pt>
                <c:pt idx="8">
                  <c:v>28606</c:v>
                </c:pt>
                <c:pt idx="9">
                  <c:v>32538</c:v>
                </c:pt>
                <c:pt idx="10">
                  <c:v>31462</c:v>
                </c:pt>
                <c:pt idx="11">
                  <c:v>33022</c:v>
                </c:pt>
                <c:pt idx="12">
                  <c:v>35521</c:v>
                </c:pt>
                <c:pt idx="13">
                  <c:v>42527</c:v>
                </c:pt>
                <c:pt idx="14">
                  <c:v>35689</c:v>
                </c:pt>
                <c:pt idx="15">
                  <c:v>30087</c:v>
                </c:pt>
                <c:pt idx="16">
                  <c:v>26911</c:v>
                </c:pt>
                <c:pt idx="17">
                  <c:v>22074</c:v>
                </c:pt>
                <c:pt idx="18">
                  <c:v>17322</c:v>
                </c:pt>
              </c:numCache>
            </c:numRef>
          </c:val>
        </c:ser>
        <c:ser>
          <c:idx val="3"/>
          <c:order val="3"/>
          <c:tx>
            <c:strRef>
              <c:f>Blad8!$E$2</c:f>
              <c:strCache>
                <c:ptCount val="1"/>
                <c:pt idx="0">
                  <c:v>Antibiotics commonly used to treat acne</c:v>
                </c:pt>
              </c:strCache>
            </c:strRef>
          </c:tx>
          <c:spPr>
            <a:solidFill>
              <a:srgbClr val="8064A2"/>
            </a:solidFill>
            <a:ln w="25400">
              <a:noFill/>
            </a:ln>
          </c:spPr>
          <c:invertIfNegative val="0"/>
          <c:cat>
            <c:strRef>
              <c:f>Blad8!$A$3:$A$21</c:f>
              <c:strCache>
                <c:ptCount val="19"/>
                <c:pt idx="0">
                  <c:v>0 - 4 years</c:v>
                </c:pt>
                <c:pt idx="1">
                  <c:v>5-9 years</c:v>
                </c:pt>
                <c:pt idx="2">
                  <c:v>10-14 years</c:v>
                </c:pt>
                <c:pt idx="3">
                  <c:v>15 - 19 years</c:v>
                </c:pt>
                <c:pt idx="4">
                  <c:v>20 - 24 years</c:v>
                </c:pt>
                <c:pt idx="5">
                  <c:v>25 - 29 years</c:v>
                </c:pt>
                <c:pt idx="6">
                  <c:v>30 - 34 years</c:v>
                </c:pt>
                <c:pt idx="7">
                  <c:v>35 - 39 years</c:v>
                </c:pt>
                <c:pt idx="8">
                  <c:v>40 - 44 years</c:v>
                </c:pt>
                <c:pt idx="9">
                  <c:v>45 - 49 years</c:v>
                </c:pt>
                <c:pt idx="10">
                  <c:v>50 - 54 years</c:v>
                </c:pt>
                <c:pt idx="11">
                  <c:v>55 - 59 years</c:v>
                </c:pt>
                <c:pt idx="12">
                  <c:v>60 - 64 years</c:v>
                </c:pt>
                <c:pt idx="13">
                  <c:v>65 - 69 years</c:v>
                </c:pt>
                <c:pt idx="14">
                  <c:v>70 - 74 years</c:v>
                </c:pt>
                <c:pt idx="15">
                  <c:v>75 - 79 years</c:v>
                </c:pt>
                <c:pt idx="16">
                  <c:v>80 - 84 years</c:v>
                </c:pt>
                <c:pt idx="17">
                  <c:v>85 - 89 years</c:v>
                </c:pt>
                <c:pt idx="18">
                  <c:v>90 - years</c:v>
                </c:pt>
              </c:strCache>
            </c:strRef>
          </c:cat>
          <c:val>
            <c:numRef>
              <c:f>Blad8!$E$3:$E$21</c:f>
              <c:numCache>
                <c:formatCode>General</c:formatCode>
                <c:ptCount val="19"/>
                <c:pt idx="1">
                  <c:v>6</c:v>
                </c:pt>
                <c:pt idx="2">
                  <c:v>2695</c:v>
                </c:pt>
                <c:pt idx="3">
                  <c:v>26598</c:v>
                </c:pt>
                <c:pt idx="4">
                  <c:v>17887</c:v>
                </c:pt>
                <c:pt idx="5">
                  <c:v>10522</c:v>
                </c:pt>
                <c:pt idx="6">
                  <c:v>7997</c:v>
                </c:pt>
                <c:pt idx="7">
                  <c:v>7300</c:v>
                </c:pt>
                <c:pt idx="8">
                  <c:v>8435</c:v>
                </c:pt>
                <c:pt idx="9">
                  <c:v>8219</c:v>
                </c:pt>
                <c:pt idx="10">
                  <c:v>6187</c:v>
                </c:pt>
                <c:pt idx="11">
                  <c:v>5365</c:v>
                </c:pt>
                <c:pt idx="12">
                  <c:v>5085</c:v>
                </c:pt>
                <c:pt idx="13">
                  <c:v>4890</c:v>
                </c:pt>
                <c:pt idx="14">
                  <c:v>3437</c:v>
                </c:pt>
                <c:pt idx="15">
                  <c:v>1949</c:v>
                </c:pt>
                <c:pt idx="16">
                  <c:v>1036</c:v>
                </c:pt>
                <c:pt idx="17">
                  <c:v>479</c:v>
                </c:pt>
                <c:pt idx="18">
                  <c:v>175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0228072"/>
        <c:axId val="340228464"/>
      </c:barChart>
      <c:catAx>
        <c:axId val="340228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/>
                  <a:t>Källa:</a:t>
                </a:r>
                <a:r>
                  <a:rPr lang="sv-SE" b="0" baseline="0" dirty="0"/>
                  <a:t> </a:t>
                </a:r>
                <a:r>
                  <a:rPr lang="sv-SE" b="0" baseline="0" dirty="0" smtClean="0"/>
                  <a:t>Folkhälsomyndigheten 2014</a:t>
                </a:r>
                <a:endParaRPr lang="sv-SE" dirty="0"/>
              </a:p>
            </c:rich>
          </c:tx>
          <c:layout>
            <c:manualLayout>
              <c:xMode val="edge"/>
              <c:yMode val="edge"/>
              <c:x val="0.80441462248074136"/>
              <c:y val="0.9664787245861571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0228464"/>
        <c:crosses val="autoZero"/>
        <c:auto val="1"/>
        <c:lblAlgn val="ctr"/>
        <c:lblOffset val="100"/>
        <c:noMultiLvlLbl val="0"/>
      </c:catAx>
      <c:valAx>
        <c:axId val="34022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Prescriptions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022807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sv-SE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Blad8!$B$3</c:f>
              <c:strCache>
                <c:ptCount val="1"/>
                <c:pt idx="0">
                  <c:v>Antibiotics commonly used to treat respiratory tract infections</c:v>
                </c:pt>
              </c:strCache>
            </c:strRef>
          </c:tx>
          <c:invertIfNegative val="0"/>
          <c:cat>
            <c:strRef>
              <c:f>Blad8!$A$4:$A$22</c:f>
              <c:strCache>
                <c:ptCount val="19"/>
                <c:pt idx="0">
                  <c:v>0 - 4 years</c:v>
                </c:pt>
                <c:pt idx="1">
                  <c:v>5-9 years</c:v>
                </c:pt>
                <c:pt idx="2">
                  <c:v>10-14 years</c:v>
                </c:pt>
                <c:pt idx="3">
                  <c:v>15 - 19 years</c:v>
                </c:pt>
                <c:pt idx="4">
                  <c:v>20 - 24 years</c:v>
                </c:pt>
                <c:pt idx="5">
                  <c:v>25 - 29 years</c:v>
                </c:pt>
                <c:pt idx="6">
                  <c:v>30 - 34 years</c:v>
                </c:pt>
                <c:pt idx="7">
                  <c:v>35 - 39 years</c:v>
                </c:pt>
                <c:pt idx="8">
                  <c:v>40 - 44 years</c:v>
                </c:pt>
                <c:pt idx="9">
                  <c:v>45 - 49 years</c:v>
                </c:pt>
                <c:pt idx="10">
                  <c:v>50 - 54 years</c:v>
                </c:pt>
                <c:pt idx="11">
                  <c:v>55 - 59 years</c:v>
                </c:pt>
                <c:pt idx="12">
                  <c:v>60 - 64 years</c:v>
                </c:pt>
                <c:pt idx="13">
                  <c:v>65 - 69 years</c:v>
                </c:pt>
                <c:pt idx="14">
                  <c:v>70 - 74 years</c:v>
                </c:pt>
                <c:pt idx="15">
                  <c:v>75 - 79 years</c:v>
                </c:pt>
                <c:pt idx="16">
                  <c:v>80 - 84 years</c:v>
                </c:pt>
                <c:pt idx="17">
                  <c:v>85 - 89 years</c:v>
                </c:pt>
                <c:pt idx="18">
                  <c:v>90 - years</c:v>
                </c:pt>
              </c:strCache>
            </c:strRef>
          </c:cat>
          <c:val>
            <c:numRef>
              <c:f>Blad8!$B$4:$B$22</c:f>
              <c:numCache>
                <c:formatCode>General</c:formatCode>
                <c:ptCount val="19"/>
                <c:pt idx="0">
                  <c:v>334.81815186293898</c:v>
                </c:pt>
                <c:pt idx="1">
                  <c:v>242.536209105632</c:v>
                </c:pt>
                <c:pt idx="2">
                  <c:v>118.83273347454799</c:v>
                </c:pt>
                <c:pt idx="3">
                  <c:v>120.805416673308</c:v>
                </c:pt>
                <c:pt idx="4">
                  <c:v>125.160195637283</c:v>
                </c:pt>
                <c:pt idx="5">
                  <c:v>128.406068367649</c:v>
                </c:pt>
                <c:pt idx="6">
                  <c:v>147.70062571113101</c:v>
                </c:pt>
                <c:pt idx="7">
                  <c:v>159.43363646828601</c:v>
                </c:pt>
                <c:pt idx="8">
                  <c:v>151.813028331689</c:v>
                </c:pt>
                <c:pt idx="9">
                  <c:v>143.99622134644099</c:v>
                </c:pt>
                <c:pt idx="10">
                  <c:v>158.06477914348</c:v>
                </c:pt>
                <c:pt idx="11">
                  <c:v>176.73286056933</c:v>
                </c:pt>
                <c:pt idx="12">
                  <c:v>194.21763053770999</c:v>
                </c:pt>
                <c:pt idx="13">
                  <c:v>204.70322906511001</c:v>
                </c:pt>
                <c:pt idx="14">
                  <c:v>219.62029659743499</c:v>
                </c:pt>
                <c:pt idx="15">
                  <c:v>212.989913706512</c:v>
                </c:pt>
                <c:pt idx="16">
                  <c:v>200.01223590831199</c:v>
                </c:pt>
                <c:pt idx="17">
                  <c:v>189.33323440668701</c:v>
                </c:pt>
                <c:pt idx="18">
                  <c:v>189.11127674500199</c:v>
                </c:pt>
              </c:numCache>
            </c:numRef>
          </c:val>
        </c:ser>
        <c:ser>
          <c:idx val="1"/>
          <c:order val="1"/>
          <c:tx>
            <c:strRef>
              <c:f>Blad8!$C$3</c:f>
              <c:strCache>
                <c:ptCount val="1"/>
                <c:pt idx="0">
                  <c:v>Antibiotics commonly used to treat urinary tract infections</c:v>
                </c:pt>
              </c:strCache>
            </c:strRef>
          </c:tx>
          <c:invertIfNegative val="0"/>
          <c:cat>
            <c:strRef>
              <c:f>Blad8!$A$4:$A$22</c:f>
              <c:strCache>
                <c:ptCount val="19"/>
                <c:pt idx="0">
                  <c:v>0 - 4 years</c:v>
                </c:pt>
                <c:pt idx="1">
                  <c:v>5-9 years</c:v>
                </c:pt>
                <c:pt idx="2">
                  <c:v>10-14 years</c:v>
                </c:pt>
                <c:pt idx="3">
                  <c:v>15 - 19 years</c:v>
                </c:pt>
                <c:pt idx="4">
                  <c:v>20 - 24 years</c:v>
                </c:pt>
                <c:pt idx="5">
                  <c:v>25 - 29 years</c:v>
                </c:pt>
                <c:pt idx="6">
                  <c:v>30 - 34 years</c:v>
                </c:pt>
                <c:pt idx="7">
                  <c:v>35 - 39 years</c:v>
                </c:pt>
                <c:pt idx="8">
                  <c:v>40 - 44 years</c:v>
                </c:pt>
                <c:pt idx="9">
                  <c:v>45 - 49 years</c:v>
                </c:pt>
                <c:pt idx="10">
                  <c:v>50 - 54 years</c:v>
                </c:pt>
                <c:pt idx="11">
                  <c:v>55 - 59 years</c:v>
                </c:pt>
                <c:pt idx="12">
                  <c:v>60 - 64 years</c:v>
                </c:pt>
                <c:pt idx="13">
                  <c:v>65 - 69 years</c:v>
                </c:pt>
                <c:pt idx="14">
                  <c:v>70 - 74 years</c:v>
                </c:pt>
                <c:pt idx="15">
                  <c:v>75 - 79 years</c:v>
                </c:pt>
                <c:pt idx="16">
                  <c:v>80 - 84 years</c:v>
                </c:pt>
                <c:pt idx="17">
                  <c:v>85 - 89 years</c:v>
                </c:pt>
                <c:pt idx="18">
                  <c:v>90 - years</c:v>
                </c:pt>
              </c:strCache>
            </c:strRef>
          </c:cat>
          <c:val>
            <c:numRef>
              <c:f>Blad8!$C$4:$C$22</c:f>
              <c:numCache>
                <c:formatCode>General</c:formatCode>
                <c:ptCount val="19"/>
                <c:pt idx="0">
                  <c:v>18.157790590027901</c:v>
                </c:pt>
                <c:pt idx="1">
                  <c:v>19.8329757919679</c:v>
                </c:pt>
                <c:pt idx="2">
                  <c:v>12.509028228767701</c:v>
                </c:pt>
                <c:pt idx="3">
                  <c:v>53.2563975863712</c:v>
                </c:pt>
                <c:pt idx="4">
                  <c:v>69.119077632866805</c:v>
                </c:pt>
                <c:pt idx="5">
                  <c:v>65.156142251994893</c:v>
                </c:pt>
                <c:pt idx="6">
                  <c:v>60.572759840875598</c:v>
                </c:pt>
                <c:pt idx="7">
                  <c:v>58.886761341619398</c:v>
                </c:pt>
                <c:pt idx="8">
                  <c:v>61.5892716670621</c:v>
                </c:pt>
                <c:pt idx="9">
                  <c:v>68.246025771598099</c:v>
                </c:pt>
                <c:pt idx="10">
                  <c:v>80.112721417069196</c:v>
                </c:pt>
                <c:pt idx="11">
                  <c:v>93.318824129708105</c:v>
                </c:pt>
                <c:pt idx="12">
                  <c:v>109.45272779303799</c:v>
                </c:pt>
                <c:pt idx="13">
                  <c:v>137.640095917145</c:v>
                </c:pt>
                <c:pt idx="14">
                  <c:v>180.38396282001801</c:v>
                </c:pt>
                <c:pt idx="15">
                  <c:v>230.62407938102299</c:v>
                </c:pt>
                <c:pt idx="16">
                  <c:v>267.07317073170702</c:v>
                </c:pt>
                <c:pt idx="17">
                  <c:v>323.434485828758</c:v>
                </c:pt>
                <c:pt idx="18">
                  <c:v>385.34724658014699</c:v>
                </c:pt>
              </c:numCache>
            </c:numRef>
          </c:val>
        </c:ser>
        <c:ser>
          <c:idx val="2"/>
          <c:order val="2"/>
          <c:tx>
            <c:strRef>
              <c:f>Blad8!$D$3</c:f>
              <c:strCache>
                <c:ptCount val="1"/>
                <c:pt idx="0">
                  <c:v>Antibiotics commonly used to treat skin and soft tissue infections</c:v>
                </c:pt>
              </c:strCache>
            </c:strRef>
          </c:tx>
          <c:invertIfNegative val="0"/>
          <c:cat>
            <c:strRef>
              <c:f>Blad8!$A$4:$A$22</c:f>
              <c:strCache>
                <c:ptCount val="19"/>
                <c:pt idx="0">
                  <c:v>0 - 4 years</c:v>
                </c:pt>
                <c:pt idx="1">
                  <c:v>5-9 years</c:v>
                </c:pt>
                <c:pt idx="2">
                  <c:v>10-14 years</c:v>
                </c:pt>
                <c:pt idx="3">
                  <c:v>15 - 19 years</c:v>
                </c:pt>
                <c:pt idx="4">
                  <c:v>20 - 24 years</c:v>
                </c:pt>
                <c:pt idx="5">
                  <c:v>25 - 29 years</c:v>
                </c:pt>
                <c:pt idx="6">
                  <c:v>30 - 34 years</c:v>
                </c:pt>
                <c:pt idx="7">
                  <c:v>35 - 39 years</c:v>
                </c:pt>
                <c:pt idx="8">
                  <c:v>40 - 44 years</c:v>
                </c:pt>
                <c:pt idx="9">
                  <c:v>45 - 49 years</c:v>
                </c:pt>
                <c:pt idx="10">
                  <c:v>50 - 54 years</c:v>
                </c:pt>
                <c:pt idx="11">
                  <c:v>55 - 59 years</c:v>
                </c:pt>
                <c:pt idx="12">
                  <c:v>60 - 64 years</c:v>
                </c:pt>
                <c:pt idx="13">
                  <c:v>65 - 69 years</c:v>
                </c:pt>
                <c:pt idx="14">
                  <c:v>70 - 74 years</c:v>
                </c:pt>
                <c:pt idx="15">
                  <c:v>75 - 79 years</c:v>
                </c:pt>
                <c:pt idx="16">
                  <c:v>80 - 84 years</c:v>
                </c:pt>
                <c:pt idx="17">
                  <c:v>85 - 89 years</c:v>
                </c:pt>
                <c:pt idx="18">
                  <c:v>90 - years</c:v>
                </c:pt>
              </c:strCache>
            </c:strRef>
          </c:cat>
          <c:val>
            <c:numRef>
              <c:f>Blad8!$D$4:$D$22</c:f>
              <c:numCache>
                <c:formatCode>General</c:formatCode>
                <c:ptCount val="19"/>
                <c:pt idx="0">
                  <c:v>28.7438783924907</c:v>
                </c:pt>
                <c:pt idx="1">
                  <c:v>35.417735154680301</c:v>
                </c:pt>
                <c:pt idx="2">
                  <c:v>29.742070837961201</c:v>
                </c:pt>
                <c:pt idx="3">
                  <c:v>40.628591973107902</c:v>
                </c:pt>
                <c:pt idx="4">
                  <c:v>42.8672283569136</c:v>
                </c:pt>
                <c:pt idx="5">
                  <c:v>40.014120119528499</c:v>
                </c:pt>
                <c:pt idx="6">
                  <c:v>41.289157665341797</c:v>
                </c:pt>
                <c:pt idx="7">
                  <c:v>42.323238382754198</c:v>
                </c:pt>
                <c:pt idx="8">
                  <c:v>44.648319952052098</c:v>
                </c:pt>
                <c:pt idx="9">
                  <c:v>48.0272771553824</c:v>
                </c:pt>
                <c:pt idx="10">
                  <c:v>53.442453644251501</c:v>
                </c:pt>
                <c:pt idx="11">
                  <c:v>57.3113543196121</c:v>
                </c:pt>
                <c:pt idx="12">
                  <c:v>60.868760570765701</c:v>
                </c:pt>
                <c:pt idx="13">
                  <c:v>71.362288587101503</c:v>
                </c:pt>
                <c:pt idx="14">
                  <c:v>84.452416391184897</c:v>
                </c:pt>
                <c:pt idx="15">
                  <c:v>96.553074185442796</c:v>
                </c:pt>
                <c:pt idx="16">
                  <c:v>109.76017619708</c:v>
                </c:pt>
                <c:pt idx="17">
                  <c:v>136.48167383884899</c:v>
                </c:pt>
                <c:pt idx="18">
                  <c:v>189.86759031918601</c:v>
                </c:pt>
              </c:numCache>
            </c:numRef>
          </c:val>
        </c:ser>
        <c:ser>
          <c:idx val="3"/>
          <c:order val="3"/>
          <c:tx>
            <c:strRef>
              <c:f>Blad8!$E$3</c:f>
              <c:strCache>
                <c:ptCount val="1"/>
                <c:pt idx="0">
                  <c:v>Antibiotics commonly used to treat acne</c:v>
                </c:pt>
              </c:strCache>
            </c:strRef>
          </c:tx>
          <c:invertIfNegative val="0"/>
          <c:cat>
            <c:strRef>
              <c:f>Blad8!$A$4:$A$22</c:f>
              <c:strCache>
                <c:ptCount val="19"/>
                <c:pt idx="0">
                  <c:v>0 - 4 years</c:v>
                </c:pt>
                <c:pt idx="1">
                  <c:v>5-9 years</c:v>
                </c:pt>
                <c:pt idx="2">
                  <c:v>10-14 years</c:v>
                </c:pt>
                <c:pt idx="3">
                  <c:v>15 - 19 years</c:v>
                </c:pt>
                <c:pt idx="4">
                  <c:v>20 - 24 years</c:v>
                </c:pt>
                <c:pt idx="5">
                  <c:v>25 - 29 years</c:v>
                </c:pt>
                <c:pt idx="6">
                  <c:v>30 - 34 years</c:v>
                </c:pt>
                <c:pt idx="7">
                  <c:v>35 - 39 years</c:v>
                </c:pt>
                <c:pt idx="8">
                  <c:v>40 - 44 years</c:v>
                </c:pt>
                <c:pt idx="9">
                  <c:v>45 - 49 years</c:v>
                </c:pt>
                <c:pt idx="10">
                  <c:v>50 - 54 years</c:v>
                </c:pt>
                <c:pt idx="11">
                  <c:v>55 - 59 years</c:v>
                </c:pt>
                <c:pt idx="12">
                  <c:v>60 - 64 years</c:v>
                </c:pt>
                <c:pt idx="13">
                  <c:v>65 - 69 years</c:v>
                </c:pt>
                <c:pt idx="14">
                  <c:v>70 - 74 years</c:v>
                </c:pt>
                <c:pt idx="15">
                  <c:v>75 - 79 years</c:v>
                </c:pt>
                <c:pt idx="16">
                  <c:v>80 - 84 years</c:v>
                </c:pt>
                <c:pt idx="17">
                  <c:v>85 - 89 years</c:v>
                </c:pt>
                <c:pt idx="18">
                  <c:v>90 - years</c:v>
                </c:pt>
              </c:strCache>
            </c:strRef>
          </c:cat>
          <c:val>
            <c:numRef>
              <c:f>Blad8!$E$4:$E$22</c:f>
              <c:numCache>
                <c:formatCode>General</c:formatCode>
                <c:ptCount val="19"/>
                <c:pt idx="1">
                  <c:v>1.1029553689109999E-2</c:v>
                </c:pt>
                <c:pt idx="2">
                  <c:v>5.4523420793351196</c:v>
                </c:pt>
                <c:pt idx="3">
                  <c:v>47.107205287738601</c:v>
                </c:pt>
                <c:pt idx="4">
                  <c:v>26.810941418235402</c:v>
                </c:pt>
                <c:pt idx="5">
                  <c:v>17.275802055626698</c:v>
                </c:pt>
                <c:pt idx="6">
                  <c:v>13.5201618970493</c:v>
                </c:pt>
                <c:pt idx="7">
                  <c:v>11.8357202035744</c:v>
                </c:pt>
                <c:pt idx="8">
                  <c:v>13.165370159951101</c:v>
                </c:pt>
                <c:pt idx="9">
                  <c:v>12.1315443770388</c:v>
                </c:pt>
                <c:pt idx="10">
                  <c:v>10.5094546022816</c:v>
                </c:pt>
                <c:pt idx="11">
                  <c:v>9.3112293599636207</c:v>
                </c:pt>
                <c:pt idx="12">
                  <c:v>8.71365241694612</c:v>
                </c:pt>
                <c:pt idx="13">
                  <c:v>8.2056479693118796</c:v>
                </c:pt>
                <c:pt idx="14">
                  <c:v>8.1331209934854591</c:v>
                </c:pt>
                <c:pt idx="15">
                  <c:v>6.2545930663551701</c:v>
                </c:pt>
                <c:pt idx="16">
                  <c:v>4.2254670038339199</c:v>
                </c:pt>
                <c:pt idx="17">
                  <c:v>2.9616164613938798</c:v>
                </c:pt>
                <c:pt idx="18">
                  <c:v>1.9181866011925599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1975232"/>
        <c:axId val="341975624"/>
      </c:barChart>
      <c:catAx>
        <c:axId val="341975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/>
                  <a:t>Källa: </a:t>
                </a:r>
                <a:r>
                  <a:rPr lang="sv-SE" b="0" dirty="0" smtClean="0"/>
                  <a:t>Folkhälsomyndigheten 2014</a:t>
                </a:r>
                <a:endParaRPr lang="sv-SE" dirty="0"/>
              </a:p>
            </c:rich>
          </c:tx>
          <c:layout>
            <c:manualLayout>
              <c:xMode val="edge"/>
              <c:yMode val="edge"/>
              <c:x val="0.79586066685624446"/>
              <c:y val="0.9610875590374741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1975624"/>
        <c:crosses val="autoZero"/>
        <c:auto val="1"/>
        <c:lblAlgn val="ctr"/>
        <c:lblOffset val="100"/>
        <c:noMultiLvlLbl val="0"/>
      </c:catAx>
      <c:valAx>
        <c:axId val="341975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Prescriptions/1000 inhabitants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19752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sv-S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Doxycycline (J01AA02)*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Blad1!$B$1:$O$1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Blad1!$B$2:$O$2</c:f>
              <c:numCache>
                <c:formatCode>General</c:formatCode>
                <c:ptCount val="14"/>
                <c:pt idx="0">
                  <c:v>48.549070996022493</c:v>
                </c:pt>
                <c:pt idx="1">
                  <c:v>49.892421211709141</c:v>
                </c:pt>
                <c:pt idx="2">
                  <c:v>47.245476773933412</c:v>
                </c:pt>
                <c:pt idx="3">
                  <c:v>47.005476474780508</c:v>
                </c:pt>
                <c:pt idx="4">
                  <c:v>46.477755978105236</c:v>
                </c:pt>
                <c:pt idx="5">
                  <c:v>50.909115927927679</c:v>
                </c:pt>
                <c:pt idx="6">
                  <c:v>49.729479764697402</c:v>
                </c:pt>
                <c:pt idx="7">
                  <c:v>51.240626704590873</c:v>
                </c:pt>
                <c:pt idx="8">
                  <c:v>45.20595666283743</c:v>
                </c:pt>
                <c:pt idx="9">
                  <c:v>38.756001692676364</c:v>
                </c:pt>
                <c:pt idx="10">
                  <c:v>38.257377780337691</c:v>
                </c:pt>
                <c:pt idx="11">
                  <c:v>41.35639159392364</c:v>
                </c:pt>
                <c:pt idx="12">
                  <c:v>38.933000662775086</c:v>
                </c:pt>
                <c:pt idx="13">
                  <c:v>31.947197399552262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Amoxicillin (J01CA04)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Blad1!$B$1:$O$1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Blad1!$B$3:$O$3</c:f>
              <c:numCache>
                <c:formatCode>General</c:formatCode>
                <c:ptCount val="14"/>
                <c:pt idx="0">
                  <c:v>27.692946936531399</c:v>
                </c:pt>
                <c:pt idx="1">
                  <c:v>28.528755373310599</c:v>
                </c:pt>
                <c:pt idx="2">
                  <c:v>27.817088271714098</c:v>
                </c:pt>
                <c:pt idx="3">
                  <c:v>26.776834435622501</c:v>
                </c:pt>
                <c:pt idx="4">
                  <c:v>26.3101250380194</c:v>
                </c:pt>
                <c:pt idx="5">
                  <c:v>28.580490117398099</c:v>
                </c:pt>
                <c:pt idx="6">
                  <c:v>29.438472672548901</c:v>
                </c:pt>
                <c:pt idx="7">
                  <c:v>31.015914507842801</c:v>
                </c:pt>
                <c:pt idx="8">
                  <c:v>30.523056537419901</c:v>
                </c:pt>
                <c:pt idx="9">
                  <c:v>26.9314665925986</c:v>
                </c:pt>
                <c:pt idx="10">
                  <c:v>26.890541825532701</c:v>
                </c:pt>
                <c:pt idx="11">
                  <c:v>24.445041564132602</c:v>
                </c:pt>
                <c:pt idx="12">
                  <c:v>22.710776448653899</c:v>
                </c:pt>
                <c:pt idx="13">
                  <c:v>20.103615643247601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Penicillin V (J01CE02)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Blad1!$B$1:$O$1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Blad1!$B$4:$O$4</c:f>
              <c:numCache>
                <c:formatCode>General</c:formatCode>
                <c:ptCount val="14"/>
                <c:pt idx="0">
                  <c:v>156.00028708697701</c:v>
                </c:pt>
                <c:pt idx="1">
                  <c:v>155.210208682135</c:v>
                </c:pt>
                <c:pt idx="2">
                  <c:v>142.41101935004201</c:v>
                </c:pt>
                <c:pt idx="3">
                  <c:v>132.917478862042</c:v>
                </c:pt>
                <c:pt idx="4">
                  <c:v>122.550851357057</c:v>
                </c:pt>
                <c:pt idx="5">
                  <c:v>122.47042410317999</c:v>
                </c:pt>
                <c:pt idx="6">
                  <c:v>128.06076028609101</c:v>
                </c:pt>
                <c:pt idx="7">
                  <c:v>134.336604355611</c:v>
                </c:pt>
                <c:pt idx="8">
                  <c:v>130.01551683902099</c:v>
                </c:pt>
                <c:pt idx="9">
                  <c:v>118.601322962503</c:v>
                </c:pt>
                <c:pt idx="10">
                  <c:v>118.376259891944</c:v>
                </c:pt>
                <c:pt idx="11">
                  <c:v>117.660534625094</c:v>
                </c:pt>
                <c:pt idx="12">
                  <c:v>115.693111410013</c:v>
                </c:pt>
                <c:pt idx="13">
                  <c:v>101.042257379818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Amoxicillin with clavulanic acid (J01CR02)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Blad1!$B$1:$O$1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Blad1!$B$5:$O$5</c:f>
              <c:numCache>
                <c:formatCode>General</c:formatCode>
                <c:ptCount val="14"/>
                <c:pt idx="0">
                  <c:v>9.9682601874686991</c:v>
                </c:pt>
                <c:pt idx="1">
                  <c:v>9.2257029096257099</c:v>
                </c:pt>
                <c:pt idx="2">
                  <c:v>8.5303522409825092</c:v>
                </c:pt>
                <c:pt idx="3">
                  <c:v>7.59530368016779</c:v>
                </c:pt>
                <c:pt idx="4">
                  <c:v>6.9028830159754104</c:v>
                </c:pt>
                <c:pt idx="5">
                  <c:v>7.7498570698067502</c:v>
                </c:pt>
                <c:pt idx="6">
                  <c:v>7.9755722747484699</c:v>
                </c:pt>
                <c:pt idx="7">
                  <c:v>8.5249433874190093</c:v>
                </c:pt>
                <c:pt idx="8">
                  <c:v>8.2609825821331295</c:v>
                </c:pt>
                <c:pt idx="9">
                  <c:v>7.1966835296904899</c:v>
                </c:pt>
                <c:pt idx="10">
                  <c:v>6.6794908551645404</c:v>
                </c:pt>
                <c:pt idx="11">
                  <c:v>6.0547582355608798</c:v>
                </c:pt>
                <c:pt idx="12">
                  <c:v>5.9375578346394597</c:v>
                </c:pt>
                <c:pt idx="13">
                  <c:v>5.7533084558397602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Macrolides (J01FA)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Blad1!$B$1:$O$1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Blad1!$B$6:$O$6</c:f>
              <c:numCache>
                <c:formatCode>General</c:formatCode>
                <c:ptCount val="14"/>
                <c:pt idx="0">
                  <c:v>22.802199104297699</c:v>
                </c:pt>
                <c:pt idx="1">
                  <c:v>23.968252324269201</c:v>
                </c:pt>
                <c:pt idx="2">
                  <c:v>20.8222398421035</c:v>
                </c:pt>
                <c:pt idx="3">
                  <c:v>18.067982374707899</c:v>
                </c:pt>
                <c:pt idx="4">
                  <c:v>17.3097941435013</c:v>
                </c:pt>
                <c:pt idx="5">
                  <c:v>18.370191863809701</c:v>
                </c:pt>
                <c:pt idx="6">
                  <c:v>18.236905697680498</c:v>
                </c:pt>
                <c:pt idx="7">
                  <c:v>18.361931414860798</c:v>
                </c:pt>
                <c:pt idx="8">
                  <c:v>15.262345001762499</c:v>
                </c:pt>
                <c:pt idx="9">
                  <c:v>12.821472660867199</c:v>
                </c:pt>
                <c:pt idx="10">
                  <c:v>12.8371782702805</c:v>
                </c:pt>
                <c:pt idx="11">
                  <c:v>11.8966775245683</c:v>
                </c:pt>
                <c:pt idx="12">
                  <c:v>11.9487221938962</c:v>
                </c:pt>
                <c:pt idx="13">
                  <c:v>8.8571523352134705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Cephalosporines (J01DB-DE)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Blad1!$B$1:$O$1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Blad1!$B$7:$O$7</c:f>
              <c:numCache>
                <c:formatCode>General</c:formatCode>
                <c:ptCount val="14"/>
                <c:pt idx="0">
                  <c:v>28.707569188074199</c:v>
                </c:pt>
                <c:pt idx="1">
                  <c:v>27.809161804081398</c:v>
                </c:pt>
                <c:pt idx="2">
                  <c:v>26.545471116814099</c:v>
                </c:pt>
                <c:pt idx="3">
                  <c:v>25.456369170144701</c:v>
                </c:pt>
                <c:pt idx="4">
                  <c:v>23.360484509791501</c:v>
                </c:pt>
                <c:pt idx="5">
                  <c:v>22.4662294127256</c:v>
                </c:pt>
                <c:pt idx="6">
                  <c:v>22.532005740210401</c:v>
                </c:pt>
                <c:pt idx="7">
                  <c:v>21.482001440319301</c:v>
                </c:pt>
                <c:pt idx="8">
                  <c:v>19.031513590383501</c:v>
                </c:pt>
                <c:pt idx="9">
                  <c:v>15.202433530203701</c:v>
                </c:pt>
                <c:pt idx="10">
                  <c:v>14.0969363907261</c:v>
                </c:pt>
                <c:pt idx="11">
                  <c:v>12.7826568120677</c:v>
                </c:pt>
                <c:pt idx="12">
                  <c:v>11.5314427986086</c:v>
                </c:pt>
                <c:pt idx="13">
                  <c:v>10.380714811268801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1976800"/>
        <c:axId val="341977192"/>
      </c:lineChart>
      <c:catAx>
        <c:axId val="341976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dirty="0"/>
                  <a:t>Källa:</a:t>
                </a:r>
                <a:r>
                  <a:rPr lang="sv-SE" baseline="0" dirty="0"/>
                  <a:t> </a:t>
                </a:r>
                <a:r>
                  <a:rPr lang="sv-SE" baseline="0" dirty="0" smtClean="0"/>
                  <a:t>Folkhälsomyndigheten 2014 </a:t>
                </a:r>
                <a:endParaRPr lang="sv-SE" dirty="0"/>
              </a:p>
            </c:rich>
          </c:tx>
          <c:layout>
            <c:manualLayout>
              <c:xMode val="edge"/>
              <c:yMode val="edge"/>
              <c:x val="0.75835959943707187"/>
              <c:y val="0.951562737122314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1977192"/>
        <c:crosses val="autoZero"/>
        <c:auto val="1"/>
        <c:lblAlgn val="ctr"/>
        <c:lblOffset val="100"/>
        <c:noMultiLvlLbl val="0"/>
      </c:catAx>
      <c:valAx>
        <c:axId val="34197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Prescriptions/1000</a:t>
                </a:r>
                <a:r>
                  <a:rPr lang="sv-SE" baseline="0"/>
                  <a:t> inhabitants and year</a:t>
                </a:r>
                <a:endParaRPr lang="sv-S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197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743425538709203E-2"/>
          <c:y val="0.81499668439617812"/>
          <c:w val="0.76181548207508032"/>
          <c:h val="0.124709450686034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0.0339</cdr:x>
      <cdr:y>0.925</cdr:y>
    </cdr:from>
    <cdr:to>
      <cdr:x>0.50847</cdr:x>
      <cdr:y>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88032" y="5328592"/>
          <a:ext cx="4032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 sz="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0.74355</cdr:x>
      <cdr:y>0.96443</cdr:y>
    </cdr:from>
    <cdr:to>
      <cdr:x>0.98279</cdr:x>
      <cdr:y>0.98946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6915630" y="5859076"/>
          <a:ext cx="2225168" cy="152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v-SE" sz="1100"/>
        </a:p>
      </cdr:txBody>
    </cdr:sp>
  </cdr:relSizeAnchor>
  <cdr:relSizeAnchor xmlns:cdr="http://schemas.openxmlformats.org/drawingml/2006/chartDrawing">
    <cdr:from>
      <cdr:x>0.76259</cdr:x>
      <cdr:y>0.94667</cdr:y>
    </cdr:from>
    <cdr:to>
      <cdr:x>1</cdr:x>
      <cdr:y>0.98224</cdr:y>
    </cdr:to>
    <cdr:sp macro="" textlink="">
      <cdr:nvSpPr>
        <cdr:cNvPr id="3" name="textruta 2"/>
        <cdr:cNvSpPr txBox="1"/>
      </cdr:nvSpPr>
      <cdr:spPr>
        <a:xfrm xmlns:a="http://schemas.openxmlformats.org/drawingml/2006/main">
          <a:off x="6260057" y="5112568"/>
          <a:ext cx="1948855" cy="1920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900" dirty="0"/>
            <a:t>Källa:</a:t>
          </a:r>
          <a:r>
            <a:rPr lang="sv-SE" sz="900" baseline="0" dirty="0"/>
            <a:t> </a:t>
          </a:r>
          <a:r>
            <a:rPr lang="sv-SE" sz="900" baseline="0" dirty="0" smtClean="0"/>
            <a:t>Folkhälsomyndigheten 2014</a:t>
          </a:r>
          <a:endParaRPr lang="sv-SE" sz="9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0.70434</cdr:x>
      <cdr:y>0.95463</cdr:y>
    </cdr:from>
    <cdr:to>
      <cdr:x>0.96846</cdr:x>
      <cdr:y>0.99679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5760640" y="4824536"/>
          <a:ext cx="2160240" cy="213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sv-SE" sz="900" dirty="0"/>
            <a:t>Källa</a:t>
          </a:r>
          <a:r>
            <a:rPr lang="sv-SE" sz="900" dirty="0" smtClean="0"/>
            <a:t>: Fo</a:t>
          </a:r>
          <a:r>
            <a:rPr lang="sv-SE" sz="900" baseline="0" dirty="0" smtClean="0"/>
            <a:t>lkhälsomyndigheten 2014</a:t>
          </a:r>
          <a:endParaRPr lang="sv-SE" sz="9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0.75851</cdr:x>
      <cdr:y>0.95632</cdr:y>
    </cdr:from>
    <cdr:to>
      <cdr:x>1</cdr:x>
      <cdr:y>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6696744" y="5040561"/>
          <a:ext cx="2132013" cy="2302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pPr algn="r"/>
          <a:r>
            <a:rPr lang="sv-SE" sz="900" dirty="0"/>
            <a:t>Källa:</a:t>
          </a:r>
          <a:r>
            <a:rPr lang="sv-SE" sz="900" baseline="0" dirty="0"/>
            <a:t> </a:t>
          </a:r>
          <a:r>
            <a:rPr lang="sv-SE" sz="900" baseline="0" dirty="0" smtClean="0"/>
            <a:t>Folkhälsomyndigheten 2014</a:t>
          </a:r>
          <a:endParaRPr lang="sv-SE" sz="9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1AE9EB3-8931-49C7-BE2C-A6174C33ACB4}" type="datetimeFigureOut">
              <a:rPr lang="sv-SE" smtClean="0"/>
              <a:t>2014-11-13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7EE2D9D-F385-4CF0-A100-034B5F23D5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3999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3324598-625F-4279-8712-6568122A40DD}" type="datetimeFigureOut">
              <a:rPr lang="sv-SE" smtClean="0"/>
              <a:t>2014-11-13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B5362E9-56F8-4489-B0BC-0270E33C95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357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1.1.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Sales of antibiotics in outpatient care (sale on prescriptions) and in hospital care (sale on requisition including hospitals and parts of nursing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homes) in Sweden, 2000-2013, DDD/1000 inhabitants and day. Hospital data for 2013 excludes Jönköping county November-December 2013.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8987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1.9.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Sales of antibiotics commonly used to treat respiratory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tract infections in outpatient care (sales on prescriptions), 2000-2013,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prescriptions/1000 inhabitants and years, both sexes, all ages.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Excludes packages containing more than 50 tablets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9814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1.10.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Sales of antibiotics commonly used to treat lower urinary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tract infections in women (sales on prescriptions), 18-79 years,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2000-2013, prescriptions/1000 women and year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440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1 13.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10 diagnoses that represented 83% of all antibiotic prescriptions in 2013 in participating health centers.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0670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1.14.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and result of strep A test in patients treated with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antibiotics for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tonsillitis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pharyngitis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8198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1.33.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Proportion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tonsillopharyngitis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a negative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StrepA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received antibiotics. Each column represents one Health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(in total 72).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1419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Sales of antibiotics commonly used to treat UTI in men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(65 years and older) 2000-2013, measured as prescriptions/1000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 and years. An increased sale of recommended narrow spectrum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pivmecillinam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nitrofurantoin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seen during the last years.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1635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1.12.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Sales of antibiotics commonly used to treat UTI in men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(65 years and older) and women (18-79 years) 2000-2013, measured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prescriptions/1000 inhabitants and year. In total, a greater decrease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sales of these type of antibiotics is seen in men than in women.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9370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1.13.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Sales of antibiotics commonly used to treat RTI (J01AA02*,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J01CE02, J01CA04, J01CR02, J01DB-DE and J01FA), in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0-6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years, by month 2012-2013, measured as prescriptions/1000 children.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reduction is seen during the whole year.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2097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1.14.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Proportion of telephone calls to the national telephone line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1177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Vårdguiden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telefon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(the telephone line for healthcare counselling)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concerning fever and children (calls made by parents to children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0-6 years) of all telephone calls, by month in 2012 and 2013.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598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1.15.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Sales of antibiotics (J01 excl.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methenamine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on prescriptions to children 0-6 years, per county and in Sweden, prescriptions/1000 children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years. The data are sorted according to the use in 2013. A decrease is seen in all counties during 2013. At national level the sale decreased by 19%.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0936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1.1.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Sale of antibiotics (J01 excl.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methenamine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in outpatient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 (sale on prescriptions) and in hospital care (sale on requisition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 hospitals and parts of nursing homes) in Sweden, 2000-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2013, DDD/1000 inhabitants and day. Hospital data for 2013 excludes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Jönköping county November-December 2013.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91023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1.16.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Proportion of children age 0-6 years treated with at least one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course of antibiotics (J01 excl.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methenamine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in 2011, 2012 and 2013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/1000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6995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1.16.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Proportion of children age 0-6 years treated with at least one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course of antibiotics (J01 excl.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methenamine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in 2011, 2012 and 2013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/1000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sv-SE" dirty="0" smtClean="0"/>
          </a:p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58802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1.17.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Proportion of people treated with at least one course of antibiotics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(J01 excl.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methenamine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in 2011, 2012 and 2013 (users/1000</a:t>
            </a:r>
          </a:p>
          <a:p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inhabitants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32114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1.17.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Proportion of people treated with at least one course of antibiotics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(J01 excl.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methenamine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in 2011, 2012 and 2013 (users/1000</a:t>
            </a:r>
          </a:p>
          <a:p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inhabitants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sv-SE" dirty="0" smtClean="0"/>
          </a:p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76808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1.18.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Sale of antibiotics in outpatient care 2011-2013, prescriptions/1000 inhabitants and year. The red line indicates the Swedish long term target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at most 250 prescriptions/1000 inhabitants and year. The data are sorted according to the use in 2013.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13502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1.19.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Sale of antibiotics commonly used to treat RTI, UTI, SSTI and other antibiotics in outpatient care 2013, per county, prescriptions/1000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inhabitants and year. The data are sorted according to the county with the highest use of antibiotics commonly used to treat RTI.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59749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1.20.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Incidence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mastoiditis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(ICD-10 H70.0) in children (0-4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years) 2000-2012, statistics from the National Board of Health and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Welfare (patientregistret).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8746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1.21.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Proportion penicillin V of antibiotics commonly used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treat RTI in children 0-6 years, per county. The red line indicates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Strama´s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goal at minimum 80% penicillin V.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8462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1.22.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Proportion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fluoroquinolones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antibiotics commonly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to treat UTI in women 18-79 years, per county. The red line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Strama´s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goal of maximum 10%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fluoroquinolones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99574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1.3.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Antibiotic use in hospital care 2000-2013, DDD/1000 inhabitants and day.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sv-SE" sz="1200" dirty="0" smtClean="0"/>
              <a:t>*Data</a:t>
            </a:r>
            <a:r>
              <a:rPr lang="sv-SE" sz="1200" baseline="0" dirty="0" smtClean="0"/>
              <a:t> from Jönköping </a:t>
            </a:r>
            <a:r>
              <a:rPr lang="sv-SE" sz="1200" baseline="0" dirty="0" err="1" smtClean="0"/>
              <a:t>county</a:t>
            </a:r>
            <a:r>
              <a:rPr lang="sv-SE" sz="1200" baseline="0" dirty="0" smtClean="0"/>
              <a:t> nov-dec 2013 is </a:t>
            </a:r>
            <a:r>
              <a:rPr lang="sv-SE" sz="1200" baseline="0" dirty="0" err="1" smtClean="0"/>
              <a:t>missing</a:t>
            </a:r>
            <a:endParaRPr lang="sv-SE" sz="12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9822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1.2.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Sale of antibiotics (J01 excl.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methenamine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in outpatient</a:t>
            </a:r>
          </a:p>
          <a:p>
            <a:pPr algn="l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 (sale on prescriptions) and in hospital care (sale on requisition</a:t>
            </a:r>
          </a:p>
          <a:p>
            <a:pPr algn="l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 hospitals and parts of nursing homes) per county, 2013,</a:t>
            </a:r>
          </a:p>
          <a:p>
            <a:pPr algn="l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DDD/1000 inhabitants and day. Hospital data for 2013 excludes</a:t>
            </a:r>
          </a:p>
          <a:p>
            <a:pPr algn="l"/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Jönköping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November-December 2013.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5221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1.23.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Antibiotic groups often used within hospital care 2000-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2013, DDD/1000 inhabitants and day.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31635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</a:t>
            </a:r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1.24.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Cephalosporins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hospital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DDD/1000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inhabitants</a:t>
            </a:r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2006-2013.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4711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1.4.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DDD/100 patient-days in somatic medical care in Swedish acute care hospitals 2009-2013.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61281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1.25.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Percentage of narrow spectrum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penicillins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(penicillin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and G, J01CE) of all antibiotics in Swedish acute care hospitals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2013, per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8856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1.26.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Percentage of broad spectrum antibiotics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fluoroquinolones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cephalosporins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piperacillin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tazobactam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carbapenems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of all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antibiotics in Swedish acute care hospitals 2013, per county.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5529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1.5.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DDD/100 admissions in somatic medical care in Swedish acute care hospitals 2009-2013.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596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1.6.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Percentage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DDD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broad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spectrum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antibiotics (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fluoroquinolones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cephalosporins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piperacillin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tazobactam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carbapenems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antibiotics in Swedish acute care hospitals 2012-2013, per county.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53220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1.7.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reported adverse drug reactions related to antibiotic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agents to the Swedish Medical Products Agency 2009-2013.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15661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1.8.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most frequently spontaneously reported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adverse events for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fluoroquinolones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nitrofurantoin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during the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 2009 – 2013.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91340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1.27.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Sale of different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echinocandins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hospital care 2008-2013,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DDD/one million inhabitants and day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41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0516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1.3.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Antibiotics (ATC-5) in outpatient care (sale on prescriptions)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hospital care (sale on requisition including hospitals and parts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nursing homes) in 2013, DDD/1000 inhabitants and day.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95146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1.28.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Sale of broad spectrum antifungals in hospital care,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2009-2013, DDD/one million inhabitants and day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2633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2.1.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incidence (cases per 100 000 inhabitants) of ESBL-producing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Enterobacteriaceae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Swedish counties 2009-2013, arranged according to</a:t>
            </a:r>
          </a:p>
          <a:p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incidence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2013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43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49100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2.1.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Distribution of species among cases of ESBL-producing</a:t>
            </a:r>
          </a:p>
          <a:p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Enterobacteriaceae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2013.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44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59115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2.2.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 and gender distribution of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E.coli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K.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pneumoniae</a:t>
            </a:r>
            <a:endParaRPr lang="en-US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ESBL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2013.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45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45943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2.3.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ESBLCARBA cases annually notified in Sweden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2007-2013. In two cases 2011 the same resistance gene was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detected in both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E.coli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K.pneumoniae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46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73714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Figure 2.4. </a:t>
            </a:r>
            <a:r>
              <a:rPr lang="en-US" dirty="0" smtClean="0"/>
              <a:t>Number of cases and types of ESBLCARBA in </a:t>
            </a:r>
            <a:r>
              <a:rPr lang="en-US" dirty="0" err="1" smtClean="0"/>
              <a:t>Enterobacteriaceae</a:t>
            </a:r>
            <a:r>
              <a:rPr lang="en-US" dirty="0" smtClean="0"/>
              <a:t> in Sweden 2009-2013. In samples from two persons two different enzyme</a:t>
            </a:r>
          </a:p>
          <a:p>
            <a:r>
              <a:rPr lang="en-US" dirty="0" smtClean="0"/>
              <a:t>types were detected in the same isolate, and in samples from five persons the same enzyme type was detected in more than one bacterial species.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47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26708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2.4.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MRSA notifications according to the Communicable Disease Act 2009-2013 by county.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48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34741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2.5.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MRSA cases notified annually by country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infection, Sweden 2006-2013. “Domestic/Imported” and “Imported/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Domestic” indicate several mentioned countries of infection with the</a:t>
            </a:r>
          </a:p>
          <a:p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likely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mentioned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49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65608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2.6.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Incidence per age group of all notified domestic MRSA</a:t>
            </a:r>
          </a:p>
          <a:p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Sweden 2009-2013.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50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71045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2.7.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Incidence of notified domestic MRSA cases in the age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 0-6 years in Sweden 2009-2013.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51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2317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1.4.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sales of antibacterial drugs for systemic use in outpatient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 (sales on prescriptions) 1987- 2013, prescriptions/1000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inhabitants and year, both sexes, different age groups. The sale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 decreased in all age group.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09532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2.8, A and B.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reasons for detection of domestic (A, left)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imported (B, right) MRSA cases in Sweden 2009-2013. Number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reported cases each year is shown in brackets.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52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37212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2.9, A and B.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Epidemiological classification of the acquisition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domestic (A, left) and imported (B, right) MRSA, Sweden 2009-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2013. Number of reported cases each year is shown in brackets.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53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5385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2.5.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ten most common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-types among MRSA from notified cases in 2009 - 2013. Number of notifications per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-type and percent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PVL-positive isolates are shown for 2012 and 2013.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54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02599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2.6.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ten most common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-types among MRSA from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domestic and imported cases in 2013. Number of notifications per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-type and percent PVL-positive isolates are shown.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55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299375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2.9.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VRE-notifications according to the Communicable Disease Act 2006-2013 by species and van-gene.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56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75151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2.11.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VRE cases annually notified in Sweden 2006-2013 by country of infection. Numbers of isolates are shown in brackets.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57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64623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3.1.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Salmonella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blood cultures in Sweden 2013. Data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collected from 10 laboratories, covering approximately 55% of the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Swedish population.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58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555486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4.1.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Yearly numbers of bloodstream infections by seven pathogens reported to EARS-Net from Sweden 2006-2013 (19 laboratories, covering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approximately 80% of the population).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59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422387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4.1.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Antimicrobial resistance in isolates from bloodstream infections of seven pathogens included in EARSS/EARS-Net surveillance during the</a:t>
            </a:r>
          </a:p>
          <a:p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2006-2013.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60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70018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4.2.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Proportion of resistance to third-generation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cephalosporins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sv-S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 </a:t>
            </a:r>
            <a:r>
              <a:rPr lang="sv-SE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coli</a:t>
            </a:r>
            <a:r>
              <a:rPr lang="sv-S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K. </a:t>
            </a:r>
            <a:r>
              <a:rPr lang="sv-SE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pneumonia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sv-S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P. </a:t>
            </a:r>
            <a:r>
              <a:rPr lang="sv-SE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aeruginosa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Swedish data in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EARSNet</a:t>
            </a:r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2006-2013 (19 laboratories, covering approximately 80% of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population).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61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8539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1.5.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Sales of antibiotics in outpatient care (includes sale on prescriptions) 2000-2013, prescriptions/1000 inhabitants and year, both sexes, all ages.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data are sorted according to ATC codes. All agents except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pivmecillinam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nitrofurantoin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decreased during 2013.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519455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4.2.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Antimicrobial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resistance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invasive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isolates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Streptococcus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pyogenes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Streptococcus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agalactiae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Haemophilus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influenzae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six</a:t>
            </a:r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(2008-2013).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62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535853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</a:t>
            </a:r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4.3.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Resistance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rates for UTI antibiotics in </a:t>
            </a:r>
            <a:r>
              <a:rPr lang="sv-SE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Escherichia</a:t>
            </a:r>
            <a:r>
              <a:rPr lang="sv-S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coli</a:t>
            </a:r>
            <a:r>
              <a:rPr lang="sv-S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2002-2013. Resistance ( R) 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fluoroquinolones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tested by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nalidixic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acid (screening for I+R) 2002-2011, and by ciprofloxacin from 2011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onwards. Zone breakpoints relevant at the time of testing were</a:t>
            </a:r>
          </a:p>
          <a:p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always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63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836789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4.4, A and B.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Ampicillin (A, left)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cefadroxil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(B, right) resistance rates in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Escherichia coli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outpatients and inpatients in Swedish counties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2013.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Stockholm: A=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Aleris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U=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Unilabs</a:t>
            </a:r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Götaland:  B=Borås, G=Göteborg, S=Skövde, T=Trollhättan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64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135200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</a:t>
            </a:r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4.5.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Resistance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rates for UTI antibiotics in </a:t>
            </a:r>
            <a:r>
              <a:rPr lang="sv-SE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Klebsiella</a:t>
            </a:r>
            <a:r>
              <a:rPr lang="sv-S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pneumoniae</a:t>
            </a:r>
            <a:r>
              <a:rPr lang="sv-S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2005-2013. Resistance ( R) 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fluoroquinolones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tested by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nalidixic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acid (screening for I+R) 2005-2011, and by ciprofloxacin from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2011 and onwards. Zone breakpoints relevant at the time of testing</a:t>
            </a:r>
          </a:p>
          <a:p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always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65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83008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4.6.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Resistance rates for four groups of antibiotics tested</a:t>
            </a:r>
          </a:p>
          <a:p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against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Pseudomonas</a:t>
            </a:r>
            <a:r>
              <a:rPr lang="sv-S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aeruginosa</a:t>
            </a:r>
            <a:r>
              <a:rPr lang="sv-S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2006-2013 (no data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collected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2008). Zone breakpoints relevant at the time of testing were always</a:t>
            </a:r>
          </a:p>
          <a:p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66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60766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4.7.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Resistance rates for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Staphylococcus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aureus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skin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 tissue infections 2002-2013. In 2005 resistance rates were recorded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S.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aureus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infections from elderly (&gt; 65 years) patients only.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67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931585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</a:t>
            </a:r>
            <a:r>
              <a:rPr lang="sv-S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4.8.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Cefoxitin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resistance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rates (=MRSA) in </a:t>
            </a:r>
            <a:r>
              <a:rPr lang="sv-SE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Staphylococcus</a:t>
            </a:r>
            <a:endParaRPr lang="sv-SE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aureus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outpatients and inpatients in Swedish counties 2013.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Stockholm: A=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Aleris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U=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Unilabs</a:t>
            </a:r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Götaland:  B=Borås, G=Göteborg, S=Skövde, T=Trollhättan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68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721617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4.9.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Resistance rates for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Streptococcus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pneumoniae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isolated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respiratory tract specimens 1994-2013.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69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436088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4.10.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Resistance rates for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Haemophilus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influenzae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isolated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respiratory tract specimens 2005-2013 ((no data collected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2006-2007). In 2010-2013 beta-lactamase producing isolates were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separated from isolates with other beta-lactam resistance mechanisms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use of penicillin G 1 unit disk using the following interpretation: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mm = beta-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lactamase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production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7-11 mm =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betalactam</a:t>
            </a:r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resistance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70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695735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4.3.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Distribution of MICs and resistance (%) in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Clostridium difficile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different PCR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ribotypes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tested against erythromycin, clindamycin and</a:t>
            </a:r>
          </a:p>
          <a:p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moxifloxacin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Sweden 2013 (n=458).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 OBS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siffror rättade från tryckt version.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 MIC värden avser &gt; 32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71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9270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1.6.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Sales of antibiotics (J01 excl.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methenamin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in outpatient care (sales on prescriptions) in different age groups, measured by both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prescriptions/1000 inhabitants and year and as DDD/1000 inhabitants and day, in 2013.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538883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4.11.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Proportion of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Clostridium difficile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isolates with resistance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moxifloxacin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 county 2011-2013.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72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816651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4.4.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Antibiotic resistance rates (%) and beta-lactamase production of Swedish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Neisseria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gonorrhoeae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strains 2006-2013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73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285481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4.5.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 resistant tuberculosis in Sweden 2005-2013.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74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048349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7.1.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Population by county and age group, December 31st 2013.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75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529002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7.2.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Population in Sweden 2000-2013. Numbers represent the population by December 31st 2013.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76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496500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7.3.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admissions and patient-days in somatic medical</a:t>
            </a:r>
          </a:p>
          <a:p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Sweden, 2009-2012.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77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019589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7.4.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admissions and patient-days in somatic medical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 2012. Data represent production by acute care hospitals in the</a:t>
            </a:r>
          </a:p>
          <a:p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counties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78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003211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7.5.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Denominator data from the microbiological laboratories 2013.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79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176776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7.10.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DDD for all substances sold in Sweden in 2013. Substances are sorted according to ATC-code.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80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6490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1.7.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Antibiotics commonly used to treat: respiratory tract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infections (J01AA02*, J01CE02, J01CA04, J01CR02, J01DB-DE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J01FA), urinary tract infections (J01CA08, J01EA01, J01MA02,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J01MA06 and J01XE01), skin and soft tissue infections (J01FF01 and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J01CF05), acne (J01AA02**, J01AA04, J01AA06 and J01AA07),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</a:t>
            </a:r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sexes, different age groups, prescriptions in 2013.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dirty="0" smtClean="0"/>
              <a:t>* </a:t>
            </a:r>
            <a:r>
              <a:rPr lang="sv-SE" sz="1200" dirty="0" err="1" smtClean="0"/>
              <a:t>Excludes</a:t>
            </a:r>
            <a:r>
              <a:rPr lang="sv-SE" sz="1200" dirty="0" smtClean="0"/>
              <a:t> </a:t>
            </a:r>
            <a:r>
              <a:rPr lang="sv-SE" sz="1200" dirty="0" err="1" smtClean="0"/>
              <a:t>packages</a:t>
            </a:r>
            <a:r>
              <a:rPr lang="sv-SE" sz="1200" dirty="0" smtClean="0"/>
              <a:t> </a:t>
            </a:r>
            <a:r>
              <a:rPr lang="sv-SE" sz="1200" dirty="0" err="1" smtClean="0"/>
              <a:t>containing</a:t>
            </a:r>
            <a:r>
              <a:rPr lang="sv-SE" sz="1200" dirty="0" smtClean="0"/>
              <a:t> </a:t>
            </a:r>
            <a:r>
              <a:rPr lang="sv-SE" sz="1200" dirty="0" err="1" smtClean="0"/>
              <a:t>more</a:t>
            </a:r>
            <a:r>
              <a:rPr lang="sv-SE" sz="1200" dirty="0" smtClean="0"/>
              <a:t> </a:t>
            </a:r>
            <a:r>
              <a:rPr lang="sv-SE" sz="1200" dirty="0" err="1" smtClean="0"/>
              <a:t>than</a:t>
            </a:r>
            <a:r>
              <a:rPr lang="sv-SE" sz="1200" dirty="0" smtClean="0"/>
              <a:t> 50 </a:t>
            </a:r>
            <a:r>
              <a:rPr lang="sv-SE" sz="1200" dirty="0" err="1" smtClean="0"/>
              <a:t>tablets</a:t>
            </a:r>
            <a:r>
              <a:rPr lang="sv-SE" sz="1200" dirty="0" smtClean="0"/>
              <a:t>.</a:t>
            </a:r>
          </a:p>
          <a:p>
            <a:r>
              <a:rPr lang="sv-SE" sz="1200" dirty="0" smtClean="0"/>
              <a:t>** </a:t>
            </a:r>
            <a:r>
              <a:rPr lang="sv-SE" sz="1200" dirty="0" err="1" smtClean="0"/>
              <a:t>Includes</a:t>
            </a:r>
            <a:r>
              <a:rPr lang="sv-SE" sz="1200" dirty="0" smtClean="0"/>
              <a:t> </a:t>
            </a:r>
            <a:r>
              <a:rPr lang="sv-SE" sz="1200" dirty="0" err="1" smtClean="0"/>
              <a:t>packages</a:t>
            </a:r>
            <a:r>
              <a:rPr lang="sv-SE" sz="1200" dirty="0" smtClean="0"/>
              <a:t> </a:t>
            </a:r>
            <a:r>
              <a:rPr lang="sv-SE" sz="1200" dirty="0" err="1" smtClean="0"/>
              <a:t>containing</a:t>
            </a:r>
            <a:r>
              <a:rPr lang="sv-SE" sz="1200" dirty="0" smtClean="0"/>
              <a:t> </a:t>
            </a:r>
            <a:r>
              <a:rPr lang="sv-SE" sz="1200" dirty="0" err="1" smtClean="0"/>
              <a:t>more</a:t>
            </a:r>
            <a:r>
              <a:rPr lang="sv-SE" sz="1200" dirty="0" smtClean="0"/>
              <a:t> </a:t>
            </a:r>
            <a:r>
              <a:rPr lang="sv-SE" sz="1200" dirty="0" err="1" smtClean="0"/>
              <a:t>than</a:t>
            </a:r>
            <a:r>
              <a:rPr lang="sv-SE" sz="1200" dirty="0" smtClean="0"/>
              <a:t> 50 </a:t>
            </a:r>
            <a:r>
              <a:rPr lang="sv-SE" sz="1200" dirty="0" err="1" smtClean="0"/>
              <a:t>tablets</a:t>
            </a:r>
            <a:r>
              <a:rPr lang="sv-SE" sz="1200" dirty="0" smtClean="0"/>
              <a:t>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8572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1.8.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Antibiotics commonly used to treat: respiratory tract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infections (J01AA02*, J01CE02, J01CA04, J01CR02, J01DB-DE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J01FA), urinary tract infections (J01CA08, J01EA01, J01MA02,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J01MA06 and J01XE01), skin and soft tissue infections (J01FF01 and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J01CF05), acne (J01AA02**, J01AA04, J01AA06 and J01AA07),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</a:t>
            </a:r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sexes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different age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prescriptions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/1000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inhabitants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2013.</a:t>
            </a:r>
          </a:p>
          <a:p>
            <a:endParaRPr lang="sv-S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dirty="0" smtClean="0"/>
              <a:t>* </a:t>
            </a:r>
            <a:r>
              <a:rPr lang="sv-SE" sz="1200" dirty="0" err="1" smtClean="0"/>
              <a:t>Excludes</a:t>
            </a:r>
            <a:r>
              <a:rPr lang="sv-SE" sz="1200" dirty="0" smtClean="0"/>
              <a:t> </a:t>
            </a:r>
            <a:r>
              <a:rPr lang="sv-SE" sz="1200" dirty="0" err="1" smtClean="0"/>
              <a:t>packages</a:t>
            </a:r>
            <a:r>
              <a:rPr lang="sv-SE" sz="1200" dirty="0" smtClean="0"/>
              <a:t> </a:t>
            </a:r>
            <a:r>
              <a:rPr lang="sv-SE" sz="1200" dirty="0" err="1" smtClean="0"/>
              <a:t>containing</a:t>
            </a:r>
            <a:r>
              <a:rPr lang="sv-SE" sz="1200" dirty="0" smtClean="0"/>
              <a:t> </a:t>
            </a:r>
            <a:r>
              <a:rPr lang="sv-SE" sz="1200" dirty="0" err="1" smtClean="0"/>
              <a:t>more</a:t>
            </a:r>
            <a:r>
              <a:rPr lang="sv-SE" sz="1200" dirty="0" smtClean="0"/>
              <a:t> </a:t>
            </a:r>
            <a:r>
              <a:rPr lang="sv-SE" sz="1200" dirty="0" err="1" smtClean="0"/>
              <a:t>than</a:t>
            </a:r>
            <a:r>
              <a:rPr lang="sv-SE" sz="1200" dirty="0" smtClean="0"/>
              <a:t> 50 </a:t>
            </a:r>
            <a:r>
              <a:rPr lang="sv-SE" sz="1200" dirty="0" err="1" smtClean="0"/>
              <a:t>tablets</a:t>
            </a:r>
            <a:r>
              <a:rPr lang="sv-SE" sz="1200" dirty="0" smtClean="0"/>
              <a:t>.</a:t>
            </a:r>
          </a:p>
          <a:p>
            <a:r>
              <a:rPr lang="sv-SE" sz="1200" dirty="0" smtClean="0"/>
              <a:t>** </a:t>
            </a:r>
            <a:r>
              <a:rPr lang="sv-SE" sz="1200" dirty="0" err="1" smtClean="0"/>
              <a:t>Includes</a:t>
            </a:r>
            <a:r>
              <a:rPr lang="sv-SE" sz="1200" dirty="0" smtClean="0"/>
              <a:t> </a:t>
            </a:r>
            <a:r>
              <a:rPr lang="sv-SE" sz="1200" dirty="0" err="1" smtClean="0"/>
              <a:t>packages</a:t>
            </a:r>
            <a:r>
              <a:rPr lang="sv-SE" sz="1200" dirty="0" smtClean="0"/>
              <a:t> </a:t>
            </a:r>
            <a:r>
              <a:rPr lang="sv-SE" sz="1200" dirty="0" err="1" smtClean="0"/>
              <a:t>containing</a:t>
            </a:r>
            <a:r>
              <a:rPr lang="sv-SE" sz="1200" dirty="0" smtClean="0"/>
              <a:t> </a:t>
            </a:r>
            <a:r>
              <a:rPr lang="sv-SE" sz="1200" dirty="0" err="1" smtClean="0"/>
              <a:t>more</a:t>
            </a:r>
            <a:r>
              <a:rPr lang="sv-SE" sz="1200" dirty="0" smtClean="0"/>
              <a:t> </a:t>
            </a:r>
            <a:r>
              <a:rPr lang="sv-SE" sz="1200" dirty="0" err="1" smtClean="0"/>
              <a:t>than</a:t>
            </a:r>
            <a:r>
              <a:rPr lang="sv-SE" sz="1200" dirty="0" smtClean="0"/>
              <a:t> 50 </a:t>
            </a:r>
            <a:r>
              <a:rPr lang="sv-SE" sz="1200" dirty="0" err="1" smtClean="0"/>
              <a:t>tablets</a:t>
            </a:r>
            <a:r>
              <a:rPr lang="sv-SE" sz="1200" dirty="0" smtClean="0"/>
              <a:t>.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362E9-56F8-4489-B0BC-0270E33C950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95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ilerande Startsid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3" y="325084"/>
            <a:ext cx="2992726" cy="1010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89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ilerande Startsida 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3" y="325084"/>
            <a:ext cx="2991618" cy="10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3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kvadratis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3372" y="1568221"/>
            <a:ext cx="4866740" cy="380546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905666" y="1617171"/>
            <a:ext cx="2523585" cy="2527578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9F043D-3871-4848-83D7-9B025BB4ADA3}" type="datetime1">
              <a:rPr lang="sv-SE" smtClean="0"/>
              <a:t>2014-11-13</a:t>
            </a:fld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1869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bild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3372" y="1568221"/>
            <a:ext cx="4290676" cy="380546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178176" y="1617171"/>
            <a:ext cx="3251076" cy="2527578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5178886" y="4179992"/>
            <a:ext cx="3250800" cy="1193392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Bildtext</a:t>
            </a:r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7007481-9688-4AD8-A1E8-FFC6B58A09AB}" type="datetime1">
              <a:rPr lang="sv-SE" smtClean="0"/>
              <a:t>2014-11-13</a:t>
            </a:fld>
            <a:endParaRPr lang="sv-SE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8319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7" name="Platshållare för text 16"/>
          <p:cNvSpPr>
            <a:spLocks noGrp="1"/>
          </p:cNvSpPr>
          <p:nvPr>
            <p:ph type="body" sz="quarter" idx="16"/>
          </p:nvPr>
        </p:nvSpPr>
        <p:spPr>
          <a:xfrm>
            <a:off x="705688" y="1844675"/>
            <a:ext cx="6376987" cy="360189"/>
          </a:xfrm>
        </p:spPr>
        <p:txBody>
          <a:bodyPr/>
          <a:lstStyle>
            <a:lvl1pPr marL="0" indent="0">
              <a:buFontTx/>
              <a:buNone/>
              <a:defRPr sz="1200" b="1"/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705689" y="2276475"/>
            <a:ext cx="2343150" cy="2447925"/>
          </a:xfrm>
        </p:spPr>
        <p:txBody>
          <a:bodyPr/>
          <a:lstStyle/>
          <a:p>
            <a:r>
              <a:rPr lang="sv-SE" smtClean="0"/>
              <a:t>Klicka på ikonen för att lägga till ett diagram</a:t>
            </a:r>
            <a:endParaRPr lang="sv-SE" dirty="0"/>
          </a:p>
        </p:txBody>
      </p:sp>
      <p:sp>
        <p:nvSpPr>
          <p:cNvPr id="13" name="Platshållare för diagram 12"/>
          <p:cNvSpPr>
            <a:spLocks noGrp="1"/>
          </p:cNvSpPr>
          <p:nvPr>
            <p:ph type="chart" sz="quarter" idx="14"/>
          </p:nvPr>
        </p:nvSpPr>
        <p:spPr>
          <a:xfrm>
            <a:off x="3396997" y="2276872"/>
            <a:ext cx="2343150" cy="2447925"/>
          </a:xfrm>
        </p:spPr>
        <p:txBody>
          <a:bodyPr/>
          <a:lstStyle/>
          <a:p>
            <a:r>
              <a:rPr lang="sv-SE" smtClean="0"/>
              <a:t>Klicka på ikonen för att lägga till ett diagram</a:t>
            </a:r>
            <a:endParaRPr lang="sv-SE" dirty="0"/>
          </a:p>
        </p:txBody>
      </p:sp>
      <p:sp>
        <p:nvSpPr>
          <p:cNvPr id="15" name="Platshållare för diagram 14"/>
          <p:cNvSpPr>
            <a:spLocks noGrp="1"/>
          </p:cNvSpPr>
          <p:nvPr>
            <p:ph type="chart" sz="quarter" idx="15"/>
          </p:nvPr>
        </p:nvSpPr>
        <p:spPr>
          <a:xfrm>
            <a:off x="6088304" y="2276872"/>
            <a:ext cx="2371483" cy="2447925"/>
          </a:xfrm>
        </p:spPr>
        <p:txBody>
          <a:bodyPr/>
          <a:lstStyle/>
          <a:p>
            <a:r>
              <a:rPr lang="sv-SE" smtClean="0"/>
              <a:t>Klicka på ikonen för att lägga till ett diagram</a:t>
            </a:r>
            <a:endParaRPr lang="sv-SE" dirty="0"/>
          </a:p>
        </p:txBody>
      </p:sp>
      <p:sp>
        <p:nvSpPr>
          <p:cNvPr id="20" name="Platshållare för bild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Platshållare fö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952EEBFA-0A08-4C39-9908-3BC863AAB3DC}" type="datetime1">
              <a:rPr lang="sv-SE" smtClean="0"/>
              <a:t>2014-11-13</a:t>
            </a:fld>
            <a:endParaRPr lang="sv-SE" dirty="0"/>
          </a:p>
        </p:txBody>
      </p:sp>
      <p:sp>
        <p:nvSpPr>
          <p:cNvPr id="19" name="Platshållare för sidfo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4134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7" name="Platshållare för text 16"/>
          <p:cNvSpPr>
            <a:spLocks noGrp="1"/>
          </p:cNvSpPr>
          <p:nvPr>
            <p:ph type="body" sz="quarter" idx="16"/>
          </p:nvPr>
        </p:nvSpPr>
        <p:spPr>
          <a:xfrm>
            <a:off x="705688" y="1361316"/>
            <a:ext cx="6376987" cy="360189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713372" y="1726058"/>
            <a:ext cx="2994532" cy="3647630"/>
          </a:xfrm>
        </p:spPr>
        <p:txBody>
          <a:bodyPr/>
          <a:lstStyle/>
          <a:p>
            <a:r>
              <a:rPr lang="sv-SE" smtClean="0"/>
              <a:t>Klicka på ikonen för att lägga till ett diagram</a:t>
            </a:r>
            <a:endParaRPr lang="sv-SE" dirty="0"/>
          </a:p>
        </p:txBody>
      </p:sp>
      <p:sp>
        <p:nvSpPr>
          <p:cNvPr id="13" name="Platshållare för diagram 12"/>
          <p:cNvSpPr>
            <a:spLocks noGrp="1"/>
          </p:cNvSpPr>
          <p:nvPr>
            <p:ph type="chart" sz="quarter" idx="14"/>
          </p:nvPr>
        </p:nvSpPr>
        <p:spPr>
          <a:xfrm>
            <a:off x="3933364" y="1726058"/>
            <a:ext cx="2994532" cy="3647630"/>
          </a:xfrm>
        </p:spPr>
        <p:txBody>
          <a:bodyPr/>
          <a:lstStyle/>
          <a:p>
            <a:r>
              <a:rPr lang="sv-SE" smtClean="0"/>
              <a:t>Klicka på ikonen för att lägga till ett diagram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CB3FF9F4-8503-48CC-8195-2BF76CD977F3}" type="datetime1">
              <a:rPr lang="sv-SE" smtClean="0"/>
              <a:t>2014-11-13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0881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två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2" name="Platshållare för innehåll 11"/>
          <p:cNvSpPr>
            <a:spLocks noGrp="1"/>
          </p:cNvSpPr>
          <p:nvPr>
            <p:ph sz="quarter" idx="19"/>
          </p:nvPr>
        </p:nvSpPr>
        <p:spPr>
          <a:xfrm>
            <a:off x="713372" y="1568221"/>
            <a:ext cx="4866740" cy="380546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6948264" y="1402592"/>
            <a:ext cx="1511524" cy="1440160"/>
          </a:xfrm>
        </p:spPr>
        <p:txBody>
          <a:bodyPr/>
          <a:lstStyle/>
          <a:p>
            <a:r>
              <a:rPr lang="sv-SE" smtClean="0"/>
              <a:t>Klicka på ikonen för att lägga till ett diagram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7"/>
          </p:nvPr>
        </p:nvSpPr>
        <p:spPr>
          <a:xfrm>
            <a:off x="7103710" y="2852936"/>
            <a:ext cx="1356078" cy="504056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  <a:lvl2pPr marL="18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2pPr>
            <a:lvl3pPr marL="36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3pPr>
            <a:lvl4pPr marL="54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4pPr>
            <a:lvl5pPr marL="72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3" name="Platshållare för diagram 12"/>
          <p:cNvSpPr>
            <a:spLocks noGrp="1"/>
          </p:cNvSpPr>
          <p:nvPr>
            <p:ph type="chart" sz="quarter" idx="14"/>
          </p:nvPr>
        </p:nvSpPr>
        <p:spPr>
          <a:xfrm>
            <a:off x="6948264" y="3398178"/>
            <a:ext cx="1511524" cy="1440160"/>
          </a:xfrm>
        </p:spPr>
        <p:txBody>
          <a:bodyPr/>
          <a:lstStyle/>
          <a:p>
            <a:r>
              <a:rPr lang="sv-SE" smtClean="0"/>
              <a:t>Klicka på ikonen för att lägga till ett diagram</a:t>
            </a:r>
            <a:endParaRPr lang="sv-SE" dirty="0"/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8"/>
          </p:nvPr>
        </p:nvSpPr>
        <p:spPr>
          <a:xfrm>
            <a:off x="7092950" y="4860106"/>
            <a:ext cx="1366838" cy="576064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  <a:lvl2pPr marL="18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2pPr>
            <a:lvl3pPr marL="36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3pPr>
            <a:lvl4pPr marL="54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4pPr>
            <a:lvl5pPr marL="72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datum 1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1CE82F2-0509-412A-B488-4A6F83D320AB}" type="datetime1">
              <a:rPr lang="sv-SE" smtClean="0"/>
              <a:t>2014-11-13</a:t>
            </a:fld>
            <a:endParaRPr lang="sv-SE" dirty="0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6196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två diagram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2" name="Platshållare för innehåll 11"/>
          <p:cNvSpPr>
            <a:spLocks noGrp="1"/>
          </p:cNvSpPr>
          <p:nvPr>
            <p:ph sz="quarter" idx="19"/>
          </p:nvPr>
        </p:nvSpPr>
        <p:spPr>
          <a:xfrm>
            <a:off x="713372" y="1568221"/>
            <a:ext cx="6379578" cy="171676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715962" y="3429000"/>
            <a:ext cx="2559893" cy="1440160"/>
          </a:xfrm>
        </p:spPr>
        <p:txBody>
          <a:bodyPr/>
          <a:lstStyle/>
          <a:p>
            <a:r>
              <a:rPr lang="sv-SE" smtClean="0"/>
              <a:t>Klicka på ikonen för att lägga till ett diagram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7"/>
          </p:nvPr>
        </p:nvSpPr>
        <p:spPr>
          <a:xfrm>
            <a:off x="871409" y="4879344"/>
            <a:ext cx="2252886" cy="504056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  <a:lvl2pPr marL="18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2pPr>
            <a:lvl3pPr marL="36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3pPr>
            <a:lvl4pPr marL="54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4pPr>
            <a:lvl5pPr marL="72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3" name="Platshållare för diagram 12"/>
          <p:cNvSpPr>
            <a:spLocks noGrp="1"/>
          </p:cNvSpPr>
          <p:nvPr>
            <p:ph type="chart" sz="quarter" idx="14"/>
          </p:nvPr>
        </p:nvSpPr>
        <p:spPr>
          <a:xfrm>
            <a:off x="3851920" y="3429000"/>
            <a:ext cx="3600400" cy="1440160"/>
          </a:xfrm>
        </p:spPr>
        <p:txBody>
          <a:bodyPr/>
          <a:lstStyle/>
          <a:p>
            <a:r>
              <a:rPr lang="sv-SE" smtClean="0"/>
              <a:t>Klicka på ikonen för att lägga till ett diagram</a:t>
            </a:r>
            <a:endParaRPr lang="sv-SE" dirty="0"/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8"/>
          </p:nvPr>
        </p:nvSpPr>
        <p:spPr>
          <a:xfrm>
            <a:off x="3996606" y="4890928"/>
            <a:ext cx="3168606" cy="576064"/>
          </a:xfr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1pPr>
            <a:lvl2pPr marL="18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2pPr>
            <a:lvl3pPr marL="36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3pPr>
            <a:lvl4pPr marL="54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4pPr>
            <a:lvl5pPr marL="720000" indent="0">
              <a:lnSpc>
                <a:spcPts val="1200"/>
              </a:lnSpc>
              <a:spcBef>
                <a:spcPts val="0"/>
              </a:spcBef>
              <a:buFontTx/>
              <a:buNone/>
              <a:defRPr sz="10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92A5563-E352-4DDA-9241-288362A67E8B}" type="datetime1">
              <a:rPr lang="sv-SE" smtClean="0"/>
              <a:t>2014-11-13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7510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(ingen punktli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3372" y="1999599"/>
            <a:ext cx="7746416" cy="3374089"/>
          </a:xfrm>
        </p:spPr>
        <p:txBody>
          <a:bodyPr/>
          <a:lstStyle>
            <a:lvl1pPr marL="0" indent="0">
              <a:lnSpc>
                <a:spcPts val="2300"/>
              </a:lnSpc>
              <a:spcBef>
                <a:spcPts val="2300"/>
              </a:spcBef>
              <a:buFontTx/>
              <a:buNone/>
              <a:defRPr/>
            </a:lvl1pPr>
            <a:lvl2pPr marL="176400" indent="0">
              <a:lnSpc>
                <a:spcPts val="2300"/>
              </a:lnSpc>
              <a:buFontTx/>
              <a:buNone/>
              <a:defRPr/>
            </a:lvl2pPr>
            <a:lvl3pPr marL="356400" indent="0">
              <a:lnSpc>
                <a:spcPts val="2300"/>
              </a:lnSpc>
              <a:buFontTx/>
              <a:buNone/>
              <a:defRPr/>
            </a:lvl3pPr>
            <a:lvl4pPr marL="536400" indent="0">
              <a:lnSpc>
                <a:spcPts val="2300"/>
              </a:lnSpc>
              <a:buFontTx/>
              <a:buNone/>
              <a:defRPr/>
            </a:lvl4pPr>
            <a:lvl5pPr marL="716400" indent="0">
              <a:lnSpc>
                <a:spcPts val="2300"/>
              </a:lnSpc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1A69-A53D-4C94-99A3-E1248F7C637C}" type="datetime1">
              <a:rPr lang="sv-SE" smtClean="0"/>
              <a:t>2014-11-13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4844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1776" y="5685362"/>
            <a:ext cx="2708096" cy="551950"/>
          </a:xfrm>
        </p:spPr>
        <p:txBody>
          <a:bodyPr/>
          <a:lstStyle>
            <a:lvl1pPr>
              <a:defRPr sz="12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D23B-3220-407D-8C69-1E6C368239AE}" type="datetime1">
              <a:rPr lang="sv-SE" smtClean="0"/>
              <a:t>2014-11-13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2702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‹#›</a:t>
            </a:fld>
            <a:endParaRPr lang="sv-SE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709916" y="5829378"/>
            <a:ext cx="2925980" cy="407934"/>
          </a:xfrm>
        </p:spPr>
        <p:txBody>
          <a:bodyPr/>
          <a:lstStyle>
            <a:lvl1pPr>
              <a:defRPr sz="140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2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3372" y="1568221"/>
            <a:ext cx="7746416" cy="380546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24A8-C91B-4A8A-B76D-F187E92DF0C2}" type="datetime1">
              <a:rPr lang="sv-SE" smtClean="0"/>
              <a:t>2014-11-13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5885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/Kapitelsi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347" y="1999204"/>
            <a:ext cx="7772400" cy="1470025"/>
          </a:xfrm>
        </p:spPr>
        <p:txBody>
          <a:bodyPr anchor="b"/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347" y="3614112"/>
            <a:ext cx="6400800" cy="838944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712140" y="4755966"/>
            <a:ext cx="6380810" cy="308580"/>
          </a:xfrm>
        </p:spPr>
        <p:txBody>
          <a:bodyPr anchor="b"/>
          <a:lstStyle>
            <a:lvl1pPr marL="0" indent="0">
              <a:buFontTx/>
              <a:buNone/>
              <a:defRPr sz="1500"/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Namn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12140" y="5033724"/>
            <a:ext cx="1627612" cy="241734"/>
          </a:xfrm>
        </p:spPr>
        <p:txBody>
          <a:bodyPr anchor="t"/>
          <a:lstStyle>
            <a:lvl1pPr>
              <a:defRPr sz="1500"/>
            </a:lvl1pPr>
          </a:lstStyle>
          <a:p>
            <a:fld id="{23BF5BFA-5BDF-45D6-92F5-2F292D08C5A0}" type="datetime1">
              <a:rPr lang="sv-SE" smtClean="0"/>
              <a:t>2014-11-13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31" y="5951355"/>
            <a:ext cx="1638303" cy="55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12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ilerande Startsid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04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/Kapitelsi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347" y="1999204"/>
            <a:ext cx="7772400" cy="1470025"/>
          </a:xfrm>
        </p:spPr>
        <p:txBody>
          <a:bodyPr anchor="b"/>
          <a:lstStyle>
            <a:lvl1pPr>
              <a:defRPr sz="34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347" y="3614112"/>
            <a:ext cx="6400800" cy="838944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712140" y="4755966"/>
            <a:ext cx="6380810" cy="308580"/>
          </a:xfrm>
        </p:spPr>
        <p:txBody>
          <a:bodyPr anchor="b"/>
          <a:lstStyle>
            <a:lvl1pPr marL="0" indent="0">
              <a:buFontTx/>
              <a:buNone/>
              <a:defRPr sz="1500"/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Namn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12140" y="5033724"/>
            <a:ext cx="1627612" cy="241734"/>
          </a:xfrm>
        </p:spPr>
        <p:txBody>
          <a:bodyPr anchor="t"/>
          <a:lstStyle>
            <a:lvl1pPr>
              <a:defRPr sz="1500"/>
            </a:lvl1pPr>
          </a:lstStyle>
          <a:p>
            <a:fld id="{DDFA7D65-8468-4D20-B3F3-9513536D082D}" type="datetime1">
              <a:rPr lang="sv-SE" smtClean="0"/>
              <a:t>2014-11-13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31" y="5951355"/>
            <a:ext cx="1638303" cy="55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0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ilerande Startsid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3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ilerande Startsid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3" y="325084"/>
            <a:ext cx="2991618" cy="10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2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ilerande Startsid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3" y="325084"/>
            <a:ext cx="2991618" cy="10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8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ilerande Startsida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3" y="325084"/>
            <a:ext cx="2991618" cy="10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2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ilerande Startsida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3" y="325084"/>
            <a:ext cx="2991618" cy="10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4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ilerande Startsida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3" y="325084"/>
            <a:ext cx="2991618" cy="10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13372" y="437715"/>
            <a:ext cx="6379578" cy="9119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13372" y="1700809"/>
            <a:ext cx="7747060" cy="36728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  <a:p>
            <a:pPr lvl="5"/>
            <a:r>
              <a:rPr lang="sv-SE" dirty="0" smtClean="0"/>
              <a:t>6</a:t>
            </a:r>
          </a:p>
          <a:p>
            <a:pPr lvl="6"/>
            <a:r>
              <a:rPr lang="sv-SE" dirty="0" smtClean="0"/>
              <a:t>7</a:t>
            </a:r>
          </a:p>
          <a:p>
            <a:pPr lvl="7"/>
            <a:r>
              <a:rPr lang="sv-SE" dirty="0" smtClean="0"/>
              <a:t>8</a:t>
            </a:r>
          </a:p>
          <a:p>
            <a:pPr lvl="8"/>
            <a:r>
              <a:rPr lang="sv-SE" dirty="0" smtClean="0"/>
              <a:t>9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11776" y="6337370"/>
            <a:ext cx="300683" cy="18115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1886F89-4F1B-4009-B2B5-E581F120921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79409" y="6338524"/>
            <a:ext cx="784496" cy="18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C6525A7-767A-4EB4-A71B-B9E26961A2B0}" type="datetime1">
              <a:rPr lang="sv-SE" smtClean="0"/>
              <a:t>2014-11-13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59968" y="6338524"/>
            <a:ext cx="3824064" cy="18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934944" y="6337370"/>
            <a:ext cx="1440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>
                <a:solidFill>
                  <a:schemeClr val="tx1"/>
                </a:solidFill>
              </a:rPr>
              <a:t>.</a:t>
            </a:r>
            <a:endParaRPr lang="sv-SE" sz="900" dirty="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034" y="5952357"/>
            <a:ext cx="1629398" cy="547006"/>
          </a:xfrm>
          <a:prstGeom prst="rect">
            <a:avLst/>
          </a:prstGeom>
        </p:spPr>
      </p:pic>
      <p:sp>
        <p:nvSpPr>
          <p:cNvPr id="7" name="textruta 6"/>
          <p:cNvSpPr txBox="1"/>
          <p:nvPr userDrawn="1"/>
        </p:nvSpPr>
        <p:spPr>
          <a:xfrm>
            <a:off x="704997" y="6382083"/>
            <a:ext cx="15388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sz="900" dirty="0" smtClean="0"/>
              <a:t>Sid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42604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5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60" r:id="rId17"/>
    <p:sldLayoutId id="2147483694" r:id="rId18"/>
    <p:sldLayoutId id="2147483655" r:id="rId19"/>
  </p:sldLayoutIdLst>
  <p:hf hdr="0" ftr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ts val="2300"/>
        </a:lnSpc>
        <a:spcBef>
          <a:spcPts val="1400"/>
        </a:spcBef>
        <a:buFont typeface="Tahoma" panose="020B060403050404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2300"/>
        </a:lnSpc>
        <a:spcBef>
          <a:spcPts val="0"/>
        </a:spcBef>
        <a:buFont typeface="Arial" panose="020B0604020202020204" pitchFamily="34" charset="0"/>
        <a:buChar char="–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447" userDrawn="1">
          <p15:clr>
            <a:srgbClr val="F26B43"/>
          </p15:clr>
        </p15:guide>
        <p15:guide id="4" orient="horz" pos="800" userDrawn="1">
          <p15:clr>
            <a:srgbClr val="F26B43"/>
          </p15:clr>
        </p15:guide>
        <p15:guide id="5" orient="horz" pos="3395" userDrawn="1">
          <p15:clr>
            <a:srgbClr val="F26B43"/>
          </p15:clr>
        </p15:guide>
        <p15:guide id="6" pos="53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13372" y="437715"/>
            <a:ext cx="6379578" cy="9119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13372" y="1700809"/>
            <a:ext cx="7747060" cy="36728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  <a:p>
            <a:pPr lvl="5"/>
            <a:r>
              <a:rPr lang="sv-SE" dirty="0" smtClean="0"/>
              <a:t>6</a:t>
            </a:r>
          </a:p>
          <a:p>
            <a:pPr lvl="6"/>
            <a:r>
              <a:rPr lang="sv-SE" dirty="0" smtClean="0"/>
              <a:t>7</a:t>
            </a:r>
          </a:p>
          <a:p>
            <a:pPr lvl="7"/>
            <a:r>
              <a:rPr lang="sv-SE" dirty="0" smtClean="0"/>
              <a:t>8</a:t>
            </a:r>
          </a:p>
          <a:p>
            <a:pPr lvl="8"/>
            <a:r>
              <a:rPr lang="sv-SE" dirty="0" smtClean="0"/>
              <a:t>9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11775" y="6337370"/>
            <a:ext cx="300683" cy="18115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1886F89-4F1B-4009-B2B5-E581F120921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79408" y="6338524"/>
            <a:ext cx="784496" cy="18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BA25779-DADE-4B1C-A577-B3183EC3AF27}" type="datetime1">
              <a:rPr lang="sv-SE" smtClean="0"/>
              <a:t>2014-11-13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59968" y="6338524"/>
            <a:ext cx="3824064" cy="180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934943" y="6337370"/>
            <a:ext cx="1440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>
                <a:solidFill>
                  <a:schemeClr val="tx1"/>
                </a:solidFill>
              </a:rPr>
              <a:t>.</a:t>
            </a:r>
            <a:endParaRPr lang="sv-SE" sz="900" dirty="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034" y="5951294"/>
            <a:ext cx="1629398" cy="549133"/>
          </a:xfrm>
          <a:prstGeom prst="rect">
            <a:avLst/>
          </a:prstGeom>
        </p:spPr>
      </p:pic>
      <p:sp>
        <p:nvSpPr>
          <p:cNvPr id="7" name="textruta 6"/>
          <p:cNvSpPr txBox="1"/>
          <p:nvPr userDrawn="1"/>
        </p:nvSpPr>
        <p:spPr>
          <a:xfrm>
            <a:off x="704997" y="6382083"/>
            <a:ext cx="15388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sz="900" dirty="0" smtClean="0"/>
              <a:t>Sid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127279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hf hdr="0" ftr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ts val="2300"/>
        </a:lnSpc>
        <a:spcBef>
          <a:spcPts val="1400"/>
        </a:spcBef>
        <a:buFont typeface="Tahoma" panose="020B060403050404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2300"/>
        </a:lnSpc>
        <a:spcBef>
          <a:spcPts val="0"/>
        </a:spcBef>
        <a:buFont typeface="Arial" panose="020B0604020202020204" pitchFamily="34" charset="0"/>
        <a:buChar char="–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ts val="2300"/>
        </a:lnSpc>
        <a:spcBef>
          <a:spcPts val="0"/>
        </a:spcBef>
        <a:buFont typeface="Tahoma" panose="020B060403050404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47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pos="5333" userDrawn="1">
          <p15:clr>
            <a:srgbClr val="F26B43"/>
          </p15:clr>
        </p15:guide>
        <p15:guide id="5" orient="horz" pos="3395" userDrawn="1">
          <p15:clr>
            <a:srgbClr val="F26B43"/>
          </p15:clr>
        </p15:guide>
        <p15:guide id="6" orient="horz" pos="8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3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3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4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2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10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396626"/>
              </p:ext>
            </p:extLst>
          </p:nvPr>
        </p:nvGraphicFramePr>
        <p:xfrm>
          <a:off x="251520" y="260648"/>
          <a:ext cx="849694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1.7.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11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287088"/>
              </p:ext>
            </p:extLst>
          </p:nvPr>
        </p:nvGraphicFramePr>
        <p:xfrm>
          <a:off x="741999" y="476672"/>
          <a:ext cx="7648575" cy="4962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1.8.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6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12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945784"/>
              </p:ext>
            </p:extLst>
          </p:nvPr>
        </p:nvGraphicFramePr>
        <p:xfrm>
          <a:off x="1079409" y="1052736"/>
          <a:ext cx="7381023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1.9.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13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935389"/>
              </p:ext>
            </p:extLst>
          </p:nvPr>
        </p:nvGraphicFramePr>
        <p:xfrm>
          <a:off x="1089550" y="908720"/>
          <a:ext cx="6866825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1.10.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11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14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763206"/>
              </p:ext>
            </p:extLst>
          </p:nvPr>
        </p:nvGraphicFramePr>
        <p:xfrm>
          <a:off x="1079409" y="1124744"/>
          <a:ext cx="7020983" cy="3528387"/>
        </p:xfrm>
        <a:graphic>
          <a:graphicData uri="http://schemas.openxmlformats.org/drawingml/2006/table">
            <a:tbl>
              <a:tblPr/>
              <a:tblGrid>
                <a:gridCol w="1974547"/>
                <a:gridCol w="1190732"/>
                <a:gridCol w="1240763"/>
                <a:gridCol w="1387520"/>
                <a:gridCol w="1227421"/>
              </a:tblGrid>
              <a:tr h="681111"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</a:t>
                      </a:r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antibiotic </a:t>
                      </a:r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precribing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Prescriptions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/1000 </a:t>
                      </a:r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listed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patients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</a:t>
                      </a:r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prescribed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antibiotics per </a:t>
                      </a:r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diagnosis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27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Cystitis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21946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27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Tonsillitis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27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Acute otitis media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27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Unspecified skin infection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27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Sinusitis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27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Pneumonia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27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acute bronchitis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27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Lyme disease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27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Common cold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27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7273"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73">
                <a:tc>
                  <a:txBody>
                    <a:bodyPr/>
                    <a:lstStyle/>
                    <a:p>
                      <a:pPr algn="l" fontAlgn="ctr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Källa: 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Folkhälsomyndigheten 2014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Table 1 13.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57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15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374863"/>
              </p:ext>
            </p:extLst>
          </p:nvPr>
        </p:nvGraphicFramePr>
        <p:xfrm>
          <a:off x="1187624" y="1700808"/>
          <a:ext cx="6912768" cy="2381601"/>
        </p:xfrm>
        <a:graphic>
          <a:graphicData uri="http://schemas.openxmlformats.org/drawingml/2006/table">
            <a:tbl>
              <a:tblPr/>
              <a:tblGrid>
                <a:gridCol w="2080542"/>
                <a:gridCol w="805371"/>
                <a:gridCol w="805371"/>
                <a:gridCol w="805371"/>
                <a:gridCol w="805371"/>
                <a:gridCol w="805371"/>
                <a:gridCol w="805371"/>
              </a:tblGrid>
              <a:tr h="339466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  <a:p>
                      <a:pPr algn="ctr" fontAlgn="t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  <a:p>
                      <a:pPr algn="ctr" fontAlgn="t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  <a:p>
                      <a:pPr algn="ctr" fontAlgn="t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positive strep a-test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Negative Strep A-test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No Strep-A test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9466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Källa</a:t>
                      </a:r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Folkhälsomyndigheten 2014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Table 1.14.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04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16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5" name="Diagram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063696"/>
              </p:ext>
            </p:extLst>
          </p:nvPr>
        </p:nvGraphicFramePr>
        <p:xfrm>
          <a:off x="251520" y="404664"/>
          <a:ext cx="8613402" cy="5054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1.33.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6165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17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348551"/>
              </p:ext>
            </p:extLst>
          </p:nvPr>
        </p:nvGraphicFramePr>
        <p:xfrm>
          <a:off x="1187624" y="620688"/>
          <a:ext cx="6734695" cy="4684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1.11.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3255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18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740428"/>
              </p:ext>
            </p:extLst>
          </p:nvPr>
        </p:nvGraphicFramePr>
        <p:xfrm>
          <a:off x="899592" y="1052736"/>
          <a:ext cx="734481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1.12.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6157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19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808794"/>
              </p:ext>
            </p:extLst>
          </p:nvPr>
        </p:nvGraphicFramePr>
        <p:xfrm>
          <a:off x="899592" y="1052736"/>
          <a:ext cx="7134225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1.13.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827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3372" y="836712"/>
            <a:ext cx="7675052" cy="5256583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I denna presentation redovisar Folkhälsomyndigheten humandata från </a:t>
            </a:r>
            <a:r>
              <a:rPr lang="sv-SE" dirty="0" err="1" smtClean="0"/>
              <a:t>Swedres-Svarm</a:t>
            </a:r>
            <a:r>
              <a:rPr lang="sv-SE" dirty="0" smtClean="0"/>
              <a:t> 2013. </a:t>
            </a:r>
          </a:p>
          <a:p>
            <a:pPr marL="0" indent="0">
              <a:buNone/>
            </a:pPr>
            <a:r>
              <a:rPr lang="sv-SE" dirty="0" smtClean="0"/>
              <a:t>Använd gärna dessa figurer och tabeller i egna presentationer. Vi är tacksamma om källan anges.</a:t>
            </a:r>
          </a:p>
          <a:p>
            <a:pPr marL="0" indent="0">
              <a:buNone/>
            </a:pPr>
            <a:r>
              <a:rPr lang="sv-SE" dirty="0"/>
              <a:t>För flertalet figurer kan bakgrundsdata öppnas i Excel, så att presentationen kan anpassas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Bild  3-42 från kapitel: 	</a:t>
            </a:r>
            <a:r>
              <a:rPr lang="sv-SE" dirty="0" err="1" smtClean="0"/>
              <a:t>Use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antimicrobials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Bild 43-74 från kapitel: 	</a:t>
            </a:r>
            <a:r>
              <a:rPr lang="sv-SE" dirty="0" err="1" smtClean="0"/>
              <a:t>Antimicrobial</a:t>
            </a:r>
            <a:r>
              <a:rPr lang="sv-SE" dirty="0" smtClean="0"/>
              <a:t> </a:t>
            </a:r>
            <a:r>
              <a:rPr lang="sv-SE" dirty="0" err="1" smtClean="0"/>
              <a:t>resistance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Bild 75-78 från kapitel: 	</a:t>
            </a:r>
            <a:r>
              <a:rPr lang="sv-SE" dirty="0" err="1" smtClean="0"/>
              <a:t>Background</a:t>
            </a:r>
            <a:r>
              <a:rPr lang="sv-SE" dirty="0" smtClean="0"/>
              <a:t> data, material, metods and				</a:t>
            </a:r>
            <a:r>
              <a:rPr lang="sv-SE" dirty="0" err="1" smtClean="0"/>
              <a:t>references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7007481-9688-4AD8-A1E8-FFC6B58A09AB}" type="datetime1">
              <a:rPr lang="sv-SE" smtClean="0"/>
              <a:t>2014-11-13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65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20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081528"/>
              </p:ext>
            </p:extLst>
          </p:nvPr>
        </p:nvGraphicFramePr>
        <p:xfrm>
          <a:off x="1187624" y="836712"/>
          <a:ext cx="6768751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1.14.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0815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21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203133"/>
              </p:ext>
            </p:extLst>
          </p:nvPr>
        </p:nvGraphicFramePr>
        <p:xfrm>
          <a:off x="539552" y="692696"/>
          <a:ext cx="813690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1.15.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76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22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1.16. 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771812"/>
            <a:ext cx="2790133" cy="4097348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739443"/>
            <a:ext cx="2661374" cy="4129717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137" y="523297"/>
            <a:ext cx="2804948" cy="4273855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920060" y="755412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2011</a:t>
            </a:r>
            <a:endParaRPr lang="en-US" dirty="0"/>
          </a:p>
        </p:txBody>
      </p:sp>
      <p:sp>
        <p:nvSpPr>
          <p:cNvPr id="11" name="textruta 10"/>
          <p:cNvSpPr txBox="1"/>
          <p:nvPr/>
        </p:nvSpPr>
        <p:spPr>
          <a:xfrm>
            <a:off x="3491880" y="755412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2012</a:t>
            </a:r>
            <a:endParaRPr lang="en-US" dirty="0"/>
          </a:p>
        </p:txBody>
      </p:sp>
      <p:sp>
        <p:nvSpPr>
          <p:cNvPr id="12" name="textruta 11"/>
          <p:cNvSpPr txBox="1"/>
          <p:nvPr/>
        </p:nvSpPr>
        <p:spPr>
          <a:xfrm>
            <a:off x="6041025" y="836712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latin typeface="Calibri" panose="020F0502020204030204" pitchFamily="34" charset="0"/>
              </a:rPr>
              <a:t>Figure</a:t>
            </a:r>
            <a:r>
              <a:rPr lang="sv-SE" dirty="0" smtClean="0">
                <a:latin typeface="Calibri" panose="020F0502020204030204" pitchFamily="34" charset="0"/>
              </a:rPr>
              <a:t> 1.16. Data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D23B-3220-407D-8C69-1E6C368239AE}" type="datetime1">
              <a:rPr lang="sv-SE" smtClean="0"/>
              <a:t>2014-11-13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23</a:t>
            </a:fld>
            <a:endParaRPr lang="sv-SE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868507"/>
              </p:ext>
            </p:extLst>
          </p:nvPr>
        </p:nvGraphicFramePr>
        <p:xfrm>
          <a:off x="899592" y="476672"/>
          <a:ext cx="7200800" cy="4824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0134"/>
                <a:gridCol w="2590333"/>
                <a:gridCol w="2590333"/>
              </a:tblGrid>
              <a:tr h="2097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Stockholm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309,13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255,55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Uppsala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283,65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235,47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Södermanland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262,17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226,61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Östergötland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235,04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212,38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Jönköping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259,08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199,80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Kronoberg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277,87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233,15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Kalmar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215,72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204,71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Gotland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233,47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204,73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Blekinge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248,60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222,92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Skåne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304,82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262,59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Halland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268,34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226,66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Västra Götaland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295,83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239,30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Värmland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241,17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207,87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Örebro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260,60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215,97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Västmanland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274,03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249,00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Dalarna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196,93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182,65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Gävleborg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227,33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208,60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Västernorrland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215,65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197,22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Jämtland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155,54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145,58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Västerbotten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173,21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151,37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Norrbotten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182,48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160,34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76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Riket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274,42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232,05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823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24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1.17. 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669" y="476672"/>
            <a:ext cx="3395843" cy="518266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328" y="404664"/>
            <a:ext cx="3216840" cy="490144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84" y="598815"/>
            <a:ext cx="3320688" cy="4846409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467544" y="62068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2011</a:t>
            </a:r>
            <a:endParaRPr lang="en-US" dirty="0"/>
          </a:p>
        </p:txBody>
      </p:sp>
      <p:sp>
        <p:nvSpPr>
          <p:cNvPr id="11" name="textruta 10"/>
          <p:cNvSpPr txBox="1"/>
          <p:nvPr/>
        </p:nvSpPr>
        <p:spPr>
          <a:xfrm>
            <a:off x="3419872" y="61139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2012</a:t>
            </a:r>
            <a:endParaRPr lang="en-US" dirty="0"/>
          </a:p>
        </p:txBody>
      </p:sp>
      <p:sp>
        <p:nvSpPr>
          <p:cNvPr id="12" name="textruta 11"/>
          <p:cNvSpPr txBox="1"/>
          <p:nvPr/>
        </p:nvSpPr>
        <p:spPr>
          <a:xfrm>
            <a:off x="6156176" y="62068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25</a:t>
            </a:fld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D23B-3220-407D-8C69-1E6C368239AE}" type="datetime1">
              <a:rPr lang="sv-SE" smtClean="0"/>
              <a:t>2014-11-13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200" dirty="0" err="1" smtClean="0">
                <a:latin typeface="Calibri" panose="020F0502020204030204" pitchFamily="34" charset="0"/>
              </a:rPr>
              <a:t>Figure</a:t>
            </a:r>
            <a:r>
              <a:rPr lang="sv-SE" sz="1200" dirty="0" smtClean="0">
                <a:latin typeface="Calibri" panose="020F0502020204030204" pitchFamily="34" charset="0"/>
              </a:rPr>
              <a:t> 1.17. Data</a:t>
            </a:r>
            <a:endParaRPr lang="en-US" sz="12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656450"/>
              </p:ext>
            </p:extLst>
          </p:nvPr>
        </p:nvGraphicFramePr>
        <p:xfrm>
          <a:off x="899592" y="548680"/>
          <a:ext cx="7560839" cy="4608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943"/>
                <a:gridCol w="2615326"/>
                <a:gridCol w="2670570"/>
              </a:tblGrid>
              <a:tr h="2411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Calibri" panose="020F0502020204030204" pitchFamily="34" charset="0"/>
                        </a:rPr>
                        <a:t>Län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Stockholm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240,51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217,42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Uppsala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219,40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197,89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Södermanland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208,78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194,91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Östergötland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199,34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188,61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Jönköping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205,25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182,76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Kronoberg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212,49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195,45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Kalmar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204,99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196,18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Gotland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208,16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199,45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Blekinge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208,97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204,12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Skåne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232,37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217,40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Halland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224,59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207,03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Västra Götaland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230,35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207,46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Värmland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202,67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186,20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Örebro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202,80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185,22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Västmanland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213,66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197,41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Dalarna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184,11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175,90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Gävleborg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190,52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179,14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Västernorrland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193,91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186,16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Jämtland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181,22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167,12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Västerbotten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168,11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155,50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Norrbotten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194,22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178,15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Riket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218,70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201,04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9" marR="7439" marT="743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039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26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017988"/>
              </p:ext>
            </p:extLst>
          </p:nvPr>
        </p:nvGraphicFramePr>
        <p:xfrm>
          <a:off x="827584" y="764704"/>
          <a:ext cx="712879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1.18.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31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27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128663"/>
              </p:ext>
            </p:extLst>
          </p:nvPr>
        </p:nvGraphicFramePr>
        <p:xfrm>
          <a:off x="1012459" y="908720"/>
          <a:ext cx="7303957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1.19.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726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28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56891"/>
              </p:ext>
            </p:extLst>
          </p:nvPr>
        </p:nvGraphicFramePr>
        <p:xfrm>
          <a:off x="899592" y="908720"/>
          <a:ext cx="734481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1.20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3846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29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578411"/>
              </p:ext>
            </p:extLst>
          </p:nvPr>
        </p:nvGraphicFramePr>
        <p:xfrm>
          <a:off x="899592" y="692696"/>
          <a:ext cx="7416824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1.21. </a:t>
            </a:r>
            <a:endParaRPr lang="sv-SE" dirty="0"/>
          </a:p>
        </p:txBody>
      </p:sp>
      <p:cxnSp>
        <p:nvCxnSpPr>
          <p:cNvPr id="7" name="Rak 6"/>
          <p:cNvCxnSpPr/>
          <p:nvPr/>
        </p:nvCxnSpPr>
        <p:spPr>
          <a:xfrm>
            <a:off x="7380312" y="1124744"/>
            <a:ext cx="0" cy="40324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079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3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560423"/>
              </p:ext>
            </p:extLst>
          </p:nvPr>
        </p:nvGraphicFramePr>
        <p:xfrm>
          <a:off x="467542" y="1124746"/>
          <a:ext cx="7949608" cy="4032441"/>
        </p:xfrm>
        <a:graphic>
          <a:graphicData uri="http://schemas.openxmlformats.org/drawingml/2006/table">
            <a:tbl>
              <a:tblPr/>
              <a:tblGrid>
                <a:gridCol w="1100178"/>
                <a:gridCol w="916048"/>
                <a:gridCol w="423813"/>
                <a:gridCol w="423813"/>
                <a:gridCol w="423813"/>
                <a:gridCol w="423813"/>
                <a:gridCol w="423813"/>
                <a:gridCol w="423813"/>
                <a:gridCol w="423813"/>
                <a:gridCol w="423813"/>
                <a:gridCol w="423813"/>
                <a:gridCol w="423813"/>
                <a:gridCol w="442390"/>
                <a:gridCol w="405236"/>
                <a:gridCol w="423813"/>
                <a:gridCol w="423813"/>
              </a:tblGrid>
              <a:tr h="288444"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2000</a:t>
                      </a:r>
                      <a:endParaRPr lang="sv-SE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2001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2002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2003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2004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2005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1901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J01 </a:t>
                      </a:r>
                      <a:r>
                        <a:rPr lang="sv-SE" sz="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exclusive</a:t>
                      </a:r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J01XX05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  <a:r>
                        <a:rPr lang="sv-SE" sz="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care</a:t>
                      </a:r>
                      <a:endParaRPr lang="sv-SE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14,5</a:t>
                      </a:r>
                      <a:endParaRPr lang="sv-SE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14,7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14,4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14,4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14,6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15,2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14,4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14,5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1901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J01 </a:t>
                      </a:r>
                      <a:r>
                        <a:rPr lang="sv-SE" sz="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exclusive</a:t>
                      </a:r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J01XX05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Outpatient care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13,1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13,0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12,8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12,6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13,0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13,7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12,8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12,8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1901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J01 </a:t>
                      </a:r>
                      <a:r>
                        <a:rPr lang="sv-SE" sz="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exclusive</a:t>
                      </a:r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J01XX05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Hospital </a:t>
                      </a:r>
                      <a:r>
                        <a:rPr lang="sv-SE" sz="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care</a:t>
                      </a:r>
                      <a:endParaRPr lang="sv-SE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1,18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1,22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1,25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1,33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1,36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1,43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1,49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1,55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1,52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1,48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1,52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1,59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1,63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1,60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1901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J01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  <a:r>
                        <a:rPr lang="sv-SE" sz="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care</a:t>
                      </a:r>
                      <a:endParaRPr lang="sv-SE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16,3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16,0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16,5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16,9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17,3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16,8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15,8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15,5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14,7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1901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J01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Outpatient</a:t>
                      </a:r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care</a:t>
                      </a:r>
                      <a:endParaRPr lang="sv-SE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14,6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14,8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14,6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14,5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14,8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15,1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15,1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13,0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1901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J01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Hospital </a:t>
                      </a:r>
                      <a:r>
                        <a:rPr lang="sv-SE" sz="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care</a:t>
                      </a:r>
                      <a:endParaRPr lang="sv-SE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1,21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1,25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1,27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1,37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1,43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1,50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1,56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1,62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1,57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1,52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1,55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1,61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1,65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1,62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1901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J01XX05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  <a:r>
                        <a:rPr lang="sv-SE" sz="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care</a:t>
                      </a:r>
                      <a:endParaRPr lang="sv-SE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1,56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1,55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1,64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1,72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1,86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1,88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1,88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1,81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1,60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1,43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1,33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1,28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1,27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1,24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1901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J01XX05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Outpatient</a:t>
                      </a:r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care</a:t>
                      </a:r>
                      <a:endParaRPr lang="sv-SE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1,48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1,49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1,60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1,67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1,78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1,80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1,81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1,74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1,55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1,40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1,30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1,26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1,25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1,22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1901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J01XX05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Hospital </a:t>
                      </a:r>
                      <a:r>
                        <a:rPr lang="sv-SE" sz="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care</a:t>
                      </a:r>
                      <a:endParaRPr lang="sv-SE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0,03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0,03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0,03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0,05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0,07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0,07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0,07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0,07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0,05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0,03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0,03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0,02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0,02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0,02</a:t>
                      </a:r>
                    </a:p>
                  </a:txBody>
                  <a:tcPr marL="7164" marR="7164" marT="71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8444"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444"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Källa: </a:t>
                      </a: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Folkhälsomyndigheten 2014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4" marR="7164" marT="716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Table 1.1.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707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30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091269"/>
              </p:ext>
            </p:extLst>
          </p:nvPr>
        </p:nvGraphicFramePr>
        <p:xfrm>
          <a:off x="711776" y="332656"/>
          <a:ext cx="760464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1.22. </a:t>
            </a:r>
            <a:endParaRPr lang="sv-SE" dirty="0"/>
          </a:p>
        </p:txBody>
      </p:sp>
      <p:cxnSp>
        <p:nvCxnSpPr>
          <p:cNvPr id="7" name="Rak 6"/>
          <p:cNvCxnSpPr/>
          <p:nvPr/>
        </p:nvCxnSpPr>
        <p:spPr>
          <a:xfrm>
            <a:off x="4879910" y="777078"/>
            <a:ext cx="0" cy="424847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882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31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75362"/>
              </p:ext>
            </p:extLst>
          </p:nvPr>
        </p:nvGraphicFramePr>
        <p:xfrm>
          <a:off x="611563" y="1988842"/>
          <a:ext cx="8136905" cy="2160237"/>
        </p:xfrm>
        <a:graphic>
          <a:graphicData uri="http://schemas.openxmlformats.org/drawingml/2006/table">
            <a:tbl>
              <a:tblPr/>
              <a:tblGrid>
                <a:gridCol w="2039289"/>
                <a:gridCol w="435544"/>
                <a:gridCol w="435544"/>
                <a:gridCol w="435544"/>
                <a:gridCol w="435544"/>
                <a:gridCol w="435544"/>
                <a:gridCol w="435544"/>
                <a:gridCol w="435544"/>
                <a:gridCol w="435544"/>
                <a:gridCol w="435544"/>
                <a:gridCol w="435544"/>
                <a:gridCol w="435544"/>
                <a:gridCol w="435544"/>
                <a:gridCol w="435544"/>
                <a:gridCol w="435544"/>
              </a:tblGrid>
              <a:tr h="377517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1" i="0" u="none" strike="noStrike">
                          <a:effectLst/>
                          <a:latin typeface="Arial" panose="020B0604020202020204" pitchFamily="34" charset="0"/>
                        </a:rPr>
                        <a:t>2000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1" i="0" u="none" strike="noStrike">
                          <a:effectLst/>
                          <a:latin typeface="Arial" panose="020B0604020202020204" pitchFamily="34" charset="0"/>
                        </a:rPr>
                        <a:t>2001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1" i="0" u="none" strike="noStrike">
                          <a:effectLst/>
                          <a:latin typeface="Arial" panose="020B0604020202020204" pitchFamily="34" charset="0"/>
                        </a:rPr>
                        <a:t>2002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1" i="0" u="none" strike="noStrike">
                          <a:effectLst/>
                          <a:latin typeface="Arial" panose="020B0604020202020204" pitchFamily="34" charset="0"/>
                        </a:rPr>
                        <a:t>2003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1" i="0" u="none" strike="noStrike">
                          <a:effectLst/>
                          <a:latin typeface="Arial" panose="020B0604020202020204" pitchFamily="34" charset="0"/>
                        </a:rPr>
                        <a:t>2004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1" i="0" u="none" strike="noStrike">
                          <a:effectLst/>
                          <a:latin typeface="Arial" panose="020B0604020202020204" pitchFamily="34" charset="0"/>
                        </a:rPr>
                        <a:t>2005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1" i="0" u="none" strike="noStrike"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1" i="0" u="none" strike="noStrike"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1" i="0" u="none" strike="noStrike"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1" i="0" u="none" strike="noStrike"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1" i="0" u="none" strike="noStrike"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1" i="0" u="none" strike="noStrike"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1" i="0" u="none" strike="noStrike"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2013*</a:t>
                      </a:r>
                      <a:endParaRPr lang="sv-SE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44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J01 excl methenamine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1.18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1.22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1.25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1.33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1.36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1.43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1.49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1.55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1.52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1.48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1.52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1.59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1.63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1.60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44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Total J01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1.21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1.25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1.27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1.37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1.43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1.50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1.56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1.62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1.57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1.52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1.55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1.61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1.65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1.62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44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Methenamine (J01XX05)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0.05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0.07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0.07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0.07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0.07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0.05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44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6544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effectLst/>
                          <a:latin typeface="Arial" panose="020B0604020202020204" pitchFamily="34" charset="0"/>
                        </a:rPr>
                        <a:t>Källa: </a:t>
                      </a:r>
                      <a:r>
                        <a:rPr lang="sv-SE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Folkhälsomyndigheten 2014</a:t>
                      </a:r>
                      <a:endParaRPr lang="sv-SE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Table 1.3.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1566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32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5" name="Diagram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442750"/>
              </p:ext>
            </p:extLst>
          </p:nvPr>
        </p:nvGraphicFramePr>
        <p:xfrm>
          <a:off x="179512" y="404664"/>
          <a:ext cx="874846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1.23.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1367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33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290732"/>
              </p:ext>
            </p:extLst>
          </p:nvPr>
        </p:nvGraphicFramePr>
        <p:xfrm>
          <a:off x="467544" y="476672"/>
          <a:ext cx="7748638" cy="5198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709916" y="5829378"/>
            <a:ext cx="1917868" cy="407934"/>
          </a:xfrm>
        </p:spPr>
        <p:txBody>
          <a:bodyPr/>
          <a:lstStyle/>
          <a:p>
            <a:r>
              <a:rPr lang="sv-SE" sz="1200" b="1" i="0" kern="1200" baseline="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Figure</a:t>
            </a:r>
            <a:r>
              <a:rPr lang="sv-SE" sz="1200" b="1" i="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1.24. </a:t>
            </a:r>
            <a:endParaRPr lang="sv-SE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490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34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813406"/>
              </p:ext>
            </p:extLst>
          </p:nvPr>
        </p:nvGraphicFramePr>
        <p:xfrm>
          <a:off x="827586" y="548675"/>
          <a:ext cx="7776864" cy="5256581"/>
        </p:xfrm>
        <a:graphic>
          <a:graphicData uri="http://schemas.openxmlformats.org/drawingml/2006/table">
            <a:tbl>
              <a:tblPr/>
              <a:tblGrid>
                <a:gridCol w="3629204"/>
                <a:gridCol w="829532"/>
                <a:gridCol w="829532"/>
                <a:gridCol w="829532"/>
                <a:gridCol w="829532"/>
                <a:gridCol w="829532"/>
              </a:tblGrid>
              <a:tr h="22854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2013*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4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Tetracyklines (J01AA)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85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Penicillins with extended spectrum (J01CA)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854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Betalactamase sensitive penicillins (J01CE)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854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Betalactamase resitant penicillins (J01CF)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854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Combinations of penicillins (J01CR)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854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Cephalosporins (J01DB-DE)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854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Carbapenems (J01DH)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854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Trimethoprim (J01EA)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854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Trimethoprim with sulphonamides (J01EE)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854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Macrolides (J01FA)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854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Lincosamides (J01FF)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854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Aminoglycosides (J01GB)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854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Fluoroquinolones (J01MA)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854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Glycopeptides (J01XA)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854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Imidazole derivatives (J01XD)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854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Nitrofurantoin (J01XE)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854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Methenamine (J01XX05)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854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Linezolid (J01XX08)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854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agents (J01)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57.4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59.8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62.9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854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54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*Denominator data from 2012.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54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Källa</a:t>
                      </a: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sv-S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Folkhälsomyndigheten 2014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Table 1.4.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4342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35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931618"/>
              </p:ext>
            </p:extLst>
          </p:nvPr>
        </p:nvGraphicFramePr>
        <p:xfrm>
          <a:off x="539552" y="332656"/>
          <a:ext cx="820891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1.25.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889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36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400640"/>
              </p:ext>
            </p:extLst>
          </p:nvPr>
        </p:nvGraphicFramePr>
        <p:xfrm>
          <a:off x="467544" y="332656"/>
          <a:ext cx="8178833" cy="505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1.26.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32334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37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982508"/>
              </p:ext>
            </p:extLst>
          </p:nvPr>
        </p:nvGraphicFramePr>
        <p:xfrm>
          <a:off x="899594" y="548674"/>
          <a:ext cx="7488830" cy="4608510"/>
        </p:xfrm>
        <a:graphic>
          <a:graphicData uri="http://schemas.openxmlformats.org/drawingml/2006/table">
            <a:tbl>
              <a:tblPr/>
              <a:tblGrid>
                <a:gridCol w="3615300"/>
                <a:gridCol w="774706"/>
                <a:gridCol w="774706"/>
                <a:gridCol w="774706"/>
                <a:gridCol w="774706"/>
                <a:gridCol w="774706"/>
              </a:tblGrid>
              <a:tr h="200370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2013*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Tetracyklines (J01AA)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Penicillins with extended spectrum (J01CA)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Betalactamase sensitive penicillins (J01CE)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Betalactamase resitant penicillins (J01CF)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51.0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Combinations of penicillins (J01CR)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Cephalosporins (J01DB-DE)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Carbapenems (J01DH)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Trimethoprim (J01EA)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Trimethoprim with sulphonamides (J01EE)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Macrolides (J01FA)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Lincosamides (J01FF)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Aminoglycosides (J01GB)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Fluoroquinolones (J01MA)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Glycopeptides (J01XA)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Imidazole derivatives (J01XD)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Nitrofurantoin (J01XE)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Methenamine (J01XX05)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Linezolid (J01XX08)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agents (J01)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261.7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267.5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273.2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278.9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264.5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*Denominator data from 2012.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86" marR="7986" marT="79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Källa: </a:t>
                      </a:r>
                      <a:r>
                        <a:rPr lang="sv-S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Folkhälsomyndigheten 2014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6" marR="7986" marT="79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Table 1.5.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46640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38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805842"/>
              </p:ext>
            </p:extLst>
          </p:nvPr>
        </p:nvGraphicFramePr>
        <p:xfrm>
          <a:off x="709545" y="980728"/>
          <a:ext cx="7532630" cy="3986906"/>
        </p:xfrm>
        <a:graphic>
          <a:graphicData uri="http://schemas.openxmlformats.org/drawingml/2006/table">
            <a:tbl>
              <a:tblPr/>
              <a:tblGrid>
                <a:gridCol w="1078970"/>
                <a:gridCol w="645366"/>
                <a:gridCol w="645366"/>
                <a:gridCol w="645366"/>
                <a:gridCol w="645366"/>
                <a:gridCol w="645366"/>
                <a:gridCol w="645366"/>
                <a:gridCol w="645366"/>
                <a:gridCol w="645366"/>
                <a:gridCol w="645366"/>
                <a:gridCol w="645366"/>
              </a:tblGrid>
              <a:tr h="422612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sv-S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Fluoroquinolones</a:t>
                      </a: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(J01MA)</a:t>
                      </a:r>
                    </a:p>
                  </a:txBody>
                  <a:tcPr marL="6502" marR="6502" marT="65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Cephalosporins (J01DB-DE)</a:t>
                      </a:r>
                    </a:p>
                  </a:txBody>
                  <a:tcPr marL="6502" marR="6502" marT="65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Piperacillin with tazobactam (J01CR05)</a:t>
                      </a:r>
                    </a:p>
                  </a:txBody>
                  <a:tcPr marL="6502" marR="6502" marT="65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Carbapenems (J01DH)</a:t>
                      </a:r>
                    </a:p>
                  </a:txBody>
                  <a:tcPr marL="6502" marR="6502" marT="65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broad spectrum agents</a:t>
                      </a:r>
                    </a:p>
                  </a:txBody>
                  <a:tcPr marL="6502" marR="6502" marT="650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300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3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Norrbotten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003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Västra Götaland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03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Halland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03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Jönköping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03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Gotland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03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Blekinge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03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Skåne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03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Värmland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03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Jämtland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03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Södermanland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03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Västmanland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03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Kalmar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03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Dalarna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03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Örebro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03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Västerbotten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03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Stockholm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03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Västernorrland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03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Kronoberg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03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Gävleborg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03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Uppsala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03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Östergötland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3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00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Källa: </a:t>
                      </a: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Folkhälsomyndigheten 2014 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30034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02" marR="6502" marT="65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Table 1.6.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46256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39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770125"/>
              </p:ext>
            </p:extLst>
          </p:nvPr>
        </p:nvGraphicFramePr>
        <p:xfrm>
          <a:off x="899592" y="692701"/>
          <a:ext cx="7344815" cy="4513244"/>
        </p:xfrm>
        <a:graphic>
          <a:graphicData uri="http://schemas.openxmlformats.org/drawingml/2006/table">
            <a:tbl>
              <a:tblPr/>
              <a:tblGrid>
                <a:gridCol w="2172887"/>
                <a:gridCol w="1859561"/>
                <a:gridCol w="1501625"/>
                <a:gridCol w="1810742"/>
              </a:tblGrid>
              <a:tr h="95371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Antibiotic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number of adverse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drug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reaction reports    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 to 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’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serious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’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reports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fatal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cases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44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Flucloxacillin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9344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Penicillin 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31594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Trimethoprim with sulphonamides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9344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Nitrofurantoin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9344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Clindamycin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9344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Doxycyclin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9344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Ciprofloxacin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9344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Amoxicillin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9344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Cefotaxime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9344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Pivmecillinam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93449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3449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Källa: </a:t>
                      </a:r>
                      <a:r>
                        <a:rPr lang="sv-S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Folkhälsomyndigheten 2014 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Table 1.7.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7074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4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007435"/>
              </p:ext>
            </p:extLst>
          </p:nvPr>
        </p:nvGraphicFramePr>
        <p:xfrm>
          <a:off x="251520" y="260648"/>
          <a:ext cx="84969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1.1.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17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40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780799"/>
              </p:ext>
            </p:extLst>
          </p:nvPr>
        </p:nvGraphicFramePr>
        <p:xfrm>
          <a:off x="899592" y="836716"/>
          <a:ext cx="7704859" cy="4648215"/>
        </p:xfrm>
        <a:graphic>
          <a:graphicData uri="http://schemas.openxmlformats.org/drawingml/2006/table">
            <a:tbl>
              <a:tblPr/>
              <a:tblGrid>
                <a:gridCol w="2215681"/>
                <a:gridCol w="914863"/>
                <a:gridCol w="914863"/>
                <a:gridCol w="914863"/>
                <a:gridCol w="914863"/>
                <a:gridCol w="914863"/>
                <a:gridCol w="914863"/>
              </a:tblGrid>
              <a:tr h="262022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43" marR="6143" marT="6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6143" marR="6143" marT="614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6143" marR="6143" marT="614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6143" marR="6143" marT="614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6143" marR="6143" marT="614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6143" marR="6143" marT="614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2009-2013</a:t>
                      </a:r>
                    </a:p>
                  </a:txBody>
                  <a:tcPr marL="6143" marR="6143" marT="6143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22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Fluoroquinolones</a:t>
                      </a:r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(J01MA)</a:t>
                      </a:r>
                    </a:p>
                  </a:txBody>
                  <a:tcPr marL="6143" marR="6143" marT="6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41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no of reports</a:t>
                      </a:r>
                    </a:p>
                  </a:txBody>
                  <a:tcPr marL="6143" marR="6143" marT="6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9087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reactions</a:t>
                      </a:r>
                    </a:p>
                  </a:txBody>
                  <a:tcPr marL="6143" marR="6143" marT="6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1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Musculoskeletal</a:t>
                      </a:r>
                    </a:p>
                  </a:txBody>
                  <a:tcPr marL="6143" marR="6143" marT="6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1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tendinitis</a:t>
                      </a:r>
                    </a:p>
                  </a:txBody>
                  <a:tcPr marL="6143" marR="6143" marT="6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1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tendon rupture</a:t>
                      </a:r>
                    </a:p>
                  </a:txBody>
                  <a:tcPr marL="6143" marR="6143" marT="6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022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Skin- and subcutaneous tissue</a:t>
                      </a:r>
                    </a:p>
                  </a:txBody>
                  <a:tcPr marL="6143" marR="6143" marT="6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1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Psychiatric disorders</a:t>
                      </a:r>
                    </a:p>
                  </a:txBody>
                  <a:tcPr marL="6143" marR="6143" marT="6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22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Nitrofurantoin (J01XE01)</a:t>
                      </a:r>
                    </a:p>
                  </a:txBody>
                  <a:tcPr marL="6143" marR="6143" marT="6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8902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no of reports</a:t>
                      </a:r>
                    </a:p>
                  </a:txBody>
                  <a:tcPr marL="6143" marR="6143" marT="6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38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reactions</a:t>
                      </a:r>
                    </a:p>
                  </a:txBody>
                  <a:tcPr marL="6143" marR="6143" marT="6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902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Respiratory system</a:t>
                      </a:r>
                    </a:p>
                  </a:txBody>
                  <a:tcPr marL="6143" marR="6143" marT="6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1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dyspnoea</a:t>
                      </a:r>
                    </a:p>
                  </a:txBody>
                  <a:tcPr marL="6143" marR="6143" marT="6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902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interstitial pneumonia</a:t>
                      </a:r>
                    </a:p>
                  </a:txBody>
                  <a:tcPr marL="6143" marR="6143" marT="6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902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pulmonary fibrosis</a:t>
                      </a:r>
                    </a:p>
                  </a:txBody>
                  <a:tcPr marL="6143" marR="6143" marT="6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1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Skin- and</a:t>
                      </a:r>
                    </a:p>
                  </a:txBody>
                  <a:tcPr marL="6143" marR="6143" marT="6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1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subcutaneous</a:t>
                      </a:r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tissue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43" marR="6143" marT="6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38902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General disorders</a:t>
                      </a:r>
                    </a:p>
                  </a:txBody>
                  <a:tcPr marL="6143" marR="6143" marT="6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1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fever</a:t>
                      </a:r>
                    </a:p>
                  </a:txBody>
                  <a:tcPr marL="6143" marR="6143" marT="61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143" marR="6143" marT="614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3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3" marR="6143" marT="6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3" marR="6143" marT="6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3" marR="6143" marT="6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3" marR="6143" marT="6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3" marR="6143" marT="6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3" marR="6143" marT="6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3" marR="6143" marT="6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4131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3" marR="6143" marT="6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3" marR="6143" marT="6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3" marR="6143" marT="6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43" marR="6143" marT="6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Källa: </a:t>
                      </a:r>
                      <a:r>
                        <a:rPr lang="sv-S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Folkhälsomyndigheten 2014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43" marR="6143" marT="6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Table 1.8.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76281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41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18862"/>
              </p:ext>
            </p:extLst>
          </p:nvPr>
        </p:nvGraphicFramePr>
        <p:xfrm>
          <a:off x="1007591" y="980728"/>
          <a:ext cx="705678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1.27.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3668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42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554142"/>
              </p:ext>
            </p:extLst>
          </p:nvPr>
        </p:nvGraphicFramePr>
        <p:xfrm>
          <a:off x="611560" y="1052736"/>
          <a:ext cx="784887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1.28.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59984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43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405778"/>
              </p:ext>
            </p:extLst>
          </p:nvPr>
        </p:nvGraphicFramePr>
        <p:xfrm>
          <a:off x="179512" y="260648"/>
          <a:ext cx="8828757" cy="5270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b="1" i="0" kern="120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Figure 2.1.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01695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44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856022"/>
              </p:ext>
            </p:extLst>
          </p:nvPr>
        </p:nvGraphicFramePr>
        <p:xfrm>
          <a:off x="1259632" y="836712"/>
          <a:ext cx="6367853" cy="3960436"/>
        </p:xfrm>
        <a:graphic>
          <a:graphicData uri="http://schemas.openxmlformats.org/drawingml/2006/table">
            <a:tbl>
              <a:tblPr/>
              <a:tblGrid>
                <a:gridCol w="5521158"/>
                <a:gridCol w="846695"/>
              </a:tblGrid>
              <a:tr h="410533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1" i="0" u="none" strike="noStrike" dirty="0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Species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1" i="0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Number of cases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49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1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Escherichia coli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7479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24149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1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Klebsiella pneumoniae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615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24149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1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Proteus mirabilis</a:t>
                      </a:r>
                      <a:r>
                        <a:rPr lang="sv-SE" sz="1000" b="0" i="0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sv-SE" sz="1000" b="0" i="1" u="none" strike="noStrike">
                        <a:solidFill>
                          <a:srgbClr val="13121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24149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1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Citrobacter </a:t>
                      </a:r>
                      <a:r>
                        <a:rPr lang="sv-SE" sz="1000" b="0" i="0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species</a:t>
                      </a:r>
                      <a:r>
                        <a:rPr lang="sv-SE" sz="1000" b="0" i="1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24149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1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Salmonella </a:t>
                      </a:r>
                      <a:r>
                        <a:rPr lang="sv-SE" sz="1000" b="0" i="0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species </a:t>
                      </a:r>
                      <a:endParaRPr lang="sv-SE" sz="1000" b="0" i="1" u="none" strike="noStrike">
                        <a:solidFill>
                          <a:srgbClr val="13121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24149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1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Shigella </a:t>
                      </a:r>
                      <a:r>
                        <a:rPr lang="sv-SE" sz="1000" b="0" i="0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species</a:t>
                      </a:r>
                      <a:endParaRPr lang="sv-SE" sz="1000" b="0" i="1" u="none" strike="noStrike">
                        <a:solidFill>
                          <a:srgbClr val="13121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4105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Enterobacteriaceae (other species, not specified or species not reported)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167*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24149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1" i="0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Total number reported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8381**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41490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2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* Distinction between an ESBL and a chromosomally mediated </a:t>
                      </a:r>
                      <a:r>
                        <a:rPr lang="en-US" sz="800" b="0" i="0" u="none" strike="noStrike" dirty="0" err="1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AmpC</a:t>
                      </a:r>
                      <a:r>
                        <a:rPr lang="en-US" sz="800" b="0" i="0" u="none" strike="noStrike" dirty="0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 was not made for all of these bacteria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**In 250 patients two or more ESBL-producing species were reported resulting in a higher number of isolates than number of cases reported.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49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490">
                <a:tc gridSpan="2"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Källa: </a:t>
                      </a:r>
                      <a:r>
                        <a:rPr lang="sv-S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Folkhälsomyndigheten 2014 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b="1" i="0" kern="120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Table 2.1.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88078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45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60300"/>
              </p:ext>
            </p:extLst>
          </p:nvPr>
        </p:nvGraphicFramePr>
        <p:xfrm>
          <a:off x="827584" y="548680"/>
          <a:ext cx="7676630" cy="4766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b="1" i="0" kern="120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Figure 2.2. </a:t>
            </a:r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67621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46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233027"/>
              </p:ext>
            </p:extLst>
          </p:nvPr>
        </p:nvGraphicFramePr>
        <p:xfrm>
          <a:off x="395536" y="620688"/>
          <a:ext cx="813690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2.3.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86088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47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473564"/>
              </p:ext>
            </p:extLst>
          </p:nvPr>
        </p:nvGraphicFramePr>
        <p:xfrm>
          <a:off x="395536" y="548680"/>
          <a:ext cx="828092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2.4.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86443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48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156513"/>
              </p:ext>
            </p:extLst>
          </p:nvPr>
        </p:nvGraphicFramePr>
        <p:xfrm>
          <a:off x="1012459" y="692696"/>
          <a:ext cx="7128793" cy="4752519"/>
        </p:xfrm>
        <a:graphic>
          <a:graphicData uri="http://schemas.openxmlformats.org/drawingml/2006/table">
            <a:tbl>
              <a:tblPr/>
              <a:tblGrid>
                <a:gridCol w="1139407"/>
                <a:gridCol w="374805"/>
                <a:gridCol w="374805"/>
                <a:gridCol w="374805"/>
                <a:gridCol w="374805"/>
                <a:gridCol w="374805"/>
                <a:gridCol w="374805"/>
                <a:gridCol w="374805"/>
                <a:gridCol w="374805"/>
                <a:gridCol w="374805"/>
                <a:gridCol w="374805"/>
                <a:gridCol w="374805"/>
                <a:gridCol w="374805"/>
                <a:gridCol w="374805"/>
                <a:gridCol w="374805"/>
                <a:gridCol w="371058"/>
                <a:gridCol w="371058"/>
              </a:tblGrid>
              <a:tr h="1661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effectLst/>
                          <a:latin typeface="Arial" panose="020B0604020202020204" pitchFamily="34" charset="0"/>
                        </a:rPr>
                        <a:t>County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661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Inc *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Inc *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Inc *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Inc *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Inc*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Inc*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Inc*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Inc*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1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Blekinge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2.7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10.5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6.6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7.2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5.2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11.1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12,5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22,9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1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Dalarna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5.4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8.3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10.1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9.7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13.7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11,6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1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Gotland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6.9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14,0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10.5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10.5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8.7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15.7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17,5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29,7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1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Gävleborg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6.1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4.4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9.4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4.3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9.4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13.0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10,8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18,3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1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Halland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8.1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6.2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5.5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15.2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13.4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16.9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15,1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17,9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1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Jämtland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3.1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18.9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24.4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14.2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22.1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15.0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26,1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1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Jönköping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13,0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5.1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6.0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19.6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16,0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18.1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25,4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1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Kalmar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11.1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15.4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12.4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18.0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30.8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19.3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33,4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1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Kronoberg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7.8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7.2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10.4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14.2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12.5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21.7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21,5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28,9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1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Norrbotten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4.4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6.4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5.2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8.4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8.0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12,1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14,8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1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Skåne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179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15.5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166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13.8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273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22.5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284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23.1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313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25.2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369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29.5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380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30,1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30,7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1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Stockholm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356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18.9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351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18,0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342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17.3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18.6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412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502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24.0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595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628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1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Södermanland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3.4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9.8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7.5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8.5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11.1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12.5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11,3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1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Uppsala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7.9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10.2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12.2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9.9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12.2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12.4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23,1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1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Värmland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4.8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11.7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8.0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12.1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10.2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17.6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15,7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29,9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1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Västerbotten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2.7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8.9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8.5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10.8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15,0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8.0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6,9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1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Västernorrland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3.7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14.4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17.7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12.4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9.9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14,9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17,3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1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Västmanland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18.4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21.7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9.2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18.3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12.7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11.0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13,7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1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Västra Götaland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177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11.6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178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11.5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245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15.7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258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16.4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264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16.7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347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21.8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361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22,6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26,7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1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Örebro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12.8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9.1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16.6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16.1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14.3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15.6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19,4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18,9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1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Östergötland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11.5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11.6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10.2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10.5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10.9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16.5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13,8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</a:t>
                      </a:r>
                    </a:p>
                  </a:txBody>
                  <a:tcPr marL="7543" marR="7543" marT="754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77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effectLst/>
                          <a:latin typeface="Arial" panose="020B0604020202020204" pitchFamily="34" charset="0"/>
                        </a:rPr>
                        <a:t>1057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effectLst/>
                          <a:latin typeface="Arial" panose="020B0604020202020204" pitchFamily="34" charset="0"/>
                        </a:rPr>
                        <a:t>11.7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effectLst/>
                          <a:latin typeface="Arial" panose="020B0604020202020204" pitchFamily="34" charset="0"/>
                        </a:rPr>
                        <a:t>1128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effectLst/>
                          <a:latin typeface="Arial" panose="020B0604020202020204" pitchFamily="34" charset="0"/>
                        </a:rPr>
                        <a:t>12.3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effectLst/>
                          <a:latin typeface="Arial" panose="020B0604020202020204" pitchFamily="34" charset="0"/>
                        </a:rPr>
                        <a:t>1307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effectLst/>
                          <a:latin typeface="Arial" panose="020B0604020202020204" pitchFamily="34" charset="0"/>
                        </a:rPr>
                        <a:t>14.1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effectLst/>
                          <a:latin typeface="Arial" panose="020B0604020202020204" pitchFamily="34" charset="0"/>
                        </a:rPr>
                        <a:t>1480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effectLst/>
                          <a:latin typeface="Arial" panose="020B0604020202020204" pitchFamily="34" charset="0"/>
                        </a:rPr>
                        <a:t>15.8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effectLst/>
                          <a:latin typeface="Arial" panose="020B0604020202020204" pitchFamily="34" charset="0"/>
                        </a:rPr>
                        <a:t>1580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effectLst/>
                          <a:latin typeface="Arial" panose="020B0604020202020204" pitchFamily="34" charset="0"/>
                        </a:rPr>
                        <a:t>16.8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effectLst/>
                          <a:latin typeface="Arial" panose="020B0604020202020204" pitchFamily="34" charset="0"/>
                        </a:rPr>
                        <a:t>1884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effectLst/>
                          <a:latin typeface="Arial" panose="020B0604020202020204" pitchFamily="34" charset="0"/>
                        </a:rPr>
                        <a:t>19.9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2097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effectLst/>
                          <a:latin typeface="Arial" panose="020B0604020202020204" pitchFamily="34" charset="0"/>
                        </a:rPr>
                        <a:t>21,9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2454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25,4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042">
                <a:tc gridSpan="7">
                  <a:txBody>
                    <a:bodyPr/>
                    <a:lstStyle/>
                    <a:p>
                      <a:pPr algn="just" fontAlgn="b"/>
                      <a:r>
                        <a:rPr lang="sv-SE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 = Incidence (cases/100 000 inhabitants) 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610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10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43" marR="7543" marT="75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                  Källa</a:t>
                      </a:r>
                      <a:r>
                        <a:rPr lang="sv-SE" sz="700" b="0" i="0" u="none" strike="noStrike" dirty="0">
                          <a:effectLst/>
                          <a:latin typeface="Arial" panose="020B0604020202020204" pitchFamily="34" charset="0"/>
                        </a:rPr>
                        <a:t>: </a:t>
                      </a:r>
                      <a:r>
                        <a:rPr lang="sv-SE" sz="7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Folkhälsomyndigheten 2014</a:t>
                      </a:r>
                      <a:endParaRPr lang="sv-SE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Table 2.4.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11742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49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363528"/>
              </p:ext>
            </p:extLst>
          </p:nvPr>
        </p:nvGraphicFramePr>
        <p:xfrm>
          <a:off x="539552" y="692696"/>
          <a:ext cx="7890801" cy="4333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2.5.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511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5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310077"/>
              </p:ext>
            </p:extLst>
          </p:nvPr>
        </p:nvGraphicFramePr>
        <p:xfrm>
          <a:off x="467544" y="692696"/>
          <a:ext cx="8208911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1.2.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535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50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188787"/>
              </p:ext>
            </p:extLst>
          </p:nvPr>
        </p:nvGraphicFramePr>
        <p:xfrm>
          <a:off x="539552" y="620688"/>
          <a:ext cx="8108696" cy="4320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2.6.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86702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51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5" name="Diagram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024662"/>
              </p:ext>
            </p:extLst>
          </p:nvPr>
        </p:nvGraphicFramePr>
        <p:xfrm>
          <a:off x="323528" y="188640"/>
          <a:ext cx="856895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2.7.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84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52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805584"/>
              </p:ext>
            </p:extLst>
          </p:nvPr>
        </p:nvGraphicFramePr>
        <p:xfrm>
          <a:off x="4932040" y="692696"/>
          <a:ext cx="3788215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Diagram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078111"/>
              </p:ext>
            </p:extLst>
          </p:nvPr>
        </p:nvGraphicFramePr>
        <p:xfrm>
          <a:off x="467544" y="692696"/>
          <a:ext cx="388843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2.8, A and B.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45474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53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857885"/>
              </p:ext>
            </p:extLst>
          </p:nvPr>
        </p:nvGraphicFramePr>
        <p:xfrm>
          <a:off x="251520" y="764704"/>
          <a:ext cx="4176464" cy="4046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Diagram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266848"/>
              </p:ext>
            </p:extLst>
          </p:nvPr>
        </p:nvGraphicFramePr>
        <p:xfrm>
          <a:off x="4716016" y="764704"/>
          <a:ext cx="417646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2.9, A and B.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50653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54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561617"/>
              </p:ext>
            </p:extLst>
          </p:nvPr>
        </p:nvGraphicFramePr>
        <p:xfrm>
          <a:off x="899592" y="764704"/>
          <a:ext cx="7237004" cy="4680510"/>
        </p:xfrm>
        <a:graphic>
          <a:graphicData uri="http://schemas.openxmlformats.org/drawingml/2006/table">
            <a:tbl>
              <a:tblPr/>
              <a:tblGrid>
                <a:gridCol w="919739"/>
                <a:gridCol w="898148"/>
                <a:gridCol w="949965"/>
                <a:gridCol w="790198"/>
                <a:gridCol w="375668"/>
                <a:gridCol w="1049279"/>
                <a:gridCol w="829060"/>
                <a:gridCol w="375668"/>
                <a:gridCol w="1049279"/>
              </a:tblGrid>
              <a:tr h="312034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31203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</a:t>
                      </a:r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-type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</a:t>
                      </a:r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-type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</a:t>
                      </a:r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-type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</a:t>
                      </a:r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-type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PVL-pos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</a:t>
                      </a:r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-type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PVL-pos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t008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t002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t002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t002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t008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t044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t019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t019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t019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t044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t223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t015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t223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t223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t044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t437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t437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t127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t127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t437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t437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t223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t032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t690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t015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t032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t015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t304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t690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t037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t021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t790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t690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t688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Källa</a:t>
                      </a: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sv-S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Folkhälsomyndigheten 2014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Table 2.5.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35635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55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12633"/>
              </p:ext>
            </p:extLst>
          </p:nvPr>
        </p:nvGraphicFramePr>
        <p:xfrm>
          <a:off x="1012460" y="908718"/>
          <a:ext cx="7015922" cy="4104452"/>
        </p:xfrm>
        <a:graphic>
          <a:graphicData uri="http://schemas.openxmlformats.org/drawingml/2006/table">
            <a:tbl>
              <a:tblPr/>
              <a:tblGrid>
                <a:gridCol w="1290285"/>
                <a:gridCol w="584659"/>
                <a:gridCol w="1633017"/>
                <a:gridCol w="1290285"/>
                <a:gridCol w="584659"/>
                <a:gridCol w="1633017"/>
              </a:tblGrid>
              <a:tr h="27491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Domestic</a:t>
                      </a:r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Imported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749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</a:t>
                      </a:r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-type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PVL-pos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</a:t>
                      </a:r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-type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PVL-pos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9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749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t008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749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749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749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749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749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t304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749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749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t790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749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t690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7491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t690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E26B0A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E26B0A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E26B0A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567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4913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Källa: Folkhälsomyndigheten 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Table 2.6.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3482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56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435676"/>
              </p:ext>
            </p:extLst>
          </p:nvPr>
        </p:nvGraphicFramePr>
        <p:xfrm>
          <a:off x="1012459" y="1556788"/>
          <a:ext cx="6704379" cy="2951712"/>
        </p:xfrm>
        <a:graphic>
          <a:graphicData uri="http://schemas.openxmlformats.org/drawingml/2006/table">
            <a:tbl>
              <a:tblPr/>
              <a:tblGrid>
                <a:gridCol w="1482307"/>
                <a:gridCol w="652759"/>
                <a:gridCol w="652759"/>
                <a:gridCol w="652759"/>
                <a:gridCol w="652759"/>
                <a:gridCol w="652759"/>
                <a:gridCol w="652759"/>
                <a:gridCol w="652759"/>
                <a:gridCol w="652759"/>
              </a:tblGrid>
              <a:tr h="24597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1" i="0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Species and R-gene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1" i="0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597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1" i="1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E. faecium vanA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97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1" i="1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E. faecium vanB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97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1" i="1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E. faecalis vanA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97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1" i="1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E. faecalis vanB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1" i="1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97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1" i="0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Not specified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97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1" i="0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0" i="0" u="none" strike="noStrike">
                          <a:solidFill>
                            <a:srgbClr val="13121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227*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976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976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*In one case in 2013 a strain of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E. faecium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with both vanA and vanB gene was detected.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976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976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976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Källa: Folkhälsomyndigheten 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Table 2.9.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32969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57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166371"/>
              </p:ext>
            </p:extLst>
          </p:nvPr>
        </p:nvGraphicFramePr>
        <p:xfrm>
          <a:off x="323528" y="620688"/>
          <a:ext cx="8539807" cy="4192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2.11.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93065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58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639922"/>
              </p:ext>
            </p:extLst>
          </p:nvPr>
        </p:nvGraphicFramePr>
        <p:xfrm>
          <a:off x="711776" y="620688"/>
          <a:ext cx="7460624" cy="4824535"/>
        </p:xfrm>
        <a:graphic>
          <a:graphicData uri="http://schemas.openxmlformats.org/drawingml/2006/table">
            <a:tbl>
              <a:tblPr firstRow="1" firstCol="1" bandRow="1"/>
              <a:tblGrid>
                <a:gridCol w="1879462"/>
                <a:gridCol w="1152075"/>
                <a:gridCol w="1070752"/>
                <a:gridCol w="1032350"/>
                <a:gridCol w="2325985"/>
              </a:tblGrid>
              <a:tr h="193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Salmonella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serovar</a:t>
                      </a:r>
                      <a:endParaRPr lang="sv-S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No. of isolates</a:t>
                      </a:r>
                      <a:endParaRPr lang="sv-S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No. of </a:t>
                      </a:r>
                      <a:r>
                        <a:rPr lang="en-US" sz="8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Cip</a:t>
                      </a:r>
                      <a:r>
                        <a:rPr lang="en-US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-R</a:t>
                      </a:r>
                      <a:r>
                        <a:rPr lang="en-US" sz="8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sv-S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No. of Tsu-R</a:t>
                      </a:r>
                      <a:r>
                        <a:rPr lang="en-US" sz="800" b="1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lang="sv-S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Countries reported</a:t>
                      </a:r>
                      <a:endParaRPr lang="sv-S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6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Enteritidis</a:t>
                      </a:r>
                      <a:endParaRPr lang="sv-S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sv-S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sv-S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v-SE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Turkey</a:t>
                      </a:r>
                      <a:endParaRPr lang="sv-S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441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Typhi </a:t>
                      </a:r>
                      <a:endParaRPr lang="sv-S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sv-S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sv-S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sv-S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India</a:t>
                      </a:r>
                      <a:endParaRPr lang="sv-S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41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sv-SE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sv-SE" sz="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Typhimurium</a:t>
                      </a:r>
                      <a:endParaRPr lang="sv-S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sv-S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sv-S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v-S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v-S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41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S. </a:t>
                      </a:r>
                      <a:r>
                        <a:rPr lang="sv-SE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Dublin</a:t>
                      </a:r>
                      <a:endParaRPr lang="sv-S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sv-S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v-S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v-S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Africa</a:t>
                      </a:r>
                      <a:endParaRPr lang="sv-S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41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S.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Panama</a:t>
                      </a:r>
                      <a:endParaRPr lang="sv-S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sv-S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v-S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sv-S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Thailand</a:t>
                      </a:r>
                      <a:endParaRPr lang="sv-S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06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Paratyphi A</a:t>
                      </a:r>
                      <a:endParaRPr lang="sv-S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sv-S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sv-S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v-SE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v-SE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06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Saintpaul</a:t>
                      </a:r>
                      <a:endParaRPr lang="sv-S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sv-S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v-SE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v-SE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India</a:t>
                      </a:r>
                      <a:endParaRPr lang="sv-S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41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other serovars</a:t>
                      </a:r>
                      <a:endParaRPr lang="sv-S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sv-S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sv-S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sv-S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sv-S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6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sv-S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</a:t>
                      </a:r>
                      <a:endParaRPr lang="sv-S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sv-SE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sv-SE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v-SE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95954" y="5483794"/>
            <a:ext cx="338437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v-SE" sz="8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kumimoji="0" lang="en-GB" altLang="sv-SE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Cip</a:t>
            </a:r>
            <a:r>
              <a:rPr kumimoji="0" lang="en-GB" altLang="sv-S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-R = ciprofloxacin resistant; </a:t>
            </a:r>
            <a:r>
              <a:rPr kumimoji="0" lang="en-GB" altLang="sv-SE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Tsu</a:t>
            </a:r>
            <a:r>
              <a:rPr kumimoji="0" lang="en-GB" altLang="sv-S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-R = trimethoprim-</a:t>
            </a:r>
            <a:r>
              <a:rPr kumimoji="0" lang="en-GB" altLang="sv-SE" sz="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sulfa</a:t>
            </a:r>
            <a:r>
              <a:rPr kumimoji="0" lang="en-GB" altLang="sv-SE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GB" altLang="sv-SE" sz="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resistant</a:t>
            </a:r>
            <a:endParaRPr kumimoji="0" lang="en-GB" altLang="sv-SE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444208" y="5483794"/>
            <a:ext cx="2232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Källa: Folkhälsomyndigheten 2014</a:t>
            </a:r>
            <a:endParaRPr lang="sv-SE" sz="900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Table 3.1.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36290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59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766699"/>
              </p:ext>
            </p:extLst>
          </p:nvPr>
        </p:nvGraphicFramePr>
        <p:xfrm>
          <a:off x="827584" y="764704"/>
          <a:ext cx="691276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4.1.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7957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6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315091"/>
              </p:ext>
            </p:extLst>
          </p:nvPr>
        </p:nvGraphicFramePr>
        <p:xfrm>
          <a:off x="251520" y="404664"/>
          <a:ext cx="8470528" cy="5314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1.3.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9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60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305884"/>
              </p:ext>
            </p:extLst>
          </p:nvPr>
        </p:nvGraphicFramePr>
        <p:xfrm>
          <a:off x="899594" y="548686"/>
          <a:ext cx="7632842" cy="5184576"/>
        </p:xfrm>
        <a:graphic>
          <a:graphicData uri="http://schemas.openxmlformats.org/drawingml/2006/table">
            <a:tbl>
              <a:tblPr/>
              <a:tblGrid>
                <a:gridCol w="1041387"/>
                <a:gridCol w="797998"/>
                <a:gridCol w="371069"/>
                <a:gridCol w="335158"/>
                <a:gridCol w="371069"/>
                <a:gridCol w="335158"/>
                <a:gridCol w="371069"/>
                <a:gridCol w="335158"/>
                <a:gridCol w="371069"/>
                <a:gridCol w="335158"/>
                <a:gridCol w="371069"/>
                <a:gridCol w="335158"/>
                <a:gridCol w="371069"/>
                <a:gridCol w="335158"/>
                <a:gridCol w="371069"/>
                <a:gridCol w="335158"/>
                <a:gridCol w="478799"/>
                <a:gridCol w="371069"/>
              </a:tblGrid>
              <a:tr h="216024">
                <a:tc rowSpan="2"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Antibiotic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16024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Escherichia coli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Imp/Mer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Gen/Tob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Klebsiella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pneumoniae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Imp/Mer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Gen/Tob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Pseudomonas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aeruginosa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Imp/Mer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Gen/Tob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Staphylococcus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Oxa/Fox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aureus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Streptococcus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 (I+R)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pneumoniae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Enterococcus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faecalis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 (HLAR)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Enterococcus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faecium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 (HLAR)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Källa : Folkhälsomyndigheten 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Table 4.1.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80435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61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61541"/>
              </p:ext>
            </p:extLst>
          </p:nvPr>
        </p:nvGraphicFramePr>
        <p:xfrm>
          <a:off x="899592" y="620688"/>
          <a:ext cx="7244599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4.2.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55168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62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588372"/>
              </p:ext>
            </p:extLst>
          </p:nvPr>
        </p:nvGraphicFramePr>
        <p:xfrm>
          <a:off x="711776" y="548680"/>
          <a:ext cx="7848872" cy="4564978"/>
        </p:xfrm>
        <a:graphic>
          <a:graphicData uri="http://schemas.openxmlformats.org/drawingml/2006/table">
            <a:tbl>
              <a:tblPr/>
              <a:tblGrid>
                <a:gridCol w="1127287"/>
                <a:gridCol w="674265"/>
                <a:gridCol w="684801"/>
                <a:gridCol w="294992"/>
                <a:gridCol w="684801"/>
                <a:gridCol w="294992"/>
                <a:gridCol w="811225"/>
                <a:gridCol w="294992"/>
                <a:gridCol w="748013"/>
                <a:gridCol w="294992"/>
                <a:gridCol w="695335"/>
                <a:gridCol w="294992"/>
                <a:gridCol w="674265"/>
                <a:gridCol w="273920"/>
              </a:tblGrid>
              <a:tr h="365860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  (n=11.115) </a:t>
                      </a:r>
                      <a:r>
                        <a:rPr lang="sv-SE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  (n=11.416)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  (n=12.296)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  (n=16.969)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  (n=18.117)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 (n=18.367)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352071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Antibiotic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(% of tot)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(% of tot)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(% of tot)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(% of tot)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(% of tot)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(% of tot)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02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Streptococcus pyogenes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 (1.8)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(1.2)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(1.0)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 (1.1)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 (1.4)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 (1.6)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7577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45502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Streptococcus agalactiae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(1.0)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 (1.1)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 (1.4)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 (1.2)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 (1.1)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 (1.1)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7577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455027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Haemophilus influenzae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(0.6)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(0.4)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(0.6)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(0.5)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(0.6)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(0.5)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7577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Beta+ </a:t>
                      </a:r>
                      <a:r>
                        <a:rPr lang="sv-SE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7577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75774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75774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5774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number of positive blood cultures from ten laboratories.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774">
                <a:tc gridSpan="4"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Beta+ = beta-lactamase producing strains.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774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Källa: Folkhälsomyndigheten 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Table 4.2.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130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63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851460"/>
              </p:ext>
            </p:extLst>
          </p:nvPr>
        </p:nvGraphicFramePr>
        <p:xfrm>
          <a:off x="323528" y="908720"/>
          <a:ext cx="8295341" cy="43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200" b="1" i="0" kern="1200" baseline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</a:t>
            </a:r>
            <a:r>
              <a:rPr lang="sv-SE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4.3.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43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64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434996"/>
              </p:ext>
            </p:extLst>
          </p:nvPr>
        </p:nvGraphicFramePr>
        <p:xfrm>
          <a:off x="323528" y="620688"/>
          <a:ext cx="418926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4599885"/>
              </p:ext>
            </p:extLst>
          </p:nvPr>
        </p:nvGraphicFramePr>
        <p:xfrm>
          <a:off x="4716016" y="620688"/>
          <a:ext cx="403244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4.4, A and B.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117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65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403885"/>
              </p:ext>
            </p:extLst>
          </p:nvPr>
        </p:nvGraphicFramePr>
        <p:xfrm>
          <a:off x="1012459" y="692696"/>
          <a:ext cx="7303957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200" b="1" i="0" kern="1200" baseline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</a:t>
            </a:r>
            <a:r>
              <a:rPr lang="sv-SE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4.5.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70653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66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131285"/>
              </p:ext>
            </p:extLst>
          </p:nvPr>
        </p:nvGraphicFramePr>
        <p:xfrm>
          <a:off x="1012459" y="764704"/>
          <a:ext cx="7159941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4.6.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38997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67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01071"/>
              </p:ext>
            </p:extLst>
          </p:nvPr>
        </p:nvGraphicFramePr>
        <p:xfrm>
          <a:off x="251520" y="692696"/>
          <a:ext cx="842493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4.7.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72181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68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7428141"/>
              </p:ext>
            </p:extLst>
          </p:nvPr>
        </p:nvGraphicFramePr>
        <p:xfrm>
          <a:off x="1763688" y="332656"/>
          <a:ext cx="532859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200" b="1" i="0" kern="1200" baseline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</a:t>
            </a:r>
            <a:r>
              <a:rPr lang="sv-SE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4.8.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72431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69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551622"/>
              </p:ext>
            </p:extLst>
          </p:nvPr>
        </p:nvGraphicFramePr>
        <p:xfrm>
          <a:off x="755576" y="476672"/>
          <a:ext cx="7838256" cy="4790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4.9.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9763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7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022515"/>
              </p:ext>
            </p:extLst>
          </p:nvPr>
        </p:nvGraphicFramePr>
        <p:xfrm>
          <a:off x="323528" y="476672"/>
          <a:ext cx="84249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1.4.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5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70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095954"/>
              </p:ext>
            </p:extLst>
          </p:nvPr>
        </p:nvGraphicFramePr>
        <p:xfrm>
          <a:off x="899592" y="908720"/>
          <a:ext cx="7393999" cy="4420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4.10.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3915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71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494374"/>
              </p:ext>
            </p:extLst>
          </p:nvPr>
        </p:nvGraphicFramePr>
        <p:xfrm>
          <a:off x="862117" y="692696"/>
          <a:ext cx="7454302" cy="5185009"/>
        </p:xfrm>
        <a:graphic>
          <a:graphicData uri="http://schemas.openxmlformats.org/drawingml/2006/table">
            <a:tbl>
              <a:tblPr/>
              <a:tblGrid>
                <a:gridCol w="844108"/>
                <a:gridCol w="570665"/>
                <a:gridCol w="701442"/>
                <a:gridCol w="701442"/>
                <a:gridCol w="356665"/>
                <a:gridCol w="356665"/>
                <a:gridCol w="356665"/>
                <a:gridCol w="356665"/>
                <a:gridCol w="356665"/>
                <a:gridCol w="356665"/>
                <a:gridCol w="356665"/>
                <a:gridCol w="356665"/>
                <a:gridCol w="356665"/>
                <a:gridCol w="356665"/>
                <a:gridCol w="356665"/>
                <a:gridCol w="356665"/>
                <a:gridCol w="356665"/>
              </a:tblGrid>
              <a:tr h="357292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Antimicrobial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0" marR="7010" marT="7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PCR ribotype</a:t>
                      </a:r>
                    </a:p>
                  </a:txBody>
                  <a:tcPr marL="7010" marR="7010" marT="701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Resistance 2013 (%)</a:t>
                      </a:r>
                    </a:p>
                  </a:txBody>
                  <a:tcPr marL="7010" marR="7010" marT="701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Resistance 2012 (%)</a:t>
                      </a:r>
                    </a:p>
                  </a:txBody>
                  <a:tcPr marL="7010" marR="7010" marT="701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Distribution (no. of strains) per MIC (mg/L)</a:t>
                      </a:r>
                    </a:p>
                  </a:txBody>
                  <a:tcPr marL="7010" marR="7010" marT="701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7577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7010" marR="7010" marT="7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7010" marR="7010" marT="7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7010" marR="7010" marT="7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7010" marR="7010" marT="7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0" marR="7010" marT="7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0" marR="7010" marT="7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10" marR="7010" marT="7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010" marR="7010" marT="7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010" marR="7010" marT="7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010" marR="7010" marT="7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010" marR="7010" marT="7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7010" marR="7010" marT="70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&gt;128</a:t>
                      </a:r>
                    </a:p>
                  </a:txBody>
                  <a:tcPr marL="7010" marR="7010" marT="701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292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Clindamycin</a:t>
                      </a:r>
                    </a:p>
                  </a:txBody>
                  <a:tcPr marL="7010" marR="7010" marT="7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012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</a:tr>
              <a:tr h="178646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017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</a:tr>
              <a:tr h="178646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046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</a:tr>
              <a:tr h="178646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</a:tr>
              <a:tr h="187577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7*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178646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</a:tr>
              <a:tr h="357292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Erythromycin</a:t>
                      </a:r>
                    </a:p>
                  </a:txBody>
                  <a:tcPr marL="7010" marR="7010" marT="7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012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</a:tr>
              <a:tr h="178646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017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</a:tr>
              <a:tr h="178646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046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</a:tr>
              <a:tr h="178646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</a:tr>
              <a:tr h="187577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9*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178646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</a:tr>
              <a:tr h="357292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Moxifloxacin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0" marR="7010" marT="7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012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10**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</a:tr>
              <a:tr h="178646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017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10**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</a:tr>
              <a:tr h="178646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046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4**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</a:tr>
              <a:tr h="178646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8**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</a:tr>
              <a:tr h="187577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6*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sv-SE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23**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178646"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010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sv-SE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55*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094" marR="7010" marT="701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094" marR="7010" marT="70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</a:tr>
              <a:tr h="17864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64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Källa: Folkhälsomyndigheten 2014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Table 4.3.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26303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D23B-3220-407D-8C69-1E6C368239AE}" type="datetime1">
              <a:rPr lang="sv-SE" smtClean="0"/>
              <a:t>2014-11-13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72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17" y="260648"/>
            <a:ext cx="6338689" cy="5564065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4572000" y="5229200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Källa: </a:t>
            </a:r>
            <a:r>
              <a:rPr lang="sv-SE" sz="900" dirty="0" smtClean="0"/>
              <a:t>Folkhälsomyndigheten</a:t>
            </a:r>
            <a:r>
              <a:rPr lang="sv-SE" sz="1100" dirty="0" smtClean="0"/>
              <a:t> 2014</a:t>
            </a:r>
            <a:endParaRPr lang="sv-SE" sz="1100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312887"/>
            <a:ext cx="1152525" cy="8382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4.11.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06538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D23B-3220-407D-8C69-1E6C368239AE}" type="datetime1">
              <a:rPr lang="sv-SE" smtClean="0"/>
              <a:t>2014-11-13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73</a:t>
            </a:fld>
            <a:endParaRPr lang="sv-SE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841441"/>
              </p:ext>
            </p:extLst>
          </p:nvPr>
        </p:nvGraphicFramePr>
        <p:xfrm>
          <a:off x="711778" y="836712"/>
          <a:ext cx="7748653" cy="4320483"/>
        </p:xfrm>
        <a:graphic>
          <a:graphicData uri="http://schemas.openxmlformats.org/drawingml/2006/table">
            <a:tbl>
              <a:tblPr/>
              <a:tblGrid>
                <a:gridCol w="1322125"/>
                <a:gridCol w="803316"/>
                <a:gridCol w="803316"/>
                <a:gridCol w="803316"/>
                <a:gridCol w="803316"/>
                <a:gridCol w="803316"/>
                <a:gridCol w="803316"/>
                <a:gridCol w="803316"/>
                <a:gridCol w="803316"/>
              </a:tblGrid>
              <a:tr h="632692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sv-SE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n=352)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sv-SE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n=406)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  <a:p>
                      <a:pPr algn="ctr" rtl="0" fontAlgn="ctr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(n=447)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  <a:p>
                      <a:pPr algn="ctr" rtl="0" fontAlgn="ctr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(n=384)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  <a:p>
                      <a:pPr algn="ctr" rtl="0" fontAlgn="ctr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(n=618)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  <a:p>
                      <a:pPr algn="ctr" rtl="0" fontAlgn="ctr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(n=805)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  <a:p>
                      <a:pPr algn="ctr" rtl="0" fontAlgn="ctr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(n=877)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 </a:t>
                      </a:r>
                      <a:endParaRPr lang="sv-SE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sv-S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n=967)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99107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β-</a:t>
                      </a:r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lactamase positive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554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Ampicillin</a:t>
                      </a: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554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Cefixime</a:t>
                      </a: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554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Ceftriaxone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 (0.3)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554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Azithromycin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554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Ciprofloxacin</a:t>
                      </a:r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554"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Spectinomycin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12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712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12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Källa: Folkhälsomyndigheten 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Table 4.4.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64592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D23B-3220-407D-8C69-1E6C368239AE}" type="datetime1">
              <a:rPr lang="sv-SE" smtClean="0"/>
              <a:t>2014-11-13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74</a:t>
            </a:fld>
            <a:endParaRPr lang="sv-SE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239021"/>
              </p:ext>
            </p:extLst>
          </p:nvPr>
        </p:nvGraphicFramePr>
        <p:xfrm>
          <a:off x="179513" y="1052737"/>
          <a:ext cx="8784971" cy="3168349"/>
        </p:xfrm>
        <a:graphic>
          <a:graphicData uri="http://schemas.openxmlformats.org/drawingml/2006/table">
            <a:tbl>
              <a:tblPr/>
              <a:tblGrid>
                <a:gridCol w="982529"/>
                <a:gridCol w="433469"/>
                <a:gridCol w="433469"/>
                <a:gridCol w="433469"/>
                <a:gridCol w="433469"/>
                <a:gridCol w="433469"/>
                <a:gridCol w="433469"/>
                <a:gridCol w="433469"/>
                <a:gridCol w="433469"/>
                <a:gridCol w="433469"/>
                <a:gridCol w="433469"/>
                <a:gridCol w="433469"/>
                <a:gridCol w="433469"/>
                <a:gridCol w="433469"/>
                <a:gridCol w="433469"/>
                <a:gridCol w="433469"/>
                <a:gridCol w="433469"/>
                <a:gridCol w="433469"/>
                <a:gridCol w="433469"/>
              </a:tblGrid>
              <a:tr h="3989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 of diagnosis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2005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  <a:endParaRPr lang="sv-SE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422447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Culture confirmed </a:t>
                      </a:r>
                      <a:r>
                        <a:rPr lang="en-US" sz="8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M. tuberculosis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99489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94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Any resistance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94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Isoniazid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94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Rifampicin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94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Ethambutol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94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Pyrazinamid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20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Isoniazid + rifampicin (MDR)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2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1B1B19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1B1B1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49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1B1B19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1B1B1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Källa: Folkhälsomyndigheten 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Table 4.5.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23765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D23B-3220-407D-8C69-1E6C368239AE}" type="datetime1">
              <a:rPr lang="sv-SE" smtClean="0"/>
              <a:t>2014-11-13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75</a:t>
            </a:fld>
            <a:endParaRPr lang="sv-SE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204051"/>
              </p:ext>
            </p:extLst>
          </p:nvPr>
        </p:nvGraphicFramePr>
        <p:xfrm>
          <a:off x="711774" y="764694"/>
          <a:ext cx="7892675" cy="4968571"/>
        </p:xfrm>
        <a:graphic>
          <a:graphicData uri="http://schemas.openxmlformats.org/drawingml/2006/table">
            <a:tbl>
              <a:tblPr/>
              <a:tblGrid>
                <a:gridCol w="1833039"/>
                <a:gridCol w="999840"/>
                <a:gridCol w="1014989"/>
                <a:gridCol w="1014989"/>
                <a:gridCol w="1014989"/>
                <a:gridCol w="999840"/>
                <a:gridCol w="1014989"/>
              </a:tblGrid>
              <a:tr h="190367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37" marR="7037" marT="7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0-6 years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7-19 years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20-64 years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65-79 years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 years-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 ages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98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Stockholm </a:t>
                      </a:r>
                    </a:p>
                  </a:txBody>
                  <a:tcPr marL="7037" marR="7037" marT="7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200 031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197 676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1 289 760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242 173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85 110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2 127 006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8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Uppsala </a:t>
                      </a:r>
                    </a:p>
                  </a:txBody>
                  <a:tcPr marL="7037" marR="7037" marT="7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28 827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32 138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203 885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44 370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15 222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341 977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8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Södermanland </a:t>
                      </a:r>
                    </a:p>
                  </a:txBody>
                  <a:tcPr marL="7037" marR="7037" marT="7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21 976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26 377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152 569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43 616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15 258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274 723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8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Östergötland </a:t>
                      </a:r>
                    </a:p>
                  </a:txBody>
                  <a:tcPr marL="7037" marR="7037" marT="7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34 919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41 097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250 165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61 559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23 796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433 784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8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Jönköping </a:t>
                      </a:r>
                    </a:p>
                  </a:txBody>
                  <a:tcPr marL="7037" marR="7037" marT="7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28 028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33 291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191 153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48 059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20 039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339 116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8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Kronoberg </a:t>
                      </a:r>
                    </a:p>
                  </a:txBody>
                  <a:tcPr marL="7037" marR="7037" marT="7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14 973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17 556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105 298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26 921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11 348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185 887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8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Kalmar </a:t>
                      </a:r>
                    </a:p>
                  </a:txBody>
                  <a:tcPr marL="7037" marR="7037" marT="7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16 545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21 015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129 591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39 735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15 113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233 548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8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Gotland </a:t>
                      </a:r>
                    </a:p>
                  </a:txBody>
                  <a:tcPr marL="7037" marR="7037" marT="7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4 015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5 121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32 367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9 624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3 348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57 241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8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Blekinge </a:t>
                      </a:r>
                    </a:p>
                  </a:txBody>
                  <a:tcPr marL="7037" marR="7037" marT="7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11 412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13 737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84 692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25 368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9 409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152 315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8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Skåne </a:t>
                      </a:r>
                    </a:p>
                  </a:txBody>
                  <a:tcPr marL="7037" marR="7037" marT="7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108 690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114 706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735 957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172 869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66 429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1 263 088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8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Halland </a:t>
                      </a:r>
                    </a:p>
                  </a:txBody>
                  <a:tcPr marL="7037" marR="7037" marT="7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25 187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30 001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169 870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45 380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16 917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304 116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8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Västra Götaland </a:t>
                      </a:r>
                    </a:p>
                  </a:txBody>
                  <a:tcPr marL="7037" marR="7037" marT="7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133 920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147 330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938 496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215 214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83 225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1 600 447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8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Värmland </a:t>
                      </a:r>
                    </a:p>
                  </a:txBody>
                  <a:tcPr marL="7037" marR="7037" marT="7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19 594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24 514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153 703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44 145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17 546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273 080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8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Örebro </a:t>
                      </a:r>
                    </a:p>
                  </a:txBody>
                  <a:tcPr marL="7037" marR="7037" marT="7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22 915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26 315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160 724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42 322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15 863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283 113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8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Västmanland </a:t>
                      </a:r>
                    </a:p>
                  </a:txBody>
                  <a:tcPr marL="7037" marR="7037" marT="7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20 024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23 977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145 198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39 208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14 495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256 224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8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Dalarna </a:t>
                      </a:r>
                    </a:p>
                  </a:txBody>
                  <a:tcPr marL="7037" marR="7037" marT="7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20 433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25 393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153 975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45 474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17 306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276 555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8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Gävleborg </a:t>
                      </a:r>
                    </a:p>
                  </a:txBody>
                  <a:tcPr marL="7037" marR="7037" marT="7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20 230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25 107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155 003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45 686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16 747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276 637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8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Västernorrland </a:t>
                      </a:r>
                    </a:p>
                  </a:txBody>
                  <a:tcPr marL="7037" marR="7037" marT="7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18 036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22 063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134 437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40 246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14 839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241 981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8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Jämtland </a:t>
                      </a:r>
                    </a:p>
                  </a:txBody>
                  <a:tcPr marL="7037" marR="7037" marT="7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9 589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11 571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70 977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19 966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7 969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126 201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8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Västerbotten </a:t>
                      </a:r>
                    </a:p>
                  </a:txBody>
                  <a:tcPr marL="7037" marR="7037" marT="7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20 420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23 949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151 487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37 454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14 073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260 217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8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Norrbotten </a:t>
                      </a:r>
                    </a:p>
                  </a:txBody>
                  <a:tcPr marL="7037" marR="7037" marT="7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17 282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22 223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141 817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40 746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14 096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248 637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885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Sweden</a:t>
                      </a:r>
                    </a:p>
                  </a:txBody>
                  <a:tcPr marL="7037" marR="7037" marT="7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797 046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885 157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5 551 124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1 330 135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498 148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9 555 893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67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37" marR="7037" marT="7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367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37" marR="7037" marT="70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Källa: Folkhälsomyndigheten 2014</a:t>
                      </a:r>
                    </a:p>
                  </a:txBody>
                  <a:tcPr marL="7037" marR="7037" marT="703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Table 7.1.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536864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D23B-3220-407D-8C69-1E6C368239AE}" type="datetime1">
              <a:rPr lang="sv-SE" smtClean="0"/>
              <a:t>2014-11-13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76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32656"/>
            <a:ext cx="7848872" cy="531530"/>
          </a:xfrm>
          <a:prstGeom prst="rect">
            <a:avLst/>
          </a:prstGeom>
        </p:spPr>
      </p:pic>
      <p:graphicFrame>
        <p:nvGraphicFramePr>
          <p:cNvPr id="13" name="Tabell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104588"/>
              </p:ext>
            </p:extLst>
          </p:nvPr>
        </p:nvGraphicFramePr>
        <p:xfrm>
          <a:off x="2843808" y="1052736"/>
          <a:ext cx="3744416" cy="4464497"/>
        </p:xfrm>
        <a:graphic>
          <a:graphicData uri="http://schemas.openxmlformats.org/drawingml/2006/table">
            <a:tbl>
              <a:tblPr/>
              <a:tblGrid>
                <a:gridCol w="1314229"/>
                <a:gridCol w="2430187"/>
              </a:tblGrid>
              <a:tr h="2640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40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8 861 426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2640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8 882 792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8 909 128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2640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8 940 788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8 975 670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2640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9 011 392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9 047 752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2640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9 113 257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9 182 927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2640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9 256 347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9 340 682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2640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9 415 570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9 482 855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264097"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9 555 893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521"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521">
                <a:tc gridSpan="2"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Källa: Folkhälsomyndigheten 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Table 7.2.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17783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D23B-3220-407D-8C69-1E6C368239AE}" type="datetime1">
              <a:rPr lang="sv-SE" smtClean="0"/>
              <a:t>2014-11-13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77</a:t>
            </a:fld>
            <a:endParaRPr lang="sv-SE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252911"/>
              </p:ext>
            </p:extLst>
          </p:nvPr>
        </p:nvGraphicFramePr>
        <p:xfrm>
          <a:off x="1878915" y="1484784"/>
          <a:ext cx="4680521" cy="2197594"/>
        </p:xfrm>
        <a:graphic>
          <a:graphicData uri="http://schemas.openxmlformats.org/drawingml/2006/table">
            <a:tbl>
              <a:tblPr/>
              <a:tblGrid>
                <a:gridCol w="1922923"/>
                <a:gridCol w="1378799"/>
                <a:gridCol w="1378799"/>
              </a:tblGrid>
              <a:tr h="31394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Admissions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Patient-days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94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1 463 273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7 136 591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394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1 473 835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6 958 834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94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1 496 324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6 979 857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942"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1 514 608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6 859 956 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942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942">
                <a:tc gridSpan="3"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Källa: Folkhälsomyndigheten 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Table 7.3.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69687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D23B-3220-407D-8C69-1E6C368239AE}" type="datetime1">
              <a:rPr lang="sv-SE" smtClean="0"/>
              <a:t>2014-11-13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78</a:t>
            </a:fld>
            <a:endParaRPr lang="sv-SE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569791"/>
              </p:ext>
            </p:extLst>
          </p:nvPr>
        </p:nvGraphicFramePr>
        <p:xfrm>
          <a:off x="1763688" y="332656"/>
          <a:ext cx="5544616" cy="5414820"/>
        </p:xfrm>
        <a:graphic>
          <a:graphicData uri="http://schemas.openxmlformats.org/drawingml/2006/table">
            <a:tbl>
              <a:tblPr/>
              <a:tblGrid>
                <a:gridCol w="2670518"/>
                <a:gridCol w="1596721"/>
                <a:gridCol w="1277377"/>
              </a:tblGrid>
              <a:tr h="21035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</a:t>
                      </a:r>
                    </a:p>
                  </a:txBody>
                  <a:tcPr marL="7010" marR="7010" marT="7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Admissions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Patient-</a:t>
                      </a:r>
                      <a:r>
                        <a:rPr lang="sv-S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days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0" marR="7010" marT="70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5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Blekinge</a:t>
                      </a:r>
                    </a:p>
                  </a:txBody>
                  <a:tcPr marL="7010" marR="7010" marT="7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23 307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114 249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035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Dalarna</a:t>
                      </a:r>
                    </a:p>
                  </a:txBody>
                  <a:tcPr marL="7010" marR="7010" marT="7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45 964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201 051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5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Gotland</a:t>
                      </a:r>
                    </a:p>
                  </a:txBody>
                  <a:tcPr marL="7010" marR="7010" marT="7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9 788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42 864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5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Gävleborg</a:t>
                      </a:r>
                    </a:p>
                  </a:txBody>
                  <a:tcPr marL="7010" marR="7010" marT="7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42 770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188 551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5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Halland</a:t>
                      </a:r>
                    </a:p>
                  </a:txBody>
                  <a:tcPr marL="7010" marR="7010" marT="7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44 641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189 788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5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Jämtland</a:t>
                      </a:r>
                    </a:p>
                  </a:txBody>
                  <a:tcPr marL="7010" marR="7010" marT="7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18 820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87 580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5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Jönköping</a:t>
                      </a:r>
                    </a:p>
                  </a:txBody>
                  <a:tcPr marL="7010" marR="7010" marT="7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56 119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242 513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5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Kalmar</a:t>
                      </a:r>
                    </a:p>
                  </a:txBody>
                  <a:tcPr marL="7010" marR="7010" marT="7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42 589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162 293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5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Kronoberg</a:t>
                      </a:r>
                    </a:p>
                  </a:txBody>
                  <a:tcPr marL="7010" marR="7010" marT="7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26 843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128 507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5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Norrbotten</a:t>
                      </a:r>
                    </a:p>
                  </a:txBody>
                  <a:tcPr marL="7010" marR="7010" marT="7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40 019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186 484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5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Skåne</a:t>
                      </a:r>
                    </a:p>
                  </a:txBody>
                  <a:tcPr marL="7010" marR="7010" marT="7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201 139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910 124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5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Stockholm</a:t>
                      </a:r>
                    </a:p>
                  </a:txBody>
                  <a:tcPr marL="7010" marR="7010" marT="7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279 074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1 112 011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5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Södermanland</a:t>
                      </a:r>
                    </a:p>
                  </a:txBody>
                  <a:tcPr marL="7010" marR="7010" marT="7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38 618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179 614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5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Uppsala</a:t>
                      </a:r>
                    </a:p>
                  </a:txBody>
                  <a:tcPr marL="7010" marR="7010" marT="7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61 196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312 946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5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Värmland</a:t>
                      </a:r>
                    </a:p>
                  </a:txBody>
                  <a:tcPr marL="7010" marR="7010" marT="7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41 535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189 486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5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Västerbotten</a:t>
                      </a:r>
                    </a:p>
                  </a:txBody>
                  <a:tcPr marL="7010" marR="7010" marT="7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50 539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248 443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5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Västernorrland</a:t>
                      </a:r>
                    </a:p>
                  </a:txBody>
                  <a:tcPr marL="7010" marR="7010" marT="7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39 035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172 292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5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Västmanland</a:t>
                      </a:r>
                    </a:p>
                  </a:txBody>
                  <a:tcPr marL="7010" marR="7010" marT="7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38 934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182 814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5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Västra Götaland</a:t>
                      </a:r>
                    </a:p>
                  </a:txBody>
                  <a:tcPr marL="7010" marR="7010" marT="7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249 534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1 149 633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5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Örebro</a:t>
                      </a:r>
                    </a:p>
                  </a:txBody>
                  <a:tcPr marL="7010" marR="7010" marT="7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47 269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219 315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35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Östergötland</a:t>
                      </a:r>
                    </a:p>
                  </a:txBody>
                  <a:tcPr marL="7010" marR="7010" marT="7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68 022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278 284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59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Sweden</a:t>
                      </a:r>
                    </a:p>
                  </a:txBody>
                  <a:tcPr marL="7010" marR="7010" marT="7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1 465 755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6 498 842    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3155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0" marR="7010" marT="7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55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10" marR="7010" marT="70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sv-S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Källa: Folkhälsomyndigheten 2014</a:t>
                      </a:r>
                    </a:p>
                  </a:txBody>
                  <a:tcPr marL="7010" marR="7010" marT="70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Table 7.4.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94043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D23B-3220-407D-8C69-1E6C368239AE}" type="datetime1">
              <a:rPr lang="sv-SE" smtClean="0"/>
              <a:t>2014-11-13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79</a:t>
            </a:fld>
            <a:endParaRPr lang="sv-SE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251692"/>
              </p:ext>
            </p:extLst>
          </p:nvPr>
        </p:nvGraphicFramePr>
        <p:xfrm>
          <a:off x="539552" y="404654"/>
          <a:ext cx="8136903" cy="5112581"/>
        </p:xfrm>
        <a:graphic>
          <a:graphicData uri="http://schemas.openxmlformats.org/drawingml/2006/table">
            <a:tbl>
              <a:tblPr/>
              <a:tblGrid>
                <a:gridCol w="1434108"/>
                <a:gridCol w="376682"/>
                <a:gridCol w="408740"/>
                <a:gridCol w="424769"/>
                <a:gridCol w="432783"/>
                <a:gridCol w="432783"/>
                <a:gridCol w="392711"/>
                <a:gridCol w="432783"/>
                <a:gridCol w="432783"/>
                <a:gridCol w="438126"/>
                <a:gridCol w="705276"/>
                <a:gridCol w="438126"/>
                <a:gridCol w="427440"/>
                <a:gridCol w="440798"/>
                <a:gridCol w="448811"/>
                <a:gridCol w="470184"/>
              </a:tblGrid>
              <a:tr h="487955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t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analyses 2013</a:t>
                      </a:r>
                    </a:p>
                  </a:txBody>
                  <a:tcPr marL="4383" marR="4383" marT="43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positive samples 2013</a:t>
                      </a:r>
                    </a:p>
                  </a:txBody>
                  <a:tcPr marL="4383" marR="4383" marT="43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positive cultures 2013</a:t>
                      </a:r>
                    </a:p>
                  </a:txBody>
                  <a:tcPr marL="4383" marR="4383" marT="438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811226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Laboratory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 (pair of bottles)</a:t>
                      </a:r>
                    </a:p>
                  </a:txBody>
                  <a:tcPr marL="4383" marR="4383" marT="438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Cerebro-spinal fluid (CFS)</a:t>
                      </a:r>
                    </a:p>
                  </a:txBody>
                  <a:tcPr marL="4383" marR="4383" marT="4383" marB="0" vert="vert27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Nasopharynx</a:t>
                      </a:r>
                    </a:p>
                  </a:txBody>
                  <a:tcPr marL="4383" marR="4383" marT="4383" marB="0" vert="vert27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Throat</a:t>
                      </a:r>
                    </a:p>
                  </a:txBody>
                  <a:tcPr marL="4383" marR="4383" marT="4383" marB="0" vert="vert27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culture </a:t>
                      </a:r>
                    </a:p>
                  </a:txBody>
                  <a:tcPr marL="4383" marR="4383" marT="4383" marB="0" vert="vert27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Screen MRB</a:t>
                      </a:r>
                    </a:p>
                  </a:txBody>
                  <a:tcPr marL="4383" marR="4383" marT="4383" marB="0" vert="vert27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Urine</a:t>
                      </a:r>
                    </a:p>
                  </a:txBody>
                  <a:tcPr marL="4383" marR="4383" marT="4383" marB="0" vert="vert27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Faeces SSYC</a:t>
                      </a:r>
                    </a:p>
                  </a:txBody>
                  <a:tcPr marL="4383" marR="4383" marT="4383" marB="0" vert="vert27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Faeces </a:t>
                      </a:r>
                      <a:r>
                        <a:rPr lang="sv-SE" sz="5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Clostridium difficile</a:t>
                      </a:r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(toxin)</a:t>
                      </a:r>
                    </a:p>
                  </a:txBody>
                  <a:tcPr marL="4383" marR="4383" marT="4383" marB="0" vert="vert27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Blood (pair of bottles)</a:t>
                      </a:r>
                    </a:p>
                  </a:txBody>
                  <a:tcPr marL="4383" marR="4383" marT="438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Staphylococcus aureu</a:t>
                      </a:r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4383" marR="4383" marT="4383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Streptococcus pneumoniae</a:t>
                      </a:r>
                    </a:p>
                  </a:txBody>
                  <a:tcPr marL="4383" marR="4383" marT="4383" marB="0" vert="vert27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Streptococcus pyo-genes</a:t>
                      </a:r>
                    </a:p>
                  </a:txBody>
                  <a:tcPr marL="4383" marR="4383" marT="4383" marB="0" vert="vert27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Escherichia coli</a:t>
                      </a:r>
                    </a:p>
                  </a:txBody>
                  <a:tcPr marL="4383" marR="4383" marT="4383" marB="0" vert="vert27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Clostridium difficile</a:t>
                      </a:r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(toxinpositive)</a:t>
                      </a:r>
                    </a:p>
                  </a:txBody>
                  <a:tcPr marL="4383" marR="4383" marT="4383" marB="0" vert="vert27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1990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Aleris Medilab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865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10470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10290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24637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42772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1405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4830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1004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10162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121990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Borås 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19161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2055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6686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24229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5294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1913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2153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4615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6993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121990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Eskilstuna (Unilabs)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13416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5894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7547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5019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28976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1997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4758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8304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140287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Falun </a:t>
                      </a:r>
                      <a:r>
                        <a:rPr lang="sv-SE" sz="5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15921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1477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11242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27677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3419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1731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1705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4704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121990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Gävle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12927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2584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993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12680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10282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23267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1913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1665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5154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8114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121990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Göteborg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40380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1482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3037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44253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67611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11381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4445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4997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10785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1099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16368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121990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Halmstad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13451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2245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9866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25604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6009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2034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1878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4376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753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8212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121990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Jönköping 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21059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5693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3012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16578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25659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36925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7176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2660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7230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11470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121990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Kalmar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11743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1711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7291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3987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20635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1671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4657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8607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121990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Karlskrona/Växjö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19512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6156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2259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11029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6062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34086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5939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3439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2277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4873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9926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121990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Karlstad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18027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3325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2565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12532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9337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35618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4492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1931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3609 </a:t>
                      </a:r>
                      <a:r>
                        <a:rPr lang="sv-SE" sz="5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r>
                        <a:rPr lang="sv-SE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6021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9792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121990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Karolinska Stockholm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83222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2774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30210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9032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77949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246588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149480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20765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11217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10254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28765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3007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3387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39339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1317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121990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Linköping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22265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1029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7097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3392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19927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9636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44787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6389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3866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2150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7813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12462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121990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Lund/Malmö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70198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16884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12416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34288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49059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161580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25860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10900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8902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22837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2484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3747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45341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1229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121990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Skövde (Unilabs)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15810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3595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2547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13800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17203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51789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8316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6401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12590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121990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S:t Göran (Unilabs)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11697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6875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2627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11665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47933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45869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7924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1592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1530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6143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784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11235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121990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Sunderby Luleå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12075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1973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2603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7577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5033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26991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3446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1357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121990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Sundsvall 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12621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5754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26483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3812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1839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3672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7872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121990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NÄL Trollhättan 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19939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1777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1574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17144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32302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3796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2513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5042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9221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121990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Umeå 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14784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3401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1813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13213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30406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4114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1460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4654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121990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Uppsala 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20602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2411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14956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34527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3285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2328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5428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8605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121990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Visby 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4069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2166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2761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1424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121990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Västerås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13213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2345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1751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9712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3753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27740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4163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1980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3942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8906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140287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Örebro </a:t>
                      </a:r>
                      <a:r>
                        <a:rPr lang="sv-SE" sz="5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16687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9768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1652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14324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5255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32067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5266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2683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1586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5913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1233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755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7892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121990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Östersund 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7600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3216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6449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4329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17211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1050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3657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</a:tr>
              <a:tr h="220799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511244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11821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148178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71422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365954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568163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1055550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164825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71288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60122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167694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18582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22000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287013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10576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40287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5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sv-S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Data from </a:t>
                      </a:r>
                      <a:r>
                        <a:rPr lang="sv-SE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199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sv-SE" sz="5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 </a:t>
                      </a:r>
                      <a:r>
                        <a:rPr lang="sv-SE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pair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990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NP, not performed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990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NA, data not available</a:t>
                      </a:r>
                    </a:p>
                  </a:txBody>
                  <a:tcPr marL="4383" marR="4383" marT="43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r" fontAlgn="b"/>
                      <a:r>
                        <a:rPr lang="sv-S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Källa: Folkhälsomyndigheten 2014</a:t>
                      </a:r>
                    </a:p>
                  </a:txBody>
                  <a:tcPr marL="4383" marR="4383" marT="438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Table 7.5.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8066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8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Figure 1.5. </a:t>
            </a:r>
            <a:endParaRPr lang="sv-SE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238207"/>
              </p:ext>
            </p:extLst>
          </p:nvPr>
        </p:nvGraphicFramePr>
        <p:xfrm>
          <a:off x="323528" y="95099"/>
          <a:ext cx="8568951" cy="592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2555776" y="5949280"/>
            <a:ext cx="15392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>
                <a:latin typeface="Calibri" panose="020F0502020204030204" pitchFamily="34" charset="0"/>
              </a:rPr>
              <a:t>* J01CA08= </a:t>
            </a:r>
            <a:r>
              <a:rPr lang="sv-SE" sz="1000" dirty="0" err="1" smtClean="0">
                <a:latin typeface="Calibri" panose="020F0502020204030204" pitchFamily="34" charset="0"/>
              </a:rPr>
              <a:t>pivmecillinam</a:t>
            </a:r>
            <a:endParaRPr lang="en-US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53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D23B-3220-407D-8C69-1E6C368239AE}" type="datetime1">
              <a:rPr lang="sv-SE" smtClean="0"/>
              <a:t>2014-11-13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pPr/>
              <a:t>80</a:t>
            </a:fld>
            <a:endParaRPr lang="sv-SE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507284"/>
              </p:ext>
            </p:extLst>
          </p:nvPr>
        </p:nvGraphicFramePr>
        <p:xfrm>
          <a:off x="1547664" y="404676"/>
          <a:ext cx="6408712" cy="5495125"/>
        </p:xfrm>
        <a:graphic>
          <a:graphicData uri="http://schemas.openxmlformats.org/drawingml/2006/table">
            <a:tbl>
              <a:tblPr/>
              <a:tblGrid>
                <a:gridCol w="2715291"/>
                <a:gridCol w="500803"/>
                <a:gridCol w="2691815"/>
                <a:gridCol w="500803"/>
              </a:tblGrid>
              <a:tr h="164928">
                <a:tc>
                  <a:txBody>
                    <a:bodyPr/>
                    <a:lstStyle/>
                    <a:p>
                      <a:pPr algn="l" fontAlgn="t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32" marR="5032" marT="50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v-SE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DDD (g)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1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DDD (g)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74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J01AA02 – </a:t>
                      </a:r>
                      <a:r>
                        <a:rPr lang="sv-SE" sz="10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doxycycline</a:t>
                      </a:r>
                      <a:endParaRPr lang="sv-SE" sz="10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2" marR="5032" marT="5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J01EA01 - trimethoprim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</a:tr>
              <a:tr h="1574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J01AA04 – </a:t>
                      </a:r>
                      <a:r>
                        <a:rPr lang="sv-SE" sz="10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lymecycline</a:t>
                      </a:r>
                      <a:endParaRPr lang="sv-SE" sz="10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2" marR="5032" marT="5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J01EC02 - sulfadiazin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</a:tr>
              <a:tr h="1574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J01AA06 - </a:t>
                      </a:r>
                      <a:r>
                        <a:rPr lang="sv-SE" sz="10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oxitetracycline</a:t>
                      </a:r>
                      <a:endParaRPr lang="sv-SE" sz="10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2" marR="5032" marT="5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J01EE01 - sulfamethoxazol and trimethoprim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</a:tr>
              <a:tr h="1574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J01AA07 - </a:t>
                      </a:r>
                      <a:r>
                        <a:rPr lang="sv-SE" sz="10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tetracycline</a:t>
                      </a:r>
                      <a:endParaRPr lang="sv-SE" sz="10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2" marR="5032" marT="5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J01FA - erythromycin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</a:tr>
              <a:tr h="1574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J01AA12 - tigecycline</a:t>
                      </a:r>
                    </a:p>
                  </a:txBody>
                  <a:tcPr marL="5032" marR="5032" marT="5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J01FA -  erythromycin erythylsuccinat tablets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</a:tr>
              <a:tr h="1574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J01BA01 - chloramphenicol</a:t>
                      </a:r>
                    </a:p>
                  </a:txBody>
                  <a:tcPr marL="5032" marR="5032" marT="5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J01FA06 - roxithromycin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</a:tr>
              <a:tr h="1574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J01CA01 - ampicillin</a:t>
                      </a:r>
                    </a:p>
                  </a:txBody>
                  <a:tcPr marL="5032" marR="5032" marT="5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J01FA09 - </a:t>
                      </a:r>
                      <a:r>
                        <a:rPr lang="sv-SE" sz="10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clarithromycin</a:t>
                      </a:r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 - oral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</a:tr>
              <a:tr h="1574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J01CA04 - amoxicillin</a:t>
                      </a:r>
                    </a:p>
                  </a:txBody>
                  <a:tcPr marL="5032" marR="5032" marT="5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J01FA10 - </a:t>
                      </a:r>
                      <a:r>
                        <a:rPr lang="sv-SE" sz="10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azithromycin</a:t>
                      </a:r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 - parenteral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</a:tr>
              <a:tr h="1574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J01CA08 - pivmecillinam</a:t>
                      </a:r>
                    </a:p>
                  </a:txBody>
                  <a:tcPr marL="5032" marR="5032" marT="5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J01FA10 - </a:t>
                      </a:r>
                      <a:r>
                        <a:rPr lang="sv-SE" sz="10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azithromycin</a:t>
                      </a:r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 - oral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</a:tr>
              <a:tr h="1574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J01CE01 - benzylpenicillin</a:t>
                      </a:r>
                    </a:p>
                  </a:txBody>
                  <a:tcPr marL="5032" marR="5032" marT="5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3.6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J01FA15 - telithromycin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0.8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</a:tr>
              <a:tr h="1574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J01CE02 - fenoximethylpenicillin</a:t>
                      </a:r>
                    </a:p>
                  </a:txBody>
                  <a:tcPr marL="5032" marR="5032" marT="5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J01FF01 - </a:t>
                      </a:r>
                      <a:r>
                        <a:rPr lang="sv-SE" sz="10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clindamycin</a:t>
                      </a:r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 - parenteral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1.8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</a:tr>
              <a:tr h="1574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J01CF02 - cloxacillin</a:t>
                      </a:r>
                    </a:p>
                  </a:txBody>
                  <a:tcPr marL="5032" marR="5032" marT="5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J01FF01 - </a:t>
                      </a:r>
                      <a:r>
                        <a:rPr lang="sv-SE" sz="10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clindamycin</a:t>
                      </a:r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 - oral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</a:tr>
              <a:tr h="1574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J01CF05 - flucloxacillin</a:t>
                      </a:r>
                    </a:p>
                  </a:txBody>
                  <a:tcPr marL="5032" marR="5032" marT="5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J01GB01 - tobramycin - parenteral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0.24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</a:tr>
              <a:tr h="157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J01CR02 - amoxicillin and enzyme inhibitor-oral</a:t>
                      </a:r>
                    </a:p>
                  </a:txBody>
                  <a:tcPr marL="5032" marR="5032" marT="5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J01GB01 - tobramycin - oral inhalation solution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</a:tr>
              <a:tr h="157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J01CR05 - piperacillin and enzyme inhibitor</a:t>
                      </a:r>
                    </a:p>
                  </a:txBody>
                  <a:tcPr marL="5032" marR="5032" marT="5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J01GB01 - </a:t>
                      </a:r>
                      <a:r>
                        <a:rPr lang="sv-SE" sz="10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tobramycin</a:t>
                      </a:r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 - oral inhalation </a:t>
                      </a:r>
                      <a:r>
                        <a:rPr lang="sv-SE" sz="10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powder</a:t>
                      </a:r>
                      <a:endParaRPr lang="sv-SE" sz="10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0.112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</a:tr>
              <a:tr h="1574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J01DB01 - cefalexin</a:t>
                      </a:r>
                    </a:p>
                  </a:txBody>
                  <a:tcPr marL="5032" marR="5032" marT="5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J01GB03 - </a:t>
                      </a:r>
                      <a:r>
                        <a:rPr lang="sv-SE" sz="10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gentamicin</a:t>
                      </a:r>
                      <a:endParaRPr lang="sv-SE" sz="10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0.24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</a:tr>
              <a:tr h="1574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J01DB03 - cefalotin</a:t>
                      </a:r>
                    </a:p>
                  </a:txBody>
                  <a:tcPr marL="5032" marR="5032" marT="5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J01GB06 - </a:t>
                      </a:r>
                      <a:r>
                        <a:rPr lang="sv-SE" sz="10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amikacin</a:t>
                      </a:r>
                      <a:endParaRPr lang="sv-SE" sz="10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</a:tr>
              <a:tr h="1574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J01DB05 - cefadroxil</a:t>
                      </a:r>
                    </a:p>
                  </a:txBody>
                  <a:tcPr marL="5032" marR="5032" marT="5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J01GB07 - </a:t>
                      </a:r>
                      <a:r>
                        <a:rPr lang="sv-SE" sz="10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netilmicin</a:t>
                      </a:r>
                      <a:endParaRPr lang="sv-SE" sz="10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0.35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</a:tr>
              <a:tr h="1574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J01DC02 - cefuroxime- parenteral</a:t>
                      </a:r>
                    </a:p>
                  </a:txBody>
                  <a:tcPr marL="5032" marR="5032" marT="5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J01MA01 - </a:t>
                      </a:r>
                      <a:r>
                        <a:rPr lang="sv-SE" sz="10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ofloxacin</a:t>
                      </a:r>
                      <a:endParaRPr lang="sv-SE" sz="10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</a:tr>
              <a:tr h="1574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J01DC02 - cefuroxime - oral</a:t>
                      </a:r>
                    </a:p>
                  </a:txBody>
                  <a:tcPr marL="5032" marR="5032" marT="5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J01MA02 - </a:t>
                      </a:r>
                      <a:r>
                        <a:rPr lang="sv-SE" sz="10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ciprofloxacin</a:t>
                      </a:r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 - parenteral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</a:tr>
              <a:tr h="1574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J01DC08 - loracarbef</a:t>
                      </a:r>
                    </a:p>
                  </a:txBody>
                  <a:tcPr marL="5032" marR="5032" marT="5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J01MA02 - </a:t>
                      </a:r>
                      <a:r>
                        <a:rPr lang="sv-SE" sz="10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ciprofloxacin</a:t>
                      </a:r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 - oral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</a:tr>
              <a:tr h="1574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J01DD01 - cefotaxime</a:t>
                      </a:r>
                    </a:p>
                  </a:txBody>
                  <a:tcPr marL="5032" marR="5032" marT="5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J01MA06 - </a:t>
                      </a:r>
                      <a:r>
                        <a:rPr lang="sv-SE" sz="10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norfloxacin</a:t>
                      </a:r>
                      <a:endParaRPr lang="sv-SE" sz="10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0.8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</a:tr>
              <a:tr h="1574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J01DD02 - ceftazidime</a:t>
                      </a:r>
                    </a:p>
                  </a:txBody>
                  <a:tcPr marL="5032" marR="5032" marT="5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J01MA12 - </a:t>
                      </a:r>
                      <a:r>
                        <a:rPr lang="sv-SE" sz="10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levofloxacin</a:t>
                      </a:r>
                      <a:endParaRPr lang="sv-SE" sz="10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</a:tr>
              <a:tr h="1574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J01DD04 - ceftriaxon</a:t>
                      </a:r>
                    </a:p>
                  </a:txBody>
                  <a:tcPr marL="5032" marR="5032" marT="5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J01MA14 - </a:t>
                      </a:r>
                      <a:r>
                        <a:rPr lang="sv-SE" sz="10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moxifloxacin</a:t>
                      </a:r>
                      <a:endParaRPr lang="sv-SE" sz="10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</a:tr>
              <a:tr h="1574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J01DD08 - cefixime</a:t>
                      </a:r>
                    </a:p>
                  </a:txBody>
                  <a:tcPr marL="5032" marR="5032" marT="5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J01XA01 - </a:t>
                      </a:r>
                      <a:r>
                        <a:rPr lang="sv-SE" sz="10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vancomycin</a:t>
                      </a:r>
                      <a:endParaRPr lang="sv-SE" sz="10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</a:tr>
              <a:tr h="1574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J01DD14 - ceftibuten</a:t>
                      </a:r>
                    </a:p>
                  </a:txBody>
                  <a:tcPr marL="5032" marR="5032" marT="5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J01XA02 - </a:t>
                      </a:r>
                      <a:r>
                        <a:rPr lang="sv-SE" sz="10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teicoplanin</a:t>
                      </a:r>
                      <a:endParaRPr lang="sv-SE" sz="10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</a:tr>
              <a:tr h="1574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J01DE01 - cefepime</a:t>
                      </a:r>
                    </a:p>
                  </a:txBody>
                  <a:tcPr marL="5032" marR="5032" marT="5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J01XB01 - </a:t>
                      </a:r>
                      <a:r>
                        <a:rPr lang="sv-SE" sz="10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colistin</a:t>
                      </a:r>
                      <a:endParaRPr lang="sv-SE" sz="10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 MU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</a:tr>
              <a:tr h="1574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J01DF01 - aztreonam - parenteral</a:t>
                      </a:r>
                    </a:p>
                  </a:txBody>
                  <a:tcPr marL="5032" marR="5032" marT="5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 J01XC01 - </a:t>
                      </a:r>
                      <a:r>
                        <a:rPr lang="sv-SE" sz="10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fusidic</a:t>
                      </a:r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v-SE" sz="10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acid</a:t>
                      </a:r>
                      <a:endParaRPr lang="sv-SE" sz="10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1.5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</a:tr>
              <a:tr h="1574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J01DF01 - aztreonam - inhalation</a:t>
                      </a:r>
                    </a:p>
                  </a:txBody>
                  <a:tcPr marL="5032" marR="5032" marT="5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0.225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 J01XD01 - </a:t>
                      </a:r>
                      <a:r>
                        <a:rPr lang="sv-SE" sz="10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metronidazole</a:t>
                      </a:r>
                      <a:endParaRPr lang="sv-SE" sz="10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1.5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</a:tr>
              <a:tr h="1574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J01DH02 - meropenem</a:t>
                      </a:r>
                    </a:p>
                  </a:txBody>
                  <a:tcPr marL="5032" marR="5032" marT="5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 J01XE01 - </a:t>
                      </a:r>
                      <a:r>
                        <a:rPr lang="sv-SE" sz="10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nitrofurantoin</a:t>
                      </a:r>
                      <a:endParaRPr lang="sv-SE" sz="10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0.2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</a:tr>
              <a:tr h="157431"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J01DH03 - ertapenem</a:t>
                      </a:r>
                    </a:p>
                  </a:txBody>
                  <a:tcPr marL="5032" marR="5032" marT="5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 J01XX04 - </a:t>
                      </a:r>
                      <a:r>
                        <a:rPr lang="sv-SE" sz="1000" b="0" i="0" u="none" strike="noStrike" dirty="0" err="1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spectinomycin</a:t>
                      </a:r>
                      <a:endParaRPr lang="sv-SE" sz="1000" b="0" i="0" u="none" strike="noStrike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</a:tr>
              <a:tr h="157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J01DH51 - imipenem and enzyme inhibitor</a:t>
                      </a:r>
                    </a:p>
                  </a:txBody>
                  <a:tcPr marL="5032" marR="5032" marT="5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032" marR="5032" marT="50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032" marR="5032" marT="5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032" marR="5032" marT="50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E2FF"/>
                    </a:solidFill>
                  </a:tcPr>
                </a:tc>
              </a:tr>
              <a:tr h="134941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032" marR="5032" marT="5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032" marR="5032" marT="5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032" marR="5032" marT="5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032" marR="5032" marT="50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941"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032" marR="5032" marT="50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032" marR="5032" marT="503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Källa: Folkhälsomyndigheten 2014</a:t>
                      </a:r>
                    </a:p>
                  </a:txBody>
                  <a:tcPr marL="5032" marR="5032" marT="50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Table 7.10.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0747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6F89-4F1B-4009-B2B5-E581F1209212}" type="slidenum">
              <a:rPr lang="sv-SE" smtClean="0"/>
              <a:t>9</a:t>
            </a:fld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5056-8E28-46A1-A9E6-247C5BD44B7C}" type="datetime1">
              <a:rPr lang="sv-SE" smtClean="0"/>
              <a:t>2014-11-13</a:t>
            </a:fld>
            <a:endParaRPr lang="sv-SE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591581"/>
              </p:ext>
            </p:extLst>
          </p:nvPr>
        </p:nvGraphicFramePr>
        <p:xfrm>
          <a:off x="323528" y="908720"/>
          <a:ext cx="856895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Figure 1.6. </a:t>
            </a:r>
            <a:endParaRPr 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5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khälsomyndigheten blå">
  <a:themeElements>
    <a:clrScheme name="FoHM blå">
      <a:dk1>
        <a:sysClr val="windowText" lastClr="000000"/>
      </a:dk1>
      <a:lt1>
        <a:sysClr val="window" lastClr="FFFFFF"/>
      </a:lt1>
      <a:dk2>
        <a:srgbClr val="0065AC"/>
      </a:dk2>
      <a:lt2>
        <a:srgbClr val="F8F8F8"/>
      </a:lt2>
      <a:accent1>
        <a:srgbClr val="E30613"/>
      </a:accent1>
      <a:accent2>
        <a:srgbClr val="951B81"/>
      </a:accent2>
      <a:accent3>
        <a:srgbClr val="009FE3"/>
      </a:accent3>
      <a:accent4>
        <a:srgbClr val="E6007E"/>
      </a:accent4>
      <a:accent5>
        <a:srgbClr val="95C11F"/>
      </a:accent5>
      <a:accent6>
        <a:srgbClr val="FDC300"/>
      </a:accent6>
      <a:hlink>
        <a:srgbClr val="5F5F5F"/>
      </a:hlink>
      <a:folHlink>
        <a:srgbClr val="919191"/>
      </a:folHlink>
    </a:clrScheme>
    <a:fontScheme name="Folkhälsomyndighete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small - sve.potx" id="{33B67B48-C173-43C2-BA14-464893FF48F6}" vid="{4FCCEF8F-0296-42FB-87A0-019DD8B092CE}"/>
    </a:ext>
  </a:extLst>
</a:theme>
</file>

<file path=ppt/theme/theme2.xml><?xml version="1.0" encoding="utf-8"?>
<a:theme xmlns:a="http://schemas.openxmlformats.org/drawingml/2006/main" name="Folkhälsomyndigheten grön">
  <a:themeElements>
    <a:clrScheme name="FoHM grön">
      <a:dk1>
        <a:sysClr val="windowText" lastClr="000000"/>
      </a:dk1>
      <a:lt1>
        <a:sysClr val="window" lastClr="FFFFFF"/>
      </a:lt1>
      <a:dk2>
        <a:srgbClr val="009284"/>
      </a:dk2>
      <a:lt2>
        <a:srgbClr val="F8F8F8"/>
      </a:lt2>
      <a:accent1>
        <a:srgbClr val="E30613"/>
      </a:accent1>
      <a:accent2>
        <a:srgbClr val="951B81"/>
      </a:accent2>
      <a:accent3>
        <a:srgbClr val="009FE3"/>
      </a:accent3>
      <a:accent4>
        <a:srgbClr val="E6007E"/>
      </a:accent4>
      <a:accent5>
        <a:srgbClr val="95C11F"/>
      </a:accent5>
      <a:accent6>
        <a:srgbClr val="FDC300"/>
      </a:accent6>
      <a:hlink>
        <a:srgbClr val="5F5F5F"/>
      </a:hlink>
      <a:folHlink>
        <a:srgbClr val="919191"/>
      </a:folHlink>
    </a:clrScheme>
    <a:fontScheme name="Folkhälsomyndighete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small - sve.potx" id="{33B67B48-C173-43C2-BA14-464893FF48F6}" vid="{03F36B27-987A-43BC-9E93-826D183A236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Folkhälsomyndigheten">
    <a:dk1>
      <a:sysClr val="windowText" lastClr="000000"/>
    </a:dk1>
    <a:lt1>
      <a:sysClr val="window" lastClr="FFFFFF"/>
    </a:lt1>
    <a:dk2>
      <a:srgbClr val="0065AC"/>
    </a:dk2>
    <a:lt2>
      <a:srgbClr val="009284"/>
    </a:lt2>
    <a:accent1>
      <a:srgbClr val="E30613"/>
    </a:accent1>
    <a:accent2>
      <a:srgbClr val="951B81"/>
    </a:accent2>
    <a:accent3>
      <a:srgbClr val="009FE3"/>
    </a:accent3>
    <a:accent4>
      <a:srgbClr val="E6007E"/>
    </a:accent4>
    <a:accent5>
      <a:srgbClr val="95C11F"/>
    </a:accent5>
    <a:accent6>
      <a:srgbClr val="FDC300"/>
    </a:accent6>
    <a:hlink>
      <a:srgbClr val="5F5F5F"/>
    </a:hlink>
    <a:folHlink>
      <a:srgbClr val="919191"/>
    </a:folHlink>
  </a:clrScheme>
  <a:fontScheme name="Folkhälsomyndigheten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Folkhälsomyndigheten">
    <a:dk1>
      <a:sysClr val="windowText" lastClr="000000"/>
    </a:dk1>
    <a:lt1>
      <a:sysClr val="window" lastClr="FFFFFF"/>
    </a:lt1>
    <a:dk2>
      <a:srgbClr val="0065AC"/>
    </a:dk2>
    <a:lt2>
      <a:srgbClr val="009284"/>
    </a:lt2>
    <a:accent1>
      <a:srgbClr val="E30613"/>
    </a:accent1>
    <a:accent2>
      <a:srgbClr val="951B81"/>
    </a:accent2>
    <a:accent3>
      <a:srgbClr val="009FE3"/>
    </a:accent3>
    <a:accent4>
      <a:srgbClr val="E6007E"/>
    </a:accent4>
    <a:accent5>
      <a:srgbClr val="95C11F"/>
    </a:accent5>
    <a:accent6>
      <a:srgbClr val="FDC300"/>
    </a:accent6>
    <a:hlink>
      <a:srgbClr val="5F5F5F"/>
    </a:hlink>
    <a:folHlink>
      <a:srgbClr val="919191"/>
    </a:folHlink>
  </a:clrScheme>
  <a:fontScheme name="Folkhälsomyndigheten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2626</TotalTime>
  <Words>8146</Words>
  <Application>Microsoft Office PowerPoint</Application>
  <PresentationFormat>Bildspel på skärmen (4:3)</PresentationFormat>
  <Paragraphs>4509</Paragraphs>
  <Slides>80</Slides>
  <Notes>78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80</vt:i4>
      </vt:variant>
    </vt:vector>
  </HeadingPairs>
  <TitlesOfParts>
    <vt:vector size="86" baseType="lpstr">
      <vt:lpstr>Arial</vt:lpstr>
      <vt:lpstr>Calibri</vt:lpstr>
      <vt:lpstr>Tahoma</vt:lpstr>
      <vt:lpstr>Times New Roman</vt:lpstr>
      <vt:lpstr>Folkhälsomyndigheten blå</vt:lpstr>
      <vt:lpstr>Folkhälsomyndigheten grön</vt:lpstr>
      <vt:lpstr>PowerPoint-presentation</vt:lpstr>
      <vt:lpstr>PowerPoint-presentation</vt:lpstr>
      <vt:lpstr>Table 1.1. </vt:lpstr>
      <vt:lpstr>Figure 1.1. </vt:lpstr>
      <vt:lpstr>Figure 1.2. </vt:lpstr>
      <vt:lpstr>Figure 1.3. </vt:lpstr>
      <vt:lpstr>Figure 1.4. </vt:lpstr>
      <vt:lpstr>Figure 1.5. </vt:lpstr>
      <vt:lpstr>Figure 1.6. </vt:lpstr>
      <vt:lpstr>Figure 1.7. </vt:lpstr>
      <vt:lpstr>Figure 1.8. </vt:lpstr>
      <vt:lpstr>Figure 1.9. </vt:lpstr>
      <vt:lpstr>Figure 1.10. </vt:lpstr>
      <vt:lpstr>Table 1 13. </vt:lpstr>
      <vt:lpstr>Table 1.14. </vt:lpstr>
      <vt:lpstr>Figure 1.33. </vt:lpstr>
      <vt:lpstr>Figure 1.11. </vt:lpstr>
      <vt:lpstr>Figure 1.12. </vt:lpstr>
      <vt:lpstr>Figure 1.13. </vt:lpstr>
      <vt:lpstr>Figure 1.14. </vt:lpstr>
      <vt:lpstr>Figure 1.15. </vt:lpstr>
      <vt:lpstr>Figure 1.16. </vt:lpstr>
      <vt:lpstr>Figure 1.16. Data</vt:lpstr>
      <vt:lpstr>Figure 1.17. </vt:lpstr>
      <vt:lpstr>Figure 1.17. Data</vt:lpstr>
      <vt:lpstr>Figure 1.18. </vt:lpstr>
      <vt:lpstr>Figure 1.19. </vt:lpstr>
      <vt:lpstr>Figure 1.20</vt:lpstr>
      <vt:lpstr>Figure 1.21. </vt:lpstr>
      <vt:lpstr>Figure 1.22. </vt:lpstr>
      <vt:lpstr>Table 1.3. </vt:lpstr>
      <vt:lpstr>Figure 1.23. </vt:lpstr>
      <vt:lpstr>Figure 1.24. </vt:lpstr>
      <vt:lpstr>Table 1.4. </vt:lpstr>
      <vt:lpstr>Figure 1.25. </vt:lpstr>
      <vt:lpstr>Figure 1.26. </vt:lpstr>
      <vt:lpstr>Table 1.5. </vt:lpstr>
      <vt:lpstr>Table 1.6. </vt:lpstr>
      <vt:lpstr>Table 1.7. </vt:lpstr>
      <vt:lpstr>Table 1.8. </vt:lpstr>
      <vt:lpstr>Figure 1.27. </vt:lpstr>
      <vt:lpstr>Figure 1.28. </vt:lpstr>
      <vt:lpstr>Figure 2.1. </vt:lpstr>
      <vt:lpstr>Table 2.1. </vt:lpstr>
      <vt:lpstr>Figure 2.2. .</vt:lpstr>
      <vt:lpstr>Figure 2.3. </vt:lpstr>
      <vt:lpstr>Figure 2.4. </vt:lpstr>
      <vt:lpstr>Table 2.4. </vt:lpstr>
      <vt:lpstr>Figure 2.5. </vt:lpstr>
      <vt:lpstr>Figure 2.6. </vt:lpstr>
      <vt:lpstr>Figure 2.7. </vt:lpstr>
      <vt:lpstr>Figure 2.8, A and B. </vt:lpstr>
      <vt:lpstr>Figure 2.9, A and B. </vt:lpstr>
      <vt:lpstr>Table 2.5. </vt:lpstr>
      <vt:lpstr>Table 2.6. </vt:lpstr>
      <vt:lpstr>Table 2.9. </vt:lpstr>
      <vt:lpstr>Figure 2.11. </vt:lpstr>
      <vt:lpstr>Table 3.1. </vt:lpstr>
      <vt:lpstr>Figure 4.1. </vt:lpstr>
      <vt:lpstr>Table 4.1. </vt:lpstr>
      <vt:lpstr>Figure 4.2. </vt:lpstr>
      <vt:lpstr>Table 4.2. </vt:lpstr>
      <vt:lpstr>Figure 4.3. </vt:lpstr>
      <vt:lpstr>Figure 4.4, A and B. </vt:lpstr>
      <vt:lpstr>Figure 4.5. </vt:lpstr>
      <vt:lpstr>Figure 4.6. </vt:lpstr>
      <vt:lpstr>Figure 4.7. </vt:lpstr>
      <vt:lpstr>Figure 4.8. </vt:lpstr>
      <vt:lpstr>Figure 4.9. </vt:lpstr>
      <vt:lpstr>Figure 4.10. </vt:lpstr>
      <vt:lpstr>Table 4.3. </vt:lpstr>
      <vt:lpstr>Figure 4.11. </vt:lpstr>
      <vt:lpstr>Table 4.4. </vt:lpstr>
      <vt:lpstr>Table 4.5. </vt:lpstr>
      <vt:lpstr>Table 7.1. </vt:lpstr>
      <vt:lpstr>Table 7.2. </vt:lpstr>
      <vt:lpstr>Table 7.3. </vt:lpstr>
      <vt:lpstr>Table 7.4. </vt:lpstr>
      <vt:lpstr>Table 7.5. </vt:lpstr>
      <vt:lpstr>Table 7.10. </vt:lpstr>
    </vt:vector>
  </TitlesOfParts>
  <Company>Folkhälsomyndigheten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britt-marie.hoffman</dc:creator>
  <cp:lastModifiedBy>britt-marie.hoffman</cp:lastModifiedBy>
  <cp:revision>231</cp:revision>
  <cp:lastPrinted>2013-11-19T08:39:08Z</cp:lastPrinted>
  <dcterms:created xsi:type="dcterms:W3CDTF">2014-08-06T08:36:23Z</dcterms:created>
  <dcterms:modified xsi:type="dcterms:W3CDTF">2014-11-13T15:03:49Z</dcterms:modified>
</cp:coreProperties>
</file>